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handoutMasterIdLst>
    <p:handoutMasterId r:id="rId74"/>
  </p:handoutMasterIdLst>
  <p:sldIdLst>
    <p:sldId id="503" r:id="rId5"/>
    <p:sldId id="501" r:id="rId6"/>
    <p:sldId id="416" r:id="rId7"/>
    <p:sldId id="328" r:id="rId8"/>
    <p:sldId id="417" r:id="rId9"/>
    <p:sldId id="278" r:id="rId10"/>
    <p:sldId id="418" r:id="rId11"/>
    <p:sldId id="502" r:id="rId12"/>
    <p:sldId id="419" r:id="rId13"/>
    <p:sldId id="414" r:id="rId14"/>
    <p:sldId id="420" r:id="rId15"/>
    <p:sldId id="349" r:id="rId16"/>
    <p:sldId id="421" r:id="rId17"/>
    <p:sldId id="413" r:id="rId18"/>
    <p:sldId id="422" r:id="rId19"/>
    <p:sldId id="484" r:id="rId20"/>
    <p:sldId id="423" r:id="rId21"/>
    <p:sldId id="410" r:id="rId22"/>
    <p:sldId id="424" r:id="rId23"/>
    <p:sldId id="451" r:id="rId24"/>
    <p:sldId id="452" r:id="rId25"/>
    <p:sldId id="453" r:id="rId26"/>
    <p:sldId id="467" r:id="rId27"/>
    <p:sldId id="455" r:id="rId28"/>
    <p:sldId id="456" r:id="rId29"/>
    <p:sldId id="457" r:id="rId30"/>
    <p:sldId id="351" r:id="rId31"/>
    <p:sldId id="425" r:id="rId32"/>
    <p:sldId id="504" r:id="rId33"/>
    <p:sldId id="426" r:id="rId34"/>
    <p:sldId id="466" r:id="rId35"/>
    <p:sldId id="493" r:id="rId36"/>
    <p:sldId id="391" r:id="rId37"/>
    <p:sldId id="494" r:id="rId38"/>
    <p:sldId id="393" r:id="rId39"/>
    <p:sldId id="429" r:id="rId40"/>
    <p:sldId id="405" r:id="rId41"/>
    <p:sldId id="403" r:id="rId42"/>
    <p:sldId id="404" r:id="rId43"/>
    <p:sldId id="495" r:id="rId44"/>
    <p:sldId id="408" r:id="rId45"/>
    <p:sldId id="486" r:id="rId46"/>
    <p:sldId id="406" r:id="rId47"/>
    <p:sldId id="487" r:id="rId48"/>
    <p:sldId id="439" r:id="rId49"/>
    <p:sldId id="434" r:id="rId50"/>
    <p:sldId id="412" r:id="rId51"/>
    <p:sldId id="488" r:id="rId52"/>
    <p:sldId id="438" r:id="rId53"/>
    <p:sldId id="489" r:id="rId54"/>
    <p:sldId id="496" r:id="rId55"/>
    <p:sldId id="490" r:id="rId56"/>
    <p:sldId id="443" r:id="rId57"/>
    <p:sldId id="491" r:id="rId58"/>
    <p:sldId id="497" r:id="rId59"/>
    <p:sldId id="492" r:id="rId60"/>
    <p:sldId id="447" r:id="rId61"/>
    <p:sldId id="448" r:id="rId62"/>
    <p:sldId id="479" r:id="rId63"/>
    <p:sldId id="481" r:id="rId64"/>
    <p:sldId id="461" r:id="rId65"/>
    <p:sldId id="482" r:id="rId66"/>
    <p:sldId id="462" r:id="rId67"/>
    <p:sldId id="483" r:id="rId68"/>
    <p:sldId id="478" r:id="rId69"/>
    <p:sldId id="498" r:id="rId70"/>
    <p:sldId id="450" r:id="rId71"/>
    <p:sldId id="264" r:id="rId72"/>
  </p:sldIdLst>
  <p:sldSz cx="12198350" cy="6858000"/>
  <p:notesSz cx="6858000" cy="9144000"/>
  <p:defaultTextStyle>
    <a:defPPr>
      <a:defRPr lang="en-US"/>
    </a:defPPr>
    <a:lvl1pPr marL="0" algn="l" defTabSz="913853" rtl="0" eaLnBrk="1" latinLnBrk="0" hangingPunct="1">
      <a:defRPr sz="1800" kern="1200">
        <a:solidFill>
          <a:schemeClr val="tx1"/>
        </a:solidFill>
        <a:latin typeface="+mn-lt"/>
        <a:ea typeface="+mn-ea"/>
        <a:cs typeface="+mn-cs"/>
      </a:defRPr>
    </a:lvl1pPr>
    <a:lvl2pPr marL="456927" algn="l" defTabSz="913853" rtl="0" eaLnBrk="1" latinLnBrk="0" hangingPunct="1">
      <a:defRPr sz="1800" kern="1200">
        <a:solidFill>
          <a:schemeClr val="tx1"/>
        </a:solidFill>
        <a:latin typeface="+mn-lt"/>
        <a:ea typeface="+mn-ea"/>
        <a:cs typeface="+mn-cs"/>
      </a:defRPr>
    </a:lvl2pPr>
    <a:lvl3pPr marL="913853" algn="l" defTabSz="913853" rtl="0" eaLnBrk="1" latinLnBrk="0" hangingPunct="1">
      <a:defRPr sz="1800" kern="1200">
        <a:solidFill>
          <a:schemeClr val="tx1"/>
        </a:solidFill>
        <a:latin typeface="+mn-lt"/>
        <a:ea typeface="+mn-ea"/>
        <a:cs typeface="+mn-cs"/>
      </a:defRPr>
    </a:lvl3pPr>
    <a:lvl4pPr marL="1370780" algn="l" defTabSz="913853" rtl="0" eaLnBrk="1" latinLnBrk="0" hangingPunct="1">
      <a:defRPr sz="1800" kern="1200">
        <a:solidFill>
          <a:schemeClr val="tx1"/>
        </a:solidFill>
        <a:latin typeface="+mn-lt"/>
        <a:ea typeface="+mn-ea"/>
        <a:cs typeface="+mn-cs"/>
      </a:defRPr>
    </a:lvl4pPr>
    <a:lvl5pPr marL="1827705" algn="l" defTabSz="913853" rtl="0" eaLnBrk="1" latinLnBrk="0" hangingPunct="1">
      <a:defRPr sz="1800" kern="1200">
        <a:solidFill>
          <a:schemeClr val="tx1"/>
        </a:solidFill>
        <a:latin typeface="+mn-lt"/>
        <a:ea typeface="+mn-ea"/>
        <a:cs typeface="+mn-cs"/>
      </a:defRPr>
    </a:lvl5pPr>
    <a:lvl6pPr marL="2284634" algn="l" defTabSz="913853" rtl="0" eaLnBrk="1" latinLnBrk="0" hangingPunct="1">
      <a:defRPr sz="1800" kern="1200">
        <a:solidFill>
          <a:schemeClr val="tx1"/>
        </a:solidFill>
        <a:latin typeface="+mn-lt"/>
        <a:ea typeface="+mn-ea"/>
        <a:cs typeface="+mn-cs"/>
      </a:defRPr>
    </a:lvl6pPr>
    <a:lvl7pPr marL="2741561" algn="l" defTabSz="913853" rtl="0" eaLnBrk="1" latinLnBrk="0" hangingPunct="1">
      <a:defRPr sz="1800" kern="1200">
        <a:solidFill>
          <a:schemeClr val="tx1"/>
        </a:solidFill>
        <a:latin typeface="+mn-lt"/>
        <a:ea typeface="+mn-ea"/>
        <a:cs typeface="+mn-cs"/>
      </a:defRPr>
    </a:lvl7pPr>
    <a:lvl8pPr marL="3198487" algn="l" defTabSz="913853" rtl="0" eaLnBrk="1" latinLnBrk="0" hangingPunct="1">
      <a:defRPr sz="1800" kern="1200">
        <a:solidFill>
          <a:schemeClr val="tx1"/>
        </a:solidFill>
        <a:latin typeface="+mn-lt"/>
        <a:ea typeface="+mn-ea"/>
        <a:cs typeface="+mn-cs"/>
      </a:defRPr>
    </a:lvl8pPr>
    <a:lvl9pPr marL="3655413" algn="l" defTabSz="9138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E44DA0-99FC-A7B5-577A-76267CA67F49}" name="Debby Andrews" initials="DA" userId="Debby Andrew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bby Andrews" initials="DA" lastIdx="47" clrIdx="0">
    <p:extLst>
      <p:ext uri="{19B8F6BF-5375-455C-9EA6-DF929625EA0E}">
        <p15:presenceInfo xmlns:p15="http://schemas.microsoft.com/office/powerpoint/2012/main" userId="Debby Andrews" providerId="None"/>
      </p:ext>
    </p:extLst>
  </p:cmAuthor>
  <p:cmAuthor id="2" name="Linton, Natalie S - ETA" initials="LNS-E" lastIdx="36" clrIdx="1">
    <p:extLst>
      <p:ext uri="{19B8F6BF-5375-455C-9EA6-DF929625EA0E}">
        <p15:presenceInfo xmlns:p15="http://schemas.microsoft.com/office/powerpoint/2012/main" userId="S-1-5-21-430767753-2305446740-1188461881-72379" providerId="AD"/>
      </p:ext>
    </p:extLst>
  </p:cmAuthor>
  <p:cmAuthor id="3" name="Kathy Hart" initials="KH" lastIdx="23" clrIdx="2">
    <p:extLst>
      <p:ext uri="{19B8F6BF-5375-455C-9EA6-DF929625EA0E}">
        <p15:presenceInfo xmlns:p15="http://schemas.microsoft.com/office/powerpoint/2012/main" userId="S::kathy@academicindependencellc.onmicrosoft.com::bff2f2e6-e0dc-4f6d-9cec-38503facdc8f" providerId="AD"/>
      </p:ext>
    </p:extLst>
  </p:cmAuthor>
  <p:cmAuthor id="4" name="Sandra Jones" initials="SJ" lastIdx="3" clrIdx="3">
    <p:extLst>
      <p:ext uri="{19B8F6BF-5375-455C-9EA6-DF929625EA0E}">
        <p15:presenceInfo xmlns:p15="http://schemas.microsoft.com/office/powerpoint/2012/main" userId="f3b2e0dc612f1e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D4A6A"/>
    <a:srgbClr val="B95F00"/>
    <a:srgbClr val="620909"/>
    <a:srgbClr val="083045"/>
    <a:srgbClr val="F0F0F0"/>
    <a:srgbClr val="FAD81B"/>
    <a:srgbClr val="195371"/>
    <a:srgbClr val="542D82"/>
    <a:srgbClr val="0A405C"/>
    <a:srgbClr val="FFEC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5E21DE-E9FD-13F4-9FB3-FAAE2B3759EB}" v="2" dt="2022-10-06T19:45:57.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16" autoAdjust="0"/>
    <p:restoredTop sz="86410" autoAdjust="0"/>
  </p:normalViewPr>
  <p:slideViewPr>
    <p:cSldViewPr snapToGrid="0">
      <p:cViewPr varScale="1">
        <p:scale>
          <a:sx n="98" d="100"/>
          <a:sy n="98" d="100"/>
        </p:scale>
        <p:origin x="270" y="96"/>
      </p:cViewPr>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B30485-A2EE-47E4-BD2E-6C5F0C847E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A74949-D039-45E2-93E0-D9E8D1848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5082A2-3E33-402F-A007-6844C1199E60}" type="datetimeFigureOut">
              <a:rPr lang="en-US" smtClean="0"/>
              <a:t>12/7/2022</a:t>
            </a:fld>
            <a:endParaRPr lang="en-US"/>
          </a:p>
        </p:txBody>
      </p:sp>
      <p:sp>
        <p:nvSpPr>
          <p:cNvPr id="4" name="Footer Placeholder 3">
            <a:extLst>
              <a:ext uri="{FF2B5EF4-FFF2-40B4-BE49-F238E27FC236}">
                <a16:creationId xmlns:a16="http://schemas.microsoft.com/office/drawing/2014/main" id="{93202793-EB7C-43B3-B797-C4B48A9F9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6D1E09-E304-460B-A895-F33415AD4D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48979A-69D5-48E8-A282-86192B02A32E}" type="slidenum">
              <a:rPr lang="en-US" smtClean="0"/>
              <a:t>‹#›</a:t>
            </a:fld>
            <a:endParaRPr lang="en-US"/>
          </a:p>
        </p:txBody>
      </p:sp>
    </p:spTree>
    <p:extLst>
      <p:ext uri="{BB962C8B-B14F-4D97-AF65-F5344CB8AC3E}">
        <p14:creationId xmlns:p14="http://schemas.microsoft.com/office/powerpoint/2010/main" val="26225957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9C4E1-C676-4891-9ADD-DD93AB34CDBC}"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655ED-82D5-4B07-B58F-5D56A9356C68}" type="slidenum">
              <a:rPr lang="en-US" smtClean="0"/>
              <a:t>‹#›</a:t>
            </a:fld>
            <a:endParaRPr lang="en-US"/>
          </a:p>
        </p:txBody>
      </p:sp>
    </p:spTree>
    <p:extLst>
      <p:ext uri="{BB962C8B-B14F-4D97-AF65-F5344CB8AC3E}">
        <p14:creationId xmlns:p14="http://schemas.microsoft.com/office/powerpoint/2010/main" val="3407198692"/>
      </p:ext>
    </p:extLst>
  </p:cSld>
  <p:clrMap bg1="lt1" tx1="dk1" bg2="lt2" tx2="dk2" accent1="accent1" accent2="accent2" accent3="accent3" accent4="accent4" accent5="accent5" accent6="accent6" hlink="hlink" folHlink="folHlink"/>
  <p:notesStyle>
    <a:lvl1pPr marL="0" algn="l" defTabSz="913853" rtl="0" eaLnBrk="1" latinLnBrk="0" hangingPunct="1">
      <a:defRPr sz="1200" kern="1200">
        <a:solidFill>
          <a:schemeClr val="tx1"/>
        </a:solidFill>
        <a:latin typeface="+mn-lt"/>
        <a:ea typeface="+mn-ea"/>
        <a:cs typeface="+mn-cs"/>
      </a:defRPr>
    </a:lvl1pPr>
    <a:lvl2pPr marL="456927" algn="l" defTabSz="913853" rtl="0" eaLnBrk="1" latinLnBrk="0" hangingPunct="1">
      <a:defRPr sz="1200" kern="1200">
        <a:solidFill>
          <a:schemeClr val="tx1"/>
        </a:solidFill>
        <a:latin typeface="+mn-lt"/>
        <a:ea typeface="+mn-ea"/>
        <a:cs typeface="+mn-cs"/>
      </a:defRPr>
    </a:lvl2pPr>
    <a:lvl3pPr marL="913853" algn="l" defTabSz="913853" rtl="0" eaLnBrk="1" latinLnBrk="0" hangingPunct="1">
      <a:defRPr sz="1200" kern="1200">
        <a:solidFill>
          <a:schemeClr val="tx1"/>
        </a:solidFill>
        <a:latin typeface="+mn-lt"/>
        <a:ea typeface="+mn-ea"/>
        <a:cs typeface="+mn-cs"/>
      </a:defRPr>
    </a:lvl3pPr>
    <a:lvl4pPr marL="1370780" algn="l" defTabSz="913853" rtl="0" eaLnBrk="1" latinLnBrk="0" hangingPunct="1">
      <a:defRPr sz="1200" kern="1200">
        <a:solidFill>
          <a:schemeClr val="tx1"/>
        </a:solidFill>
        <a:latin typeface="+mn-lt"/>
        <a:ea typeface="+mn-ea"/>
        <a:cs typeface="+mn-cs"/>
      </a:defRPr>
    </a:lvl4pPr>
    <a:lvl5pPr marL="1827705" algn="l" defTabSz="913853" rtl="0" eaLnBrk="1" latinLnBrk="0" hangingPunct="1">
      <a:defRPr sz="1200" kern="1200">
        <a:solidFill>
          <a:schemeClr val="tx1"/>
        </a:solidFill>
        <a:latin typeface="+mn-lt"/>
        <a:ea typeface="+mn-ea"/>
        <a:cs typeface="+mn-cs"/>
      </a:defRPr>
    </a:lvl5pPr>
    <a:lvl6pPr marL="2284634" algn="l" defTabSz="913853" rtl="0" eaLnBrk="1" latinLnBrk="0" hangingPunct="1">
      <a:defRPr sz="1200" kern="1200">
        <a:solidFill>
          <a:schemeClr val="tx1"/>
        </a:solidFill>
        <a:latin typeface="+mn-lt"/>
        <a:ea typeface="+mn-ea"/>
        <a:cs typeface="+mn-cs"/>
      </a:defRPr>
    </a:lvl6pPr>
    <a:lvl7pPr marL="2741561" algn="l" defTabSz="913853" rtl="0" eaLnBrk="1" latinLnBrk="0" hangingPunct="1">
      <a:defRPr sz="1200" kern="1200">
        <a:solidFill>
          <a:schemeClr val="tx1"/>
        </a:solidFill>
        <a:latin typeface="+mn-lt"/>
        <a:ea typeface="+mn-ea"/>
        <a:cs typeface="+mn-cs"/>
      </a:defRPr>
    </a:lvl7pPr>
    <a:lvl8pPr marL="3198487" algn="l" defTabSz="913853" rtl="0" eaLnBrk="1" latinLnBrk="0" hangingPunct="1">
      <a:defRPr sz="1200" kern="1200">
        <a:solidFill>
          <a:schemeClr val="tx1"/>
        </a:solidFill>
        <a:latin typeface="+mn-lt"/>
        <a:ea typeface="+mn-ea"/>
        <a:cs typeface="+mn-cs"/>
      </a:defRPr>
    </a:lvl8pPr>
    <a:lvl9pPr marL="3655413" algn="l" defTabSz="9138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1</a:t>
            </a:fld>
            <a:endParaRPr lang="en-US" dirty="0"/>
          </a:p>
        </p:txBody>
      </p:sp>
    </p:spTree>
    <p:extLst>
      <p:ext uri="{BB962C8B-B14F-4D97-AF65-F5344CB8AC3E}">
        <p14:creationId xmlns:p14="http://schemas.microsoft.com/office/powerpoint/2010/main" val="673714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10</a:t>
            </a:fld>
            <a:endParaRPr lang="en-US"/>
          </a:p>
        </p:txBody>
      </p:sp>
    </p:spTree>
    <p:extLst>
      <p:ext uri="{BB962C8B-B14F-4D97-AF65-F5344CB8AC3E}">
        <p14:creationId xmlns:p14="http://schemas.microsoft.com/office/powerpoint/2010/main" val="1188925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11</a:t>
            </a:fld>
            <a:endParaRPr lang="en-US"/>
          </a:p>
        </p:txBody>
      </p:sp>
    </p:spTree>
    <p:extLst>
      <p:ext uri="{BB962C8B-B14F-4D97-AF65-F5344CB8AC3E}">
        <p14:creationId xmlns:p14="http://schemas.microsoft.com/office/powerpoint/2010/main" val="252812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12</a:t>
            </a:fld>
            <a:endParaRPr lang="en-US"/>
          </a:p>
        </p:txBody>
      </p:sp>
    </p:spTree>
    <p:extLst>
      <p:ext uri="{BB962C8B-B14F-4D97-AF65-F5344CB8AC3E}">
        <p14:creationId xmlns:p14="http://schemas.microsoft.com/office/powerpoint/2010/main" val="3719317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13</a:t>
            </a:fld>
            <a:endParaRPr lang="en-US"/>
          </a:p>
        </p:txBody>
      </p:sp>
    </p:spTree>
    <p:extLst>
      <p:ext uri="{BB962C8B-B14F-4D97-AF65-F5344CB8AC3E}">
        <p14:creationId xmlns:p14="http://schemas.microsoft.com/office/powerpoint/2010/main" val="1940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14</a:t>
            </a:fld>
            <a:endParaRPr lang="en-US"/>
          </a:p>
        </p:txBody>
      </p:sp>
    </p:spTree>
    <p:extLst>
      <p:ext uri="{BB962C8B-B14F-4D97-AF65-F5344CB8AC3E}">
        <p14:creationId xmlns:p14="http://schemas.microsoft.com/office/powerpoint/2010/main" val="3086214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15</a:t>
            </a:fld>
            <a:endParaRPr lang="en-US"/>
          </a:p>
        </p:txBody>
      </p:sp>
    </p:spTree>
    <p:extLst>
      <p:ext uri="{BB962C8B-B14F-4D97-AF65-F5344CB8AC3E}">
        <p14:creationId xmlns:p14="http://schemas.microsoft.com/office/powerpoint/2010/main" val="774329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16</a:t>
            </a:fld>
            <a:endParaRPr lang="en-US"/>
          </a:p>
        </p:txBody>
      </p:sp>
    </p:spTree>
    <p:extLst>
      <p:ext uri="{BB962C8B-B14F-4D97-AF65-F5344CB8AC3E}">
        <p14:creationId xmlns:p14="http://schemas.microsoft.com/office/powerpoint/2010/main" val="1910722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17</a:t>
            </a:fld>
            <a:endParaRPr lang="en-US"/>
          </a:p>
        </p:txBody>
      </p:sp>
    </p:spTree>
    <p:extLst>
      <p:ext uri="{BB962C8B-B14F-4D97-AF65-F5344CB8AC3E}">
        <p14:creationId xmlns:p14="http://schemas.microsoft.com/office/powerpoint/2010/main" val="1714790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18</a:t>
            </a:fld>
            <a:endParaRPr lang="en-US"/>
          </a:p>
        </p:txBody>
      </p:sp>
    </p:spTree>
    <p:extLst>
      <p:ext uri="{BB962C8B-B14F-4D97-AF65-F5344CB8AC3E}">
        <p14:creationId xmlns:p14="http://schemas.microsoft.com/office/powerpoint/2010/main" val="3892574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19</a:t>
            </a:fld>
            <a:endParaRPr lang="en-US"/>
          </a:p>
        </p:txBody>
      </p:sp>
    </p:spTree>
    <p:extLst>
      <p:ext uri="{BB962C8B-B14F-4D97-AF65-F5344CB8AC3E}">
        <p14:creationId xmlns:p14="http://schemas.microsoft.com/office/powerpoint/2010/main" val="57894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2</a:t>
            </a:fld>
            <a:endParaRPr lang="en-US"/>
          </a:p>
        </p:txBody>
      </p:sp>
    </p:spTree>
    <p:extLst>
      <p:ext uri="{BB962C8B-B14F-4D97-AF65-F5344CB8AC3E}">
        <p14:creationId xmlns:p14="http://schemas.microsoft.com/office/powerpoint/2010/main" val="4073002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20</a:t>
            </a:fld>
            <a:endParaRPr lang="en-US"/>
          </a:p>
        </p:txBody>
      </p:sp>
    </p:spTree>
    <p:extLst>
      <p:ext uri="{BB962C8B-B14F-4D97-AF65-F5344CB8AC3E}">
        <p14:creationId xmlns:p14="http://schemas.microsoft.com/office/powerpoint/2010/main" val="124524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26</a:t>
            </a:fld>
            <a:endParaRPr lang="en-US"/>
          </a:p>
        </p:txBody>
      </p:sp>
    </p:spTree>
    <p:extLst>
      <p:ext uri="{BB962C8B-B14F-4D97-AF65-F5344CB8AC3E}">
        <p14:creationId xmlns:p14="http://schemas.microsoft.com/office/powerpoint/2010/main" val="3364792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27</a:t>
            </a:fld>
            <a:endParaRPr lang="en-US"/>
          </a:p>
        </p:txBody>
      </p:sp>
    </p:spTree>
    <p:extLst>
      <p:ext uri="{BB962C8B-B14F-4D97-AF65-F5344CB8AC3E}">
        <p14:creationId xmlns:p14="http://schemas.microsoft.com/office/powerpoint/2010/main" val="777466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28</a:t>
            </a:fld>
            <a:endParaRPr lang="en-US"/>
          </a:p>
        </p:txBody>
      </p:sp>
    </p:spTree>
    <p:extLst>
      <p:ext uri="{BB962C8B-B14F-4D97-AF65-F5344CB8AC3E}">
        <p14:creationId xmlns:p14="http://schemas.microsoft.com/office/powerpoint/2010/main" val="2406117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AE0655ED-82D5-4B07-B58F-5D56A9356C68}" type="slidenum">
              <a:rPr lang="en-US" smtClean="0"/>
              <a:t>29</a:t>
            </a:fld>
            <a:endParaRPr lang="en-US"/>
          </a:p>
        </p:txBody>
      </p:sp>
    </p:spTree>
    <p:extLst>
      <p:ext uri="{BB962C8B-B14F-4D97-AF65-F5344CB8AC3E}">
        <p14:creationId xmlns:p14="http://schemas.microsoft.com/office/powerpoint/2010/main" val="3313731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30</a:t>
            </a:fld>
            <a:endParaRPr lang="en-US"/>
          </a:p>
        </p:txBody>
      </p:sp>
    </p:spTree>
    <p:extLst>
      <p:ext uri="{BB962C8B-B14F-4D97-AF65-F5344CB8AC3E}">
        <p14:creationId xmlns:p14="http://schemas.microsoft.com/office/powerpoint/2010/main" val="1402921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31</a:t>
            </a:fld>
            <a:endParaRPr lang="en-US"/>
          </a:p>
        </p:txBody>
      </p:sp>
    </p:spTree>
    <p:extLst>
      <p:ext uri="{BB962C8B-B14F-4D97-AF65-F5344CB8AC3E}">
        <p14:creationId xmlns:p14="http://schemas.microsoft.com/office/powerpoint/2010/main" val="3407089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32</a:t>
            </a:fld>
            <a:endParaRPr lang="en-US"/>
          </a:p>
        </p:txBody>
      </p:sp>
    </p:spTree>
    <p:extLst>
      <p:ext uri="{BB962C8B-B14F-4D97-AF65-F5344CB8AC3E}">
        <p14:creationId xmlns:p14="http://schemas.microsoft.com/office/powerpoint/2010/main" val="55440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800" i="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33</a:t>
            </a:fld>
            <a:endParaRPr lang="en-US"/>
          </a:p>
        </p:txBody>
      </p:sp>
    </p:spTree>
    <p:extLst>
      <p:ext uri="{BB962C8B-B14F-4D97-AF65-F5344CB8AC3E}">
        <p14:creationId xmlns:p14="http://schemas.microsoft.com/office/powerpoint/2010/main" val="654616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34</a:t>
            </a:fld>
            <a:endParaRPr lang="en-US"/>
          </a:p>
        </p:txBody>
      </p:sp>
    </p:spTree>
    <p:extLst>
      <p:ext uri="{BB962C8B-B14F-4D97-AF65-F5344CB8AC3E}">
        <p14:creationId xmlns:p14="http://schemas.microsoft.com/office/powerpoint/2010/main" val="3399220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3</a:t>
            </a:fld>
            <a:endParaRPr lang="en-US"/>
          </a:p>
        </p:txBody>
      </p:sp>
    </p:spTree>
    <p:extLst>
      <p:ext uri="{BB962C8B-B14F-4D97-AF65-F5344CB8AC3E}">
        <p14:creationId xmlns:p14="http://schemas.microsoft.com/office/powerpoint/2010/main" val="3861765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800" dirty="0">
              <a:effectLst/>
              <a:latin typeface="Times New Roman" panose="02020603050405020304" pitchFamily="18" charset="0"/>
              <a:ea typeface="Cambria" panose="02040503050406030204" pitchFamily="18" charset="0"/>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35</a:t>
            </a:fld>
            <a:endParaRPr lang="en-US"/>
          </a:p>
        </p:txBody>
      </p:sp>
    </p:spTree>
    <p:extLst>
      <p:ext uri="{BB962C8B-B14F-4D97-AF65-F5344CB8AC3E}">
        <p14:creationId xmlns:p14="http://schemas.microsoft.com/office/powerpoint/2010/main" val="3640235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36</a:t>
            </a:fld>
            <a:endParaRPr lang="en-US"/>
          </a:p>
        </p:txBody>
      </p:sp>
    </p:spTree>
    <p:extLst>
      <p:ext uri="{BB962C8B-B14F-4D97-AF65-F5344CB8AC3E}">
        <p14:creationId xmlns:p14="http://schemas.microsoft.com/office/powerpoint/2010/main" val="58451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137160" indent="0" algn="l" defTabSz="914400" rtl="0" eaLnBrk="1" latinLnBrk="0" hangingPunct="1">
              <a:lnSpc>
                <a:spcPct val="107000"/>
              </a:lnSpc>
              <a:spcBef>
                <a:spcPts val="0"/>
              </a:spcBef>
              <a:spcAft>
                <a:spcPts val="800"/>
              </a:spcAft>
              <a:buFont typeface="Arial" panose="020B0604020202020204" pitchFamily="34" charset="0"/>
              <a:buNone/>
            </a:pPr>
            <a:endParaRPr lang="en-US" sz="1800" kern="1200" dirty="0">
              <a:solidFill>
                <a:schemeClr val="tx1"/>
              </a:solidFill>
              <a:effectLst/>
              <a:latin typeface="Times New Roman" panose="02020603050405020304" pitchFamily="18" charset="0"/>
              <a:ea typeface="Cambria" panose="02040503050406030204" pitchFamily="18" charset="0"/>
              <a:cs typeface="+mn-cs"/>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37</a:t>
            </a:fld>
            <a:endParaRPr lang="en-US"/>
          </a:p>
        </p:txBody>
      </p:sp>
    </p:spTree>
    <p:extLst>
      <p:ext uri="{BB962C8B-B14F-4D97-AF65-F5344CB8AC3E}">
        <p14:creationId xmlns:p14="http://schemas.microsoft.com/office/powerpoint/2010/main" val="3447437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137160" indent="0" algn="l" defTabSz="914400" rtl="0" eaLnBrk="1" latinLnBrk="0" hangingPunct="1">
              <a:lnSpc>
                <a:spcPct val="107000"/>
              </a:lnSpc>
              <a:spcBef>
                <a:spcPts val="0"/>
              </a:spcBef>
              <a:spcAft>
                <a:spcPts val="800"/>
              </a:spcAft>
              <a:buFont typeface="Arial" panose="020B0604020202020204" pitchFamily="34" charset="0"/>
              <a:buNone/>
            </a:pPr>
            <a:endParaRPr lang="en-US" sz="1800" kern="1200" dirty="0">
              <a:solidFill>
                <a:schemeClr val="tx1"/>
              </a:solidFill>
              <a:effectLst/>
              <a:latin typeface="Times New Roman" panose="02020603050405020304" pitchFamily="18" charset="0"/>
              <a:ea typeface="Cambria" panose="02040503050406030204" pitchFamily="18" charset="0"/>
              <a:cs typeface="+mn-cs"/>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38</a:t>
            </a:fld>
            <a:endParaRPr lang="en-US"/>
          </a:p>
        </p:txBody>
      </p:sp>
    </p:spTree>
    <p:extLst>
      <p:ext uri="{BB962C8B-B14F-4D97-AF65-F5344CB8AC3E}">
        <p14:creationId xmlns:p14="http://schemas.microsoft.com/office/powerpoint/2010/main" val="247703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137160" indent="0" algn="l" defTabSz="914400" rtl="0" eaLnBrk="1" latinLnBrk="0" hangingPunct="1">
              <a:lnSpc>
                <a:spcPct val="107000"/>
              </a:lnSpc>
              <a:spcBef>
                <a:spcPts val="0"/>
              </a:spcBef>
              <a:spcAft>
                <a:spcPts val="800"/>
              </a:spcAft>
              <a:buFont typeface="Arial" panose="020B0604020202020204" pitchFamily="34" charset="0"/>
              <a:buNone/>
            </a:pPr>
            <a:endParaRPr lang="en-US" sz="1800" kern="1200" dirty="0">
              <a:solidFill>
                <a:schemeClr val="tx1"/>
              </a:solidFill>
              <a:effectLst/>
              <a:latin typeface="Times New Roman" panose="02020603050405020304" pitchFamily="18" charset="0"/>
              <a:ea typeface="Cambria" panose="02040503050406030204" pitchFamily="18" charset="0"/>
              <a:cs typeface="+mn-cs"/>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39</a:t>
            </a:fld>
            <a:endParaRPr lang="en-US"/>
          </a:p>
        </p:txBody>
      </p:sp>
    </p:spTree>
    <p:extLst>
      <p:ext uri="{BB962C8B-B14F-4D97-AF65-F5344CB8AC3E}">
        <p14:creationId xmlns:p14="http://schemas.microsoft.com/office/powerpoint/2010/main" val="2969711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40</a:t>
            </a:fld>
            <a:endParaRPr lang="en-US"/>
          </a:p>
        </p:txBody>
      </p:sp>
    </p:spTree>
    <p:extLst>
      <p:ext uri="{BB962C8B-B14F-4D97-AF65-F5344CB8AC3E}">
        <p14:creationId xmlns:p14="http://schemas.microsoft.com/office/powerpoint/2010/main" val="682062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137160" indent="0" algn="l" defTabSz="914400" rtl="0" eaLnBrk="1" latinLnBrk="0" hangingPunct="1">
              <a:lnSpc>
                <a:spcPct val="107000"/>
              </a:lnSpc>
              <a:spcBef>
                <a:spcPts val="0"/>
              </a:spcBef>
              <a:spcAft>
                <a:spcPts val="800"/>
              </a:spcAft>
              <a:buFont typeface="Arial" panose="020B0604020202020204" pitchFamily="34" charset="0"/>
              <a:buNone/>
            </a:pPr>
            <a:endParaRPr lang="en-US" sz="1800" kern="1200" dirty="0">
              <a:solidFill>
                <a:schemeClr val="tx1"/>
              </a:solidFill>
              <a:effectLst/>
              <a:latin typeface="Times New Roman" panose="02020603050405020304" pitchFamily="18" charset="0"/>
              <a:ea typeface="Cambria" panose="02040503050406030204" pitchFamily="18" charset="0"/>
              <a:cs typeface="+mn-cs"/>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41</a:t>
            </a:fld>
            <a:endParaRPr lang="en-US"/>
          </a:p>
        </p:txBody>
      </p:sp>
    </p:spTree>
    <p:extLst>
      <p:ext uri="{BB962C8B-B14F-4D97-AF65-F5344CB8AC3E}">
        <p14:creationId xmlns:p14="http://schemas.microsoft.com/office/powerpoint/2010/main" val="3339011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42</a:t>
            </a:fld>
            <a:endParaRPr lang="en-US"/>
          </a:p>
        </p:txBody>
      </p:sp>
    </p:spTree>
    <p:extLst>
      <p:ext uri="{BB962C8B-B14F-4D97-AF65-F5344CB8AC3E}">
        <p14:creationId xmlns:p14="http://schemas.microsoft.com/office/powerpoint/2010/main" val="1113277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137160" indent="0" algn="l" defTabSz="914400" rtl="0" eaLnBrk="1" latinLnBrk="0" hangingPunct="1">
              <a:lnSpc>
                <a:spcPct val="107000"/>
              </a:lnSpc>
              <a:spcBef>
                <a:spcPts val="0"/>
              </a:spcBef>
              <a:spcAft>
                <a:spcPts val="800"/>
              </a:spcAft>
              <a:buFont typeface="Arial" panose="020B0604020202020204" pitchFamily="34" charset="0"/>
              <a:buNone/>
            </a:pPr>
            <a:endParaRPr lang="en-US" sz="1800" kern="1200" dirty="0">
              <a:solidFill>
                <a:schemeClr val="tx1"/>
              </a:solidFill>
              <a:effectLst/>
              <a:latin typeface="Times New Roman" panose="02020603050405020304" pitchFamily="18" charset="0"/>
              <a:ea typeface="Cambria" panose="02040503050406030204" pitchFamily="18" charset="0"/>
              <a:cs typeface="+mn-cs"/>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43</a:t>
            </a:fld>
            <a:endParaRPr lang="en-US"/>
          </a:p>
        </p:txBody>
      </p:sp>
    </p:spTree>
    <p:extLst>
      <p:ext uri="{BB962C8B-B14F-4D97-AF65-F5344CB8AC3E}">
        <p14:creationId xmlns:p14="http://schemas.microsoft.com/office/powerpoint/2010/main" val="1443376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44</a:t>
            </a:fld>
            <a:endParaRPr lang="en-US"/>
          </a:p>
        </p:txBody>
      </p:sp>
    </p:spTree>
    <p:extLst>
      <p:ext uri="{BB962C8B-B14F-4D97-AF65-F5344CB8AC3E}">
        <p14:creationId xmlns:p14="http://schemas.microsoft.com/office/powerpoint/2010/main" val="2934331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4</a:t>
            </a:fld>
            <a:endParaRPr lang="en-US"/>
          </a:p>
        </p:txBody>
      </p:sp>
    </p:spTree>
    <p:extLst>
      <p:ext uri="{BB962C8B-B14F-4D97-AF65-F5344CB8AC3E}">
        <p14:creationId xmlns:p14="http://schemas.microsoft.com/office/powerpoint/2010/main" val="365313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45</a:t>
            </a:fld>
            <a:endParaRPr lang="en-US"/>
          </a:p>
        </p:txBody>
      </p:sp>
    </p:spTree>
    <p:extLst>
      <p:ext uri="{BB962C8B-B14F-4D97-AF65-F5344CB8AC3E}">
        <p14:creationId xmlns:p14="http://schemas.microsoft.com/office/powerpoint/2010/main" val="2989709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46</a:t>
            </a:fld>
            <a:endParaRPr lang="en-US"/>
          </a:p>
        </p:txBody>
      </p:sp>
    </p:spTree>
    <p:extLst>
      <p:ext uri="{BB962C8B-B14F-4D97-AF65-F5344CB8AC3E}">
        <p14:creationId xmlns:p14="http://schemas.microsoft.com/office/powerpoint/2010/main" val="4209027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lgn="l" defTabSz="914400" rtl="0" eaLnBrk="1" latinLnBrk="0" hangingPunct="1"/>
            <a:endParaRPr lang="en-US" sz="1800" kern="1200" dirty="0">
              <a:solidFill>
                <a:schemeClr val="tx1"/>
              </a:solidFill>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47</a:t>
            </a:fld>
            <a:endParaRPr lang="en-US"/>
          </a:p>
        </p:txBody>
      </p:sp>
    </p:spTree>
    <p:extLst>
      <p:ext uri="{BB962C8B-B14F-4D97-AF65-F5344CB8AC3E}">
        <p14:creationId xmlns:p14="http://schemas.microsoft.com/office/powerpoint/2010/main" val="3248172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48</a:t>
            </a:fld>
            <a:endParaRPr lang="en-US"/>
          </a:p>
        </p:txBody>
      </p:sp>
    </p:spTree>
    <p:extLst>
      <p:ext uri="{BB962C8B-B14F-4D97-AF65-F5344CB8AC3E}">
        <p14:creationId xmlns:p14="http://schemas.microsoft.com/office/powerpoint/2010/main" val="1005798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137160" indent="0" algn="l" defTabSz="914400" rtl="0" eaLnBrk="1" latinLnBrk="0" hangingPunct="1">
              <a:lnSpc>
                <a:spcPct val="107000"/>
              </a:lnSpc>
              <a:spcBef>
                <a:spcPts val="0"/>
              </a:spcBef>
              <a:spcAft>
                <a:spcPts val="800"/>
              </a:spcAft>
              <a:buFont typeface="Arial" panose="020B0604020202020204" pitchFamily="34" charset="0"/>
              <a:buNone/>
            </a:pPr>
            <a:endParaRPr lang="en-US" sz="1800" kern="1200" dirty="0">
              <a:solidFill>
                <a:schemeClr val="tx1"/>
              </a:solidFill>
              <a:effectLst/>
              <a:latin typeface="Times New Roman" panose="02020603050405020304" pitchFamily="18" charset="0"/>
              <a:ea typeface="Cambria" panose="02040503050406030204" pitchFamily="18" charset="0"/>
              <a:cs typeface="+mn-cs"/>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49</a:t>
            </a:fld>
            <a:endParaRPr lang="en-US"/>
          </a:p>
        </p:txBody>
      </p:sp>
    </p:spTree>
    <p:extLst>
      <p:ext uri="{BB962C8B-B14F-4D97-AF65-F5344CB8AC3E}">
        <p14:creationId xmlns:p14="http://schemas.microsoft.com/office/powerpoint/2010/main" val="561460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50</a:t>
            </a:fld>
            <a:endParaRPr lang="en-US"/>
          </a:p>
        </p:txBody>
      </p:sp>
    </p:spTree>
    <p:extLst>
      <p:ext uri="{BB962C8B-B14F-4D97-AF65-F5344CB8AC3E}">
        <p14:creationId xmlns:p14="http://schemas.microsoft.com/office/powerpoint/2010/main" val="33347044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Times New Roman" panose="02020603050405020304" pitchFamily="18" charset="0"/>
              <a:ea typeface="Cambria" panose="02040503050406030204" pitchFamily="18" charset="0"/>
              <a:cs typeface="+mn-cs"/>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51</a:t>
            </a:fld>
            <a:endParaRPr lang="en-US"/>
          </a:p>
        </p:txBody>
      </p:sp>
    </p:spTree>
    <p:extLst>
      <p:ext uri="{BB962C8B-B14F-4D97-AF65-F5344CB8AC3E}">
        <p14:creationId xmlns:p14="http://schemas.microsoft.com/office/powerpoint/2010/main" val="2248200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52</a:t>
            </a:fld>
            <a:endParaRPr lang="en-US"/>
          </a:p>
        </p:txBody>
      </p:sp>
    </p:spTree>
    <p:extLst>
      <p:ext uri="{BB962C8B-B14F-4D97-AF65-F5344CB8AC3E}">
        <p14:creationId xmlns:p14="http://schemas.microsoft.com/office/powerpoint/2010/main" val="1963139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AE0655ED-82D5-4B07-B58F-5D56A9356C68}" type="slidenum">
              <a:rPr lang="en-US" smtClean="0"/>
              <a:t>53</a:t>
            </a:fld>
            <a:endParaRPr lang="en-US"/>
          </a:p>
        </p:txBody>
      </p:sp>
    </p:spTree>
    <p:extLst>
      <p:ext uri="{BB962C8B-B14F-4D97-AF65-F5344CB8AC3E}">
        <p14:creationId xmlns:p14="http://schemas.microsoft.com/office/powerpoint/2010/main" val="1498500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54</a:t>
            </a:fld>
            <a:endParaRPr lang="en-US"/>
          </a:p>
        </p:txBody>
      </p:sp>
    </p:spTree>
    <p:extLst>
      <p:ext uri="{BB962C8B-B14F-4D97-AF65-F5344CB8AC3E}">
        <p14:creationId xmlns:p14="http://schemas.microsoft.com/office/powerpoint/2010/main" val="174224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5</a:t>
            </a:fld>
            <a:endParaRPr lang="en-US"/>
          </a:p>
        </p:txBody>
      </p:sp>
    </p:spTree>
    <p:extLst>
      <p:ext uri="{BB962C8B-B14F-4D97-AF65-F5344CB8AC3E}">
        <p14:creationId xmlns:p14="http://schemas.microsoft.com/office/powerpoint/2010/main" val="17179032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AE0655ED-82D5-4B07-B58F-5D56A9356C68}" type="slidenum">
              <a:rPr lang="en-US" smtClean="0"/>
              <a:t>55</a:t>
            </a:fld>
            <a:endParaRPr lang="en-US"/>
          </a:p>
        </p:txBody>
      </p:sp>
    </p:spTree>
    <p:extLst>
      <p:ext uri="{BB962C8B-B14F-4D97-AF65-F5344CB8AC3E}">
        <p14:creationId xmlns:p14="http://schemas.microsoft.com/office/powerpoint/2010/main" val="25144248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56</a:t>
            </a:fld>
            <a:endParaRPr lang="en-US"/>
          </a:p>
        </p:txBody>
      </p:sp>
    </p:spTree>
    <p:extLst>
      <p:ext uri="{BB962C8B-B14F-4D97-AF65-F5344CB8AC3E}">
        <p14:creationId xmlns:p14="http://schemas.microsoft.com/office/powerpoint/2010/main" val="32585642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137160" indent="0" algn="l" defTabSz="914400" rtl="0" eaLnBrk="1" latinLnBrk="0" hangingPunct="1">
              <a:lnSpc>
                <a:spcPct val="107000"/>
              </a:lnSpc>
              <a:spcBef>
                <a:spcPts val="0"/>
              </a:spcBef>
              <a:spcAft>
                <a:spcPts val="800"/>
              </a:spcAft>
              <a:buFont typeface="Arial" panose="020B0604020202020204" pitchFamily="34" charset="0"/>
              <a:buNone/>
            </a:pPr>
            <a:endParaRPr lang="en-US" sz="1800" kern="1200" dirty="0">
              <a:solidFill>
                <a:schemeClr val="tx1"/>
              </a:solidFill>
              <a:effectLst/>
              <a:latin typeface="Times New Roman" panose="02020603050405020304" pitchFamily="18" charset="0"/>
              <a:ea typeface="Cambria" panose="02040503050406030204" pitchFamily="18" charset="0"/>
              <a:cs typeface="+mn-cs"/>
            </a:endParaRPr>
          </a:p>
        </p:txBody>
      </p:sp>
      <p:sp>
        <p:nvSpPr>
          <p:cNvPr id="4" name="Slide Number Placeholder 3"/>
          <p:cNvSpPr>
            <a:spLocks noGrp="1"/>
          </p:cNvSpPr>
          <p:nvPr>
            <p:ph type="sldNum" sz="quarter" idx="5"/>
          </p:nvPr>
        </p:nvSpPr>
        <p:spPr/>
        <p:txBody>
          <a:bodyPr/>
          <a:lstStyle/>
          <a:p>
            <a:fld id="{AE0655ED-82D5-4B07-B58F-5D56A9356C68}" type="slidenum">
              <a:rPr lang="en-US" smtClean="0"/>
              <a:t>57</a:t>
            </a:fld>
            <a:endParaRPr lang="en-US"/>
          </a:p>
        </p:txBody>
      </p:sp>
    </p:spTree>
    <p:extLst>
      <p:ext uri="{BB962C8B-B14F-4D97-AF65-F5344CB8AC3E}">
        <p14:creationId xmlns:p14="http://schemas.microsoft.com/office/powerpoint/2010/main" val="2849532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58</a:t>
            </a:fld>
            <a:endParaRPr lang="en-US"/>
          </a:p>
        </p:txBody>
      </p:sp>
    </p:spTree>
    <p:extLst>
      <p:ext uri="{BB962C8B-B14F-4D97-AF65-F5344CB8AC3E}">
        <p14:creationId xmlns:p14="http://schemas.microsoft.com/office/powerpoint/2010/main" val="2154319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59</a:t>
            </a:fld>
            <a:endParaRPr lang="en-US"/>
          </a:p>
        </p:txBody>
      </p:sp>
    </p:spTree>
    <p:extLst>
      <p:ext uri="{BB962C8B-B14F-4D97-AF65-F5344CB8AC3E}">
        <p14:creationId xmlns:p14="http://schemas.microsoft.com/office/powerpoint/2010/main" val="2994911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60</a:t>
            </a:fld>
            <a:endParaRPr lang="en-US"/>
          </a:p>
        </p:txBody>
      </p:sp>
    </p:spTree>
    <p:extLst>
      <p:ext uri="{BB962C8B-B14F-4D97-AF65-F5344CB8AC3E}">
        <p14:creationId xmlns:p14="http://schemas.microsoft.com/office/powerpoint/2010/main" val="23202795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61</a:t>
            </a:fld>
            <a:endParaRPr lang="en-US"/>
          </a:p>
        </p:txBody>
      </p:sp>
    </p:spTree>
    <p:extLst>
      <p:ext uri="{BB962C8B-B14F-4D97-AF65-F5344CB8AC3E}">
        <p14:creationId xmlns:p14="http://schemas.microsoft.com/office/powerpoint/2010/main" val="2814032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62</a:t>
            </a:fld>
            <a:endParaRPr lang="en-US"/>
          </a:p>
        </p:txBody>
      </p:sp>
    </p:spTree>
    <p:extLst>
      <p:ext uri="{BB962C8B-B14F-4D97-AF65-F5344CB8AC3E}">
        <p14:creationId xmlns:p14="http://schemas.microsoft.com/office/powerpoint/2010/main" val="30427040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63</a:t>
            </a:fld>
            <a:endParaRPr lang="en-US"/>
          </a:p>
        </p:txBody>
      </p:sp>
    </p:spTree>
    <p:extLst>
      <p:ext uri="{BB962C8B-B14F-4D97-AF65-F5344CB8AC3E}">
        <p14:creationId xmlns:p14="http://schemas.microsoft.com/office/powerpoint/2010/main" val="24296345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64</a:t>
            </a:fld>
            <a:endParaRPr lang="en-US"/>
          </a:p>
        </p:txBody>
      </p:sp>
    </p:spTree>
    <p:extLst>
      <p:ext uri="{BB962C8B-B14F-4D97-AF65-F5344CB8AC3E}">
        <p14:creationId xmlns:p14="http://schemas.microsoft.com/office/powerpoint/2010/main" val="4036429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6</a:t>
            </a:fld>
            <a:endParaRPr lang="en-US"/>
          </a:p>
        </p:txBody>
      </p:sp>
    </p:spTree>
    <p:extLst>
      <p:ext uri="{BB962C8B-B14F-4D97-AF65-F5344CB8AC3E}">
        <p14:creationId xmlns:p14="http://schemas.microsoft.com/office/powerpoint/2010/main" val="8963630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65</a:t>
            </a:fld>
            <a:endParaRPr lang="en-US"/>
          </a:p>
        </p:txBody>
      </p:sp>
    </p:spTree>
    <p:extLst>
      <p:ext uri="{BB962C8B-B14F-4D97-AF65-F5344CB8AC3E}">
        <p14:creationId xmlns:p14="http://schemas.microsoft.com/office/powerpoint/2010/main" val="9373302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37160" marR="137160">
              <a:lnSpc>
                <a:spcPct val="107000"/>
              </a:lnSpc>
              <a:spcBef>
                <a:spcPts val="0"/>
              </a:spcBef>
              <a:spcAft>
                <a:spcPts val="800"/>
              </a:spcAft>
            </a:pPr>
            <a:endParaRPr lang="en-US" sz="1800" dirty="0"/>
          </a:p>
        </p:txBody>
      </p:sp>
      <p:sp>
        <p:nvSpPr>
          <p:cNvPr id="4" name="Slide Number Placeholder 3"/>
          <p:cNvSpPr>
            <a:spLocks noGrp="1"/>
          </p:cNvSpPr>
          <p:nvPr>
            <p:ph type="sldNum" sz="quarter" idx="5"/>
          </p:nvPr>
        </p:nvSpPr>
        <p:spPr/>
        <p:txBody>
          <a:bodyPr/>
          <a:lstStyle/>
          <a:p>
            <a:fld id="{AE0655ED-82D5-4B07-B58F-5D56A9356C68}" type="slidenum">
              <a:rPr lang="en-US" smtClean="0"/>
              <a:t>66</a:t>
            </a:fld>
            <a:endParaRPr lang="en-US"/>
          </a:p>
        </p:txBody>
      </p:sp>
    </p:spTree>
    <p:extLst>
      <p:ext uri="{BB962C8B-B14F-4D97-AF65-F5344CB8AC3E}">
        <p14:creationId xmlns:p14="http://schemas.microsoft.com/office/powerpoint/2010/main" val="28270309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67</a:t>
            </a:fld>
            <a:endParaRPr lang="en-US"/>
          </a:p>
        </p:txBody>
      </p:sp>
    </p:spTree>
    <p:extLst>
      <p:ext uri="{BB962C8B-B14F-4D97-AF65-F5344CB8AC3E}">
        <p14:creationId xmlns:p14="http://schemas.microsoft.com/office/powerpoint/2010/main" val="17803163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68</a:t>
            </a:fld>
            <a:endParaRPr lang="en-US"/>
          </a:p>
        </p:txBody>
      </p:sp>
    </p:spTree>
    <p:extLst>
      <p:ext uri="{BB962C8B-B14F-4D97-AF65-F5344CB8AC3E}">
        <p14:creationId xmlns:p14="http://schemas.microsoft.com/office/powerpoint/2010/main" val="611225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7</a:t>
            </a:fld>
            <a:endParaRPr lang="en-US"/>
          </a:p>
        </p:txBody>
      </p:sp>
    </p:spTree>
    <p:extLst>
      <p:ext uri="{BB962C8B-B14F-4D97-AF65-F5344CB8AC3E}">
        <p14:creationId xmlns:p14="http://schemas.microsoft.com/office/powerpoint/2010/main" val="345314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8</a:t>
            </a:fld>
            <a:endParaRPr lang="en-US"/>
          </a:p>
        </p:txBody>
      </p:sp>
    </p:spTree>
    <p:extLst>
      <p:ext uri="{BB962C8B-B14F-4D97-AF65-F5344CB8AC3E}">
        <p14:creationId xmlns:p14="http://schemas.microsoft.com/office/powerpoint/2010/main" val="2015713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lang="en-US" sz="1200" i="0" dirty="0">
                <a:effectLst/>
                <a:latin typeface="Segoe UI" panose="020B0502040204020203" pitchFamily="34" charset="0"/>
              </a:rPr>
              <a:t>This screen needed for audio playback purposes. DO NOT DELETE!</a:t>
            </a:r>
          </a:p>
          <a:p>
            <a:endParaRPr lang="en-US" dirty="0"/>
          </a:p>
        </p:txBody>
      </p:sp>
      <p:sp>
        <p:nvSpPr>
          <p:cNvPr id="4" name="Slide Number Placeholder 3"/>
          <p:cNvSpPr>
            <a:spLocks noGrp="1"/>
          </p:cNvSpPr>
          <p:nvPr>
            <p:ph type="sldNum" sz="quarter" idx="5"/>
          </p:nvPr>
        </p:nvSpPr>
        <p:spPr/>
        <p:txBody>
          <a:bodyPr/>
          <a:lstStyle/>
          <a:p>
            <a:fld id="{AE0655ED-82D5-4B07-B58F-5D56A9356C68}" type="slidenum">
              <a:rPr lang="en-US" smtClean="0"/>
              <a:t>9</a:t>
            </a:fld>
            <a:endParaRPr lang="en-US"/>
          </a:p>
        </p:txBody>
      </p:sp>
    </p:spTree>
    <p:extLst>
      <p:ext uri="{BB962C8B-B14F-4D97-AF65-F5344CB8AC3E}">
        <p14:creationId xmlns:p14="http://schemas.microsoft.com/office/powerpoint/2010/main" val="1785152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CC142B9-6489-4037-B3C2-3B5AEA8E3B7E}"/>
              </a:ext>
            </a:extLst>
          </p:cNvPr>
          <p:cNvSpPr/>
          <p:nvPr userDrawn="1"/>
        </p:nvSpPr>
        <p:spPr>
          <a:xfrm>
            <a:off x="11" y="0"/>
            <a:ext cx="121983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2"/>
              <a:t>EMP</a:t>
            </a:r>
          </a:p>
        </p:txBody>
      </p:sp>
      <p:sp>
        <p:nvSpPr>
          <p:cNvPr id="8" name="Oval 7">
            <a:extLst>
              <a:ext uri="{FF2B5EF4-FFF2-40B4-BE49-F238E27FC236}">
                <a16:creationId xmlns:a16="http://schemas.microsoft.com/office/drawing/2014/main" id="{4D795F1C-33AE-42BD-923A-0B68774C33D1}"/>
              </a:ext>
            </a:extLst>
          </p:cNvPr>
          <p:cNvSpPr/>
          <p:nvPr userDrawn="1"/>
        </p:nvSpPr>
        <p:spPr>
          <a:xfrm>
            <a:off x="2494194" y="4803092"/>
            <a:ext cx="1072678" cy="1072120"/>
          </a:xfrm>
          <a:prstGeom prst="ellipse">
            <a:avLst/>
          </a:prstGeom>
          <a:noFill/>
          <a:ln w="127000">
            <a:solidFill>
              <a:schemeClr val="accent6">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a16="http://schemas.microsoft.com/office/drawing/2014/main" id="{1FADC6EF-5FED-4108-84D2-FB20A3C7488B}"/>
              </a:ext>
            </a:extLst>
          </p:cNvPr>
          <p:cNvSpPr/>
          <p:nvPr userDrawn="1"/>
        </p:nvSpPr>
        <p:spPr>
          <a:xfrm>
            <a:off x="11" y="12"/>
            <a:ext cx="12198349" cy="3789405"/>
          </a:xfrm>
          <a:prstGeom prst="rect">
            <a:avLst/>
          </a:prstGeom>
          <a:gradFill flip="none" rotWithShape="1">
            <a:gsLst>
              <a:gs pos="0">
                <a:schemeClr val="accent1">
                  <a:lumMod val="95000"/>
                </a:schemeClr>
              </a:gs>
              <a:gs pos="100000">
                <a:schemeClr val="accent1">
                  <a:lumMod val="29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a16="http://schemas.microsoft.com/office/drawing/2014/main" id="{8D574BCA-6AE9-4C28-A1AF-BA13D5C719D6}"/>
              </a:ext>
            </a:extLst>
          </p:cNvPr>
          <p:cNvSpPr/>
          <p:nvPr userDrawn="1"/>
        </p:nvSpPr>
        <p:spPr>
          <a:xfrm>
            <a:off x="11" y="9"/>
            <a:ext cx="12198349" cy="3509963"/>
          </a:xfrm>
          <a:prstGeom prst="rect">
            <a:avLst/>
          </a:prstGeom>
          <a:gradFill flip="none" rotWithShape="1">
            <a:gsLst>
              <a:gs pos="0">
                <a:srgbClr val="3A82A8"/>
              </a:gs>
              <a:gs pos="43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Oval 10">
            <a:extLst>
              <a:ext uri="{FF2B5EF4-FFF2-40B4-BE49-F238E27FC236}">
                <a16:creationId xmlns:a16="http://schemas.microsoft.com/office/drawing/2014/main" id="{49406BAF-8C0A-4985-A06B-F0FAEE800E57}"/>
              </a:ext>
            </a:extLst>
          </p:cNvPr>
          <p:cNvSpPr/>
          <p:nvPr userDrawn="1"/>
        </p:nvSpPr>
        <p:spPr>
          <a:xfrm>
            <a:off x="321451" y="977057"/>
            <a:ext cx="2027562" cy="2026507"/>
          </a:xfrm>
          <a:prstGeom prst="ellipse">
            <a:avLst/>
          </a:prstGeom>
          <a:solidFill>
            <a:srgbClr val="04151E">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Title 1">
            <a:extLst>
              <a:ext uri="{FF2B5EF4-FFF2-40B4-BE49-F238E27FC236}">
                <a16:creationId xmlns:a16="http://schemas.microsoft.com/office/drawing/2014/main" id="{2E211F97-2671-4D0D-8F97-CBD1B779175B}"/>
              </a:ext>
            </a:extLst>
          </p:cNvPr>
          <p:cNvSpPr>
            <a:spLocks noGrp="1"/>
          </p:cNvSpPr>
          <p:nvPr>
            <p:ph type="ctrTitle"/>
          </p:nvPr>
        </p:nvSpPr>
        <p:spPr>
          <a:xfrm>
            <a:off x="5368606" y="304238"/>
            <a:ext cx="5186363" cy="2947059"/>
          </a:xfrm>
          <a:prstGeom prst="rect">
            <a:avLst/>
          </a:prstGeom>
        </p:spPr>
        <p:txBody>
          <a:bodyPr anchor="b">
            <a:normAutofit/>
          </a:bodyPr>
          <a:lstStyle>
            <a:lvl1pPr algn="ctr">
              <a:defRPr sz="5206" b="0" i="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a:outerShdw blurRad="50800" dist="38100" dir="8100000" algn="tr" rotWithShape="0">
                    <a:prstClr val="black">
                      <a:alpha val="40000"/>
                    </a:prstClr>
                  </a:outerShdw>
                </a:effectLst>
                <a:latin typeface="Georgia" panose="02040502050405020303" pitchFamily="18" charset="0"/>
              </a:defRPr>
            </a:lvl1pPr>
          </a:lstStyle>
          <a:p>
            <a:r>
              <a:rPr lang="en-US"/>
              <a:t>Click to edit Master title style</a:t>
            </a:r>
          </a:p>
        </p:txBody>
      </p:sp>
      <p:sp>
        <p:nvSpPr>
          <p:cNvPr id="13" name="Subtitle 2">
            <a:extLst>
              <a:ext uri="{FF2B5EF4-FFF2-40B4-BE49-F238E27FC236}">
                <a16:creationId xmlns:a16="http://schemas.microsoft.com/office/drawing/2014/main" id="{54088C2D-18E3-413F-9D34-462CA47012D5}"/>
              </a:ext>
            </a:extLst>
          </p:cNvPr>
          <p:cNvSpPr>
            <a:spLocks noGrp="1"/>
          </p:cNvSpPr>
          <p:nvPr>
            <p:ph type="subTitle" idx="1"/>
          </p:nvPr>
        </p:nvSpPr>
        <p:spPr>
          <a:xfrm>
            <a:off x="4005679" y="4176000"/>
            <a:ext cx="4514113" cy="1254211"/>
          </a:xfrm>
          <a:prstGeom prst="rect">
            <a:avLst/>
          </a:prstGeom>
        </p:spPr>
        <p:txBody>
          <a:bodyPr>
            <a:normAutofit/>
          </a:bodyPr>
          <a:lstStyle>
            <a:lvl1pPr marL="0" indent="0" algn="l">
              <a:buNone/>
              <a:defRPr sz="2804" b="0" i="0">
                <a:gradFill flip="none" rotWithShape="1">
                  <a:gsLst>
                    <a:gs pos="100000">
                      <a:srgbClr val="126C9B"/>
                    </a:gs>
                    <a:gs pos="0">
                      <a:schemeClr val="accent1">
                        <a:lumMod val="67000"/>
                      </a:schemeClr>
                    </a:gs>
                    <a:gs pos="48000">
                      <a:schemeClr val="accent1">
                        <a:lumMod val="97000"/>
                        <a:lumOff val="3000"/>
                      </a:schemeClr>
                    </a:gs>
                  </a:gsLst>
                  <a:lin ang="5400000" scaled="1"/>
                  <a:tileRect/>
                </a:gradFill>
              </a:defRPr>
            </a:lvl1pPr>
            <a:lvl2pPr marL="457496" indent="0" algn="ctr">
              <a:buNone/>
              <a:defRPr sz="2004"/>
            </a:lvl2pPr>
            <a:lvl3pPr marL="914986" indent="0" algn="ctr">
              <a:buNone/>
              <a:defRPr sz="1801"/>
            </a:lvl3pPr>
            <a:lvl4pPr marL="1372481" indent="0" algn="ctr">
              <a:buNone/>
              <a:defRPr sz="1601"/>
            </a:lvl4pPr>
            <a:lvl5pPr marL="1829973" indent="0" algn="ctr">
              <a:buNone/>
              <a:defRPr sz="1601"/>
            </a:lvl5pPr>
            <a:lvl6pPr marL="2287466" indent="0" algn="ctr">
              <a:buNone/>
              <a:defRPr sz="1601"/>
            </a:lvl6pPr>
            <a:lvl7pPr marL="2744958" indent="0" algn="ctr">
              <a:buNone/>
              <a:defRPr sz="1601"/>
            </a:lvl7pPr>
            <a:lvl8pPr marL="3202453" indent="0" algn="ctr">
              <a:buNone/>
              <a:defRPr sz="1601"/>
            </a:lvl8pPr>
            <a:lvl9pPr marL="3659947" indent="0" algn="ctr">
              <a:buNone/>
              <a:defRPr sz="1601"/>
            </a:lvl9pPr>
          </a:lstStyle>
          <a:p>
            <a:r>
              <a:rPr lang="en-US"/>
              <a:t>Click to edit Master subtitle style</a:t>
            </a:r>
          </a:p>
        </p:txBody>
      </p:sp>
      <p:sp>
        <p:nvSpPr>
          <p:cNvPr id="14" name="Isosceles Triangle 21">
            <a:extLst>
              <a:ext uri="{FF2B5EF4-FFF2-40B4-BE49-F238E27FC236}">
                <a16:creationId xmlns:a16="http://schemas.microsoft.com/office/drawing/2014/main" id="{C1654358-DBC5-4C35-A8B6-403E00949B88}"/>
              </a:ext>
            </a:extLst>
          </p:cNvPr>
          <p:cNvSpPr/>
          <p:nvPr userDrawn="1"/>
        </p:nvSpPr>
        <p:spPr>
          <a:xfrm>
            <a:off x="1" y="12"/>
            <a:ext cx="3781489" cy="6857999"/>
          </a:xfrm>
          <a:custGeom>
            <a:avLst/>
            <a:gdLst>
              <a:gd name="connsiteX0" fmla="*/ 0 w 3731742"/>
              <a:gd name="connsiteY0" fmla="*/ 6857999 h 6857999"/>
              <a:gd name="connsiteX1" fmla="*/ 463669 w 3731742"/>
              <a:gd name="connsiteY1" fmla="*/ 0 h 6857999"/>
              <a:gd name="connsiteX2" fmla="*/ 3731742 w 3731742"/>
              <a:gd name="connsiteY2" fmla="*/ 6857999 h 6857999"/>
              <a:gd name="connsiteX3" fmla="*/ 0 w 3731742"/>
              <a:gd name="connsiteY3"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1 w 3731742"/>
              <a:gd name="connsiteY1" fmla="*/ 8238 h 6857999"/>
              <a:gd name="connsiteX2" fmla="*/ 463669 w 3731742"/>
              <a:gd name="connsiteY2" fmla="*/ 0 h 6857999"/>
              <a:gd name="connsiteX3" fmla="*/ 3731742 w 3731742"/>
              <a:gd name="connsiteY3" fmla="*/ 6857999 h 6857999"/>
              <a:gd name="connsiteX4" fmla="*/ 0 w 373174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742" h="6857999">
                <a:moveTo>
                  <a:pt x="0" y="6857999"/>
                </a:moveTo>
                <a:cubicBezTo>
                  <a:pt x="0" y="4574745"/>
                  <a:pt x="1" y="2291492"/>
                  <a:pt x="1" y="8238"/>
                </a:cubicBezTo>
                <a:lnTo>
                  <a:pt x="463669" y="0"/>
                </a:lnTo>
                <a:lnTo>
                  <a:pt x="3731742" y="6857999"/>
                </a:lnTo>
                <a:lnTo>
                  <a:pt x="0" y="6857999"/>
                </a:lnTo>
                <a:close/>
              </a:path>
            </a:pathLst>
          </a:custGeom>
          <a:solidFill>
            <a:srgbClr val="00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Picture Placeholder 7">
            <a:extLst>
              <a:ext uri="{FF2B5EF4-FFF2-40B4-BE49-F238E27FC236}">
                <a16:creationId xmlns:a16="http://schemas.microsoft.com/office/drawing/2014/main" id="{519FB008-563E-40D9-AF67-1F6141B063F0}"/>
              </a:ext>
            </a:extLst>
          </p:cNvPr>
          <p:cNvSpPr>
            <a:spLocks noGrp="1"/>
          </p:cNvSpPr>
          <p:nvPr>
            <p:ph type="pic" sz="quarter" idx="13"/>
          </p:nvPr>
        </p:nvSpPr>
        <p:spPr>
          <a:xfrm>
            <a:off x="527716" y="2037677"/>
            <a:ext cx="3205973" cy="3205737"/>
          </a:xfrm>
          <a:prstGeom prst="ellipse">
            <a:avLst/>
          </a:prstGeom>
          <a:solidFill>
            <a:schemeClr val="accent6"/>
          </a:solidFill>
          <a:ln w="127000">
            <a:gradFill flip="none" rotWithShape="1">
              <a:gsLst>
                <a:gs pos="0">
                  <a:schemeClr val="accent6">
                    <a:lumMod val="50000"/>
                  </a:schemeClr>
                </a:gs>
                <a:gs pos="100000">
                  <a:schemeClr val="accent6">
                    <a:lumMod val="75000"/>
                  </a:schemeClr>
                </a:gs>
              </a:gsLst>
              <a:lin ang="2700000" scaled="1"/>
              <a:tileRect/>
            </a:gradFill>
          </a:ln>
        </p:spPr>
        <p:txBody>
          <a:bodyPr/>
          <a:lstStyle/>
          <a:p>
            <a:endParaRPr lang="en-US"/>
          </a:p>
        </p:txBody>
      </p:sp>
      <p:grpSp>
        <p:nvGrpSpPr>
          <p:cNvPr id="16" name="Group 15">
            <a:extLst>
              <a:ext uri="{FF2B5EF4-FFF2-40B4-BE49-F238E27FC236}">
                <a16:creationId xmlns:a16="http://schemas.microsoft.com/office/drawing/2014/main" id="{25BFC2D9-6EE9-4909-A62F-D0F907388106}"/>
              </a:ext>
            </a:extLst>
          </p:cNvPr>
          <p:cNvGrpSpPr/>
          <p:nvPr userDrawn="1"/>
        </p:nvGrpSpPr>
        <p:grpSpPr>
          <a:xfrm>
            <a:off x="248412" y="117185"/>
            <a:ext cx="3654245" cy="747799"/>
            <a:chOff x="153538" y="67748"/>
            <a:chExt cx="3652343" cy="747798"/>
          </a:xfrm>
        </p:grpSpPr>
        <p:sp>
          <p:nvSpPr>
            <p:cNvPr id="17" name="TextBox 16">
              <a:extLst>
                <a:ext uri="{FF2B5EF4-FFF2-40B4-BE49-F238E27FC236}">
                  <a16:creationId xmlns:a16="http://schemas.microsoft.com/office/drawing/2014/main" id="{A4B32061-4055-4BF2-92DB-B64C444BB14C}"/>
                </a:ext>
              </a:extLst>
            </p:cNvPr>
            <p:cNvSpPr txBox="1"/>
            <p:nvPr userDrawn="1"/>
          </p:nvSpPr>
          <p:spPr>
            <a:xfrm>
              <a:off x="889686" y="230660"/>
              <a:ext cx="2916195" cy="369332"/>
            </a:xfrm>
            <a:prstGeom prst="rect">
              <a:avLst/>
            </a:prstGeom>
            <a:noFill/>
          </p:spPr>
          <p:txBody>
            <a:bodyPr wrap="square" rtlCol="0">
              <a:spAutoFit/>
            </a:bodyPr>
            <a:lstStyle/>
            <a:p>
              <a:r>
                <a:rPr lang="en-US" sz="1801">
                  <a:solidFill>
                    <a:schemeClr val="bg1"/>
                  </a:solidFill>
                  <a:effectLst>
                    <a:outerShdw blurRad="50800" dist="38100" dir="8100000" algn="tr" rotWithShape="0">
                      <a:prstClr val="black">
                        <a:alpha val="40000"/>
                      </a:prstClr>
                    </a:outerShdw>
                  </a:effectLst>
                  <a:latin typeface="+mn-lt"/>
                  <a:cs typeface="Calibri Light" panose="020F0302020204030204" pitchFamily="34" charset="0"/>
                </a:rPr>
                <a:t>Office of Apprenticeship</a:t>
              </a:r>
            </a:p>
          </p:txBody>
        </p:sp>
        <p:pic>
          <p:nvPicPr>
            <p:cNvPr id="18" name="Picture 17">
              <a:extLst>
                <a:ext uri="{FF2B5EF4-FFF2-40B4-BE49-F238E27FC236}">
                  <a16:creationId xmlns:a16="http://schemas.microsoft.com/office/drawing/2014/main" id="{EF57633D-99C3-4998-B01C-8E6A8673BC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3538" y="67748"/>
              <a:ext cx="747798" cy="747798"/>
            </a:xfrm>
            <a:prstGeom prst="rect">
              <a:avLst/>
            </a:prstGeom>
          </p:spPr>
        </p:pic>
      </p:grpSp>
      <p:sp>
        <p:nvSpPr>
          <p:cNvPr id="23" name="TextBox 22">
            <a:extLst>
              <a:ext uri="{FF2B5EF4-FFF2-40B4-BE49-F238E27FC236}">
                <a16:creationId xmlns:a16="http://schemas.microsoft.com/office/drawing/2014/main" id="{7CFCFE7A-3726-463F-BF25-CADB90F5FDAF}"/>
              </a:ext>
            </a:extLst>
          </p:cNvPr>
          <p:cNvSpPr txBox="1"/>
          <p:nvPr userDrawn="1"/>
        </p:nvSpPr>
        <p:spPr>
          <a:xfrm>
            <a:off x="321453" y="6212728"/>
            <a:ext cx="2432509" cy="308033"/>
          </a:xfrm>
          <a:prstGeom prst="rect">
            <a:avLst/>
          </a:prstGeom>
          <a:noFill/>
        </p:spPr>
        <p:txBody>
          <a:bodyPr wrap="none" rtlCol="0">
            <a:spAutoFit/>
          </a:bodyPr>
          <a:lstStyle/>
          <a:p>
            <a:r>
              <a:rPr lang="en-US" sz="701" b="1" spc="12" baseline="0" dirty="0">
                <a:latin typeface="Neue Haas Grotesk Text Pro" panose="020B0504020202020204" pitchFamily="34" charset="0"/>
                <a:ea typeface="Microsoft Sans Serif" panose="020B0604020202020204" pitchFamily="34" charset="0"/>
                <a:cs typeface="Microsoft Sans Serif" panose="020B0604020202020204" pitchFamily="34" charset="0"/>
              </a:rPr>
              <a:t>EMPLOYMENT AND TRAINING ADMINISTRATION</a:t>
            </a:r>
          </a:p>
          <a:p>
            <a:pPr marL="0" algn="l" defTabSz="914986" rtl="0" eaLnBrk="1" latinLnBrk="0" hangingPunct="1"/>
            <a:r>
              <a:rPr lang="en-US" sz="701" b="0" kern="1200" spc="0" baseline="0" dirty="0">
                <a:solidFill>
                  <a:schemeClr val="tx1"/>
                </a:solidFill>
                <a:latin typeface="Neue Haas Grotesk Text Pro" panose="020B0504020202020204" pitchFamily="34" charset="0"/>
                <a:ea typeface="Microsoft Sans Serif" panose="020B0604020202020204" pitchFamily="34" charset="0"/>
                <a:cs typeface="Microsoft Sans Serif" panose="020B0604020202020204" pitchFamily="34" charset="0"/>
              </a:rPr>
              <a:t>UNITED STATES DEPARTMENT OF LABOR</a:t>
            </a:r>
          </a:p>
        </p:txBody>
      </p:sp>
      <p:sp>
        <p:nvSpPr>
          <p:cNvPr id="3" name="Content Placeholder 2">
            <a:extLst>
              <a:ext uri="{FF2B5EF4-FFF2-40B4-BE49-F238E27FC236}">
                <a16:creationId xmlns:a16="http://schemas.microsoft.com/office/drawing/2014/main" id="{E022047B-10BA-2457-F27C-6908766FF5D1}"/>
              </a:ext>
            </a:extLst>
          </p:cNvPr>
          <p:cNvSpPr>
            <a:spLocks noGrp="1"/>
          </p:cNvSpPr>
          <p:nvPr>
            <p:ph sz="quarter" idx="14"/>
          </p:nvPr>
        </p:nvSpPr>
        <p:spPr>
          <a:xfrm>
            <a:off x="9048750" y="3789363"/>
            <a:ext cx="2933700" cy="858837"/>
          </a:xfrm>
          <a:prstGeom prst="rect">
            <a:avLst/>
          </a:prstGeom>
        </p:spPr>
        <p:txBody>
          <a:bodyPr/>
          <a:lstStyle/>
          <a:p>
            <a:pPr lvl="0"/>
            <a:r>
              <a:rPr lang="en-US" dirty="0"/>
              <a:t>Click to edit</a:t>
            </a:r>
          </a:p>
        </p:txBody>
      </p:sp>
    </p:spTree>
    <p:extLst>
      <p:ext uri="{BB962C8B-B14F-4D97-AF65-F5344CB8AC3E}">
        <p14:creationId xmlns:p14="http://schemas.microsoft.com/office/powerpoint/2010/main" val="2299122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FC96961E-0420-4D4B-930C-E14E97727162}"/>
              </a:ext>
            </a:extLst>
          </p:cNvPr>
          <p:cNvSpPr>
            <a:spLocks noGrp="1"/>
          </p:cNvSpPr>
          <p:nvPr>
            <p:ph idx="1" hasCustomPrompt="1"/>
          </p:nvPr>
        </p:nvSpPr>
        <p:spPr>
          <a:xfrm>
            <a:off x="6205709" y="1569508"/>
            <a:ext cx="4392859" cy="3969725"/>
          </a:xfrm>
          <a:prstGeom prst="rect">
            <a:avLst/>
          </a:prstGeom>
        </p:spPr>
        <p:txBody>
          <a:bodyPr anchor="ctr">
            <a:normAutofit/>
          </a:bodyPr>
          <a:lstStyle>
            <a:lvl1pPr marL="274497" indent="-274497">
              <a:buSzPct val="90000"/>
              <a:buFont typeface="Calibri" panose="020F0502020204030204" pitchFamily="34" charset="0"/>
              <a:buChar char=" "/>
              <a:defRPr sz="2804">
                <a:gradFill>
                  <a:gsLst>
                    <a:gs pos="100000">
                      <a:srgbClr val="126C9B"/>
                    </a:gs>
                    <a:gs pos="0">
                      <a:schemeClr val="accent1">
                        <a:lumMod val="67000"/>
                      </a:schemeClr>
                    </a:gs>
                    <a:gs pos="48000">
                      <a:schemeClr val="accent1">
                        <a:lumMod val="97000"/>
                        <a:lumOff val="3000"/>
                      </a:schemeClr>
                    </a:gs>
                  </a:gsLst>
                  <a:lin ang="5400000" scaled="1"/>
                </a:gradFill>
                <a:latin typeface="+mj-lt"/>
              </a:defRPr>
            </a:lvl1pPr>
            <a:lvl2pPr marL="686241" indent="-228746">
              <a:spcBef>
                <a:spcPts val="200"/>
              </a:spcBef>
              <a:buFont typeface="Calibri" panose="020F0502020204030204" pitchFamily="34" charset="0"/>
              <a:buChar char=" "/>
              <a:defRPr sz="2004" i="1">
                <a:solidFill>
                  <a:schemeClr val="tx1">
                    <a:lumMod val="65000"/>
                    <a:lumOff val="35000"/>
                  </a:schemeClr>
                </a:solidFill>
                <a:latin typeface="Calibri Light" panose="020F0302020204030204" pitchFamily="34" charset="0"/>
                <a:cs typeface="Calibri Light" panose="020F0302020204030204" pitchFamily="34" charset="0"/>
              </a:defRPr>
            </a:lvl2pPr>
            <a:lvl3pPr marL="686241" indent="-228746">
              <a:buFont typeface="Calibri Light" panose="020F0302020204030204" pitchFamily="34" charset="0"/>
              <a:buChar char=" "/>
              <a:defRPr sz="2004">
                <a:latin typeface="Calibri" panose="020F0502020204030204" pitchFamily="34" charset="0"/>
                <a:cs typeface="Calibri" panose="020F0502020204030204" pitchFamily="34" charset="0"/>
              </a:defRPr>
            </a:lvl3pPr>
            <a:lvl4pPr marL="960739" indent="-274497">
              <a:spcBef>
                <a:spcPts val="1204"/>
              </a:spcBef>
              <a:buFont typeface="Wingdings" panose="05000000000000000000" pitchFamily="2" charset="2"/>
              <a:buChar char="*"/>
              <a:defRPr sz="1601">
                <a:solidFill>
                  <a:schemeClr val="accent1">
                    <a:lumMod val="75000"/>
                    <a:lumOff val="25000"/>
                  </a:schemeClr>
                </a:solidFill>
              </a:defRPr>
            </a:lvl4pPr>
            <a:lvl5pPr marL="960739" indent="-274497">
              <a:buClr>
                <a:schemeClr val="bg2">
                  <a:lumMod val="75000"/>
                </a:schemeClr>
              </a:buClr>
              <a:buFont typeface="Wingdings" panose="05000000000000000000" pitchFamily="2" charset="2"/>
              <a:buChar char=")"/>
              <a:defRPr sz="1601">
                <a:solidFill>
                  <a:schemeClr val="bg2">
                    <a:lumMod val="50000"/>
                  </a:schemeClr>
                </a:solidFill>
              </a:defRPr>
            </a:lvl5pPr>
          </a:lstStyle>
          <a:p>
            <a:pPr lvl="0"/>
            <a:r>
              <a:rPr lang="en-US"/>
              <a:t>FirstName </a:t>
            </a:r>
            <a:r>
              <a:rPr lang="en-US" err="1"/>
              <a:t>LastName</a:t>
            </a:r>
            <a:endParaRPr lang="en-US"/>
          </a:p>
          <a:p>
            <a:pPr lvl="1"/>
            <a:r>
              <a:rPr lang="en-US"/>
              <a:t>Occupation/Job Title</a:t>
            </a:r>
          </a:p>
          <a:p>
            <a:pPr lvl="2"/>
            <a:r>
              <a:rPr lang="en-US"/>
              <a:t>Organization Name</a:t>
            </a:r>
          </a:p>
          <a:p>
            <a:pPr lvl="3"/>
            <a:r>
              <a:rPr lang="en-US"/>
              <a:t>Email Address</a:t>
            </a:r>
          </a:p>
          <a:p>
            <a:pPr lvl="4"/>
            <a:r>
              <a:rPr lang="en-US"/>
              <a:t>Phone Number</a:t>
            </a:r>
          </a:p>
        </p:txBody>
      </p:sp>
      <p:sp>
        <p:nvSpPr>
          <p:cNvPr id="13" name="Content Placeholder 2">
            <a:extLst>
              <a:ext uri="{FF2B5EF4-FFF2-40B4-BE49-F238E27FC236}">
                <a16:creationId xmlns:a16="http://schemas.microsoft.com/office/drawing/2014/main" id="{85FFF512-0EDE-4734-AF1C-762D03F5835B}"/>
              </a:ext>
            </a:extLst>
          </p:cNvPr>
          <p:cNvSpPr>
            <a:spLocks noGrp="1"/>
          </p:cNvSpPr>
          <p:nvPr>
            <p:ph idx="11" hasCustomPrompt="1"/>
          </p:nvPr>
        </p:nvSpPr>
        <p:spPr>
          <a:xfrm>
            <a:off x="1449808" y="1569508"/>
            <a:ext cx="4392859" cy="3969725"/>
          </a:xfrm>
          <a:prstGeom prst="rect">
            <a:avLst/>
          </a:prstGeom>
        </p:spPr>
        <p:txBody>
          <a:bodyPr anchor="ctr">
            <a:normAutofit/>
          </a:bodyPr>
          <a:lstStyle>
            <a:lvl1pPr marL="274497" indent="-274497">
              <a:buSzPct val="90000"/>
              <a:buFont typeface="Calibri" panose="020F0502020204030204" pitchFamily="34" charset="0"/>
              <a:buChar char=" "/>
              <a:defRPr sz="2804">
                <a:gradFill>
                  <a:gsLst>
                    <a:gs pos="100000">
                      <a:srgbClr val="126C9B"/>
                    </a:gs>
                    <a:gs pos="0">
                      <a:schemeClr val="accent1">
                        <a:lumMod val="67000"/>
                      </a:schemeClr>
                    </a:gs>
                    <a:gs pos="48000">
                      <a:schemeClr val="accent1">
                        <a:lumMod val="97000"/>
                        <a:lumOff val="3000"/>
                      </a:schemeClr>
                    </a:gs>
                  </a:gsLst>
                  <a:lin ang="5400000" scaled="1"/>
                </a:gradFill>
                <a:latin typeface="+mj-lt"/>
              </a:defRPr>
            </a:lvl1pPr>
            <a:lvl2pPr marL="686241" indent="-228746">
              <a:spcBef>
                <a:spcPts val="200"/>
              </a:spcBef>
              <a:buFont typeface="Calibri" panose="020F0502020204030204" pitchFamily="34" charset="0"/>
              <a:buChar char=" "/>
              <a:defRPr sz="2004" i="1">
                <a:solidFill>
                  <a:schemeClr val="tx1">
                    <a:lumMod val="65000"/>
                    <a:lumOff val="35000"/>
                  </a:schemeClr>
                </a:solidFill>
                <a:latin typeface="Calibri Light" panose="020F0302020204030204" pitchFamily="34" charset="0"/>
                <a:cs typeface="Calibri Light" panose="020F0302020204030204" pitchFamily="34" charset="0"/>
              </a:defRPr>
            </a:lvl2pPr>
            <a:lvl3pPr marL="686241" indent="-228746">
              <a:buFont typeface="Calibri Light" panose="020F0302020204030204" pitchFamily="34" charset="0"/>
              <a:buChar char=" "/>
              <a:defRPr sz="2004">
                <a:latin typeface="Calibri" panose="020F0502020204030204" pitchFamily="34" charset="0"/>
                <a:cs typeface="Calibri" panose="020F0502020204030204" pitchFamily="34" charset="0"/>
              </a:defRPr>
            </a:lvl3pPr>
            <a:lvl4pPr marL="960739" indent="-274497">
              <a:spcBef>
                <a:spcPts val="1204"/>
              </a:spcBef>
              <a:buFont typeface="Wingdings" panose="05000000000000000000" pitchFamily="2" charset="2"/>
              <a:buChar char=""/>
              <a:defRPr sz="1601">
                <a:solidFill>
                  <a:schemeClr val="accent1">
                    <a:lumMod val="75000"/>
                    <a:lumOff val="25000"/>
                  </a:schemeClr>
                </a:solidFill>
              </a:defRPr>
            </a:lvl4pPr>
            <a:lvl5pPr marL="960739" indent="-274497">
              <a:buClr>
                <a:schemeClr val="bg2">
                  <a:lumMod val="75000"/>
                </a:schemeClr>
              </a:buClr>
              <a:buFont typeface="Wingdings" panose="05000000000000000000" pitchFamily="2" charset="2"/>
              <a:buChar char=")"/>
              <a:defRPr sz="1601">
                <a:solidFill>
                  <a:schemeClr val="bg2">
                    <a:lumMod val="50000"/>
                  </a:schemeClr>
                </a:solidFill>
              </a:defRPr>
            </a:lvl5pPr>
          </a:lstStyle>
          <a:p>
            <a:pPr lvl="0"/>
            <a:r>
              <a:rPr lang="en-US"/>
              <a:t>FirstName </a:t>
            </a:r>
            <a:r>
              <a:rPr lang="en-US" err="1"/>
              <a:t>LastName</a:t>
            </a:r>
            <a:endParaRPr lang="en-US"/>
          </a:p>
          <a:p>
            <a:pPr lvl="1"/>
            <a:r>
              <a:rPr lang="en-US"/>
              <a:t>Occupation/Job Title</a:t>
            </a:r>
          </a:p>
          <a:p>
            <a:pPr lvl="2"/>
            <a:r>
              <a:rPr lang="en-US"/>
              <a:t>Organization Name</a:t>
            </a:r>
          </a:p>
          <a:p>
            <a:pPr lvl="3"/>
            <a:r>
              <a:rPr lang="en-US"/>
              <a:t>Email Address</a:t>
            </a:r>
          </a:p>
          <a:p>
            <a:pPr lvl="4"/>
            <a:r>
              <a:rPr lang="en-US"/>
              <a:t>Phone Number</a:t>
            </a:r>
          </a:p>
        </p:txBody>
      </p:sp>
      <p:pic>
        <p:nvPicPr>
          <p:cNvPr id="15" name="Picture 14">
            <a:extLst>
              <a:ext uri="{FF2B5EF4-FFF2-40B4-BE49-F238E27FC236}">
                <a16:creationId xmlns:a16="http://schemas.microsoft.com/office/drawing/2014/main" id="{6A8D7169-FA78-4135-82D3-C2F87945B3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74075" y="14"/>
            <a:ext cx="5324280" cy="1229193"/>
          </a:xfrm>
          <a:prstGeom prst="rect">
            <a:avLst/>
          </a:prstGeom>
        </p:spPr>
      </p:pic>
      <p:sp>
        <p:nvSpPr>
          <p:cNvPr id="16" name="Title Placeholder 1">
            <a:extLst>
              <a:ext uri="{FF2B5EF4-FFF2-40B4-BE49-F238E27FC236}">
                <a16:creationId xmlns:a16="http://schemas.microsoft.com/office/drawing/2014/main" id="{88C07639-656F-472C-AA90-3525AEC39F22}"/>
              </a:ext>
            </a:extLst>
          </p:cNvPr>
          <p:cNvSpPr>
            <a:spLocks noGrp="1"/>
          </p:cNvSpPr>
          <p:nvPr>
            <p:ph type="title" hasCustomPrompt="1"/>
          </p:nvPr>
        </p:nvSpPr>
        <p:spPr>
          <a:xfrm>
            <a:off x="628985" y="6114"/>
            <a:ext cx="10996109" cy="1227227"/>
          </a:xfrm>
          <a:prstGeom prst="rect">
            <a:avLst/>
          </a:prstGeom>
        </p:spPr>
        <p:txBody>
          <a:bodyPr vert="horz" lIns="91440" tIns="91440" rIns="0" bIns="0" rtlCol="0" anchor="ctr">
            <a:noAutofit/>
          </a:bodyPr>
          <a:lstStyle>
            <a:lvl1pPr>
              <a:defRPr sz="3605">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defRPr>
            </a:lvl1pPr>
          </a:lstStyle>
          <a:p>
            <a:r>
              <a:rPr lang="en-US"/>
              <a:t>Contact</a:t>
            </a:r>
          </a:p>
        </p:txBody>
      </p:sp>
    </p:spTree>
    <p:extLst>
      <p:ext uri="{BB962C8B-B14F-4D97-AF65-F5344CB8AC3E}">
        <p14:creationId xmlns:p14="http://schemas.microsoft.com/office/powerpoint/2010/main" val="296785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74C8FBBE-CFBD-442C-A2CA-8ED991C2A922}"/>
              </a:ext>
            </a:extLst>
          </p:cNvPr>
          <p:cNvSpPr/>
          <p:nvPr userDrawn="1"/>
        </p:nvSpPr>
        <p:spPr>
          <a:xfrm>
            <a:off x="241431" y="171005"/>
            <a:ext cx="1534960" cy="1534160"/>
          </a:xfrm>
          <a:prstGeom prst="ellipse">
            <a:avLst/>
          </a:prstGeom>
          <a:solidFill>
            <a:srgbClr val="04151E">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Oval 21">
            <a:extLst>
              <a:ext uri="{FF2B5EF4-FFF2-40B4-BE49-F238E27FC236}">
                <a16:creationId xmlns:a16="http://schemas.microsoft.com/office/drawing/2014/main" id="{3691679A-463A-4F92-825A-F8DF1DBEE439}"/>
              </a:ext>
            </a:extLst>
          </p:cNvPr>
          <p:cNvSpPr/>
          <p:nvPr userDrawn="1"/>
        </p:nvSpPr>
        <p:spPr>
          <a:xfrm>
            <a:off x="356424" y="71839"/>
            <a:ext cx="545112" cy="544828"/>
          </a:xfrm>
          <a:prstGeom prst="ellipse">
            <a:avLst/>
          </a:prstGeom>
          <a:solidFill>
            <a:schemeClr val="accent6">
              <a:alpha val="2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itle Placeholder 1">
            <a:extLst>
              <a:ext uri="{FF2B5EF4-FFF2-40B4-BE49-F238E27FC236}">
                <a16:creationId xmlns:a16="http://schemas.microsoft.com/office/drawing/2014/main" id="{5F936DAD-E7C9-4775-B706-536925146C71}"/>
              </a:ext>
            </a:extLst>
          </p:cNvPr>
          <p:cNvSpPr>
            <a:spLocks noGrp="1"/>
          </p:cNvSpPr>
          <p:nvPr>
            <p:ph type="title"/>
          </p:nvPr>
        </p:nvSpPr>
        <p:spPr>
          <a:xfrm>
            <a:off x="628985" y="6114"/>
            <a:ext cx="10996109" cy="1227227"/>
          </a:xfrm>
          <a:prstGeom prst="rect">
            <a:avLst/>
          </a:prstGeom>
        </p:spPr>
        <p:txBody>
          <a:bodyPr vert="horz" lIns="91440" tIns="91440" rIns="0" bIns="0" rtlCol="0" anchor="ctr">
            <a:noAutofit/>
          </a:bodyPr>
          <a:lstStyle>
            <a:lvl1pPr>
              <a:defRPr sz="3605">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defRPr>
            </a:lvl1pPr>
          </a:lstStyle>
          <a:p>
            <a:r>
              <a:rPr lang="en-US"/>
              <a:t>Click to edit Master title style</a:t>
            </a:r>
          </a:p>
        </p:txBody>
      </p:sp>
      <p:pic>
        <p:nvPicPr>
          <p:cNvPr id="13" name="Picture 12">
            <a:extLst>
              <a:ext uri="{FF2B5EF4-FFF2-40B4-BE49-F238E27FC236}">
                <a16:creationId xmlns:a16="http://schemas.microsoft.com/office/drawing/2014/main" id="{D903BE49-8EE3-4022-8E85-BDF829E8D58A}"/>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p:blipFill>
        <p:spPr>
          <a:xfrm>
            <a:off x="383" y="1434353"/>
            <a:ext cx="12197973" cy="4638672"/>
          </a:xfrm>
          <a:prstGeom prst="rect">
            <a:avLst/>
          </a:prstGeom>
        </p:spPr>
      </p:pic>
      <p:sp>
        <p:nvSpPr>
          <p:cNvPr id="14" name="Content Placeholder 2">
            <a:extLst>
              <a:ext uri="{FF2B5EF4-FFF2-40B4-BE49-F238E27FC236}">
                <a16:creationId xmlns:a16="http://schemas.microsoft.com/office/drawing/2014/main" id="{85D0F913-82ED-47A7-8233-011FC502BE16}"/>
              </a:ext>
            </a:extLst>
          </p:cNvPr>
          <p:cNvSpPr>
            <a:spLocks noGrp="1"/>
          </p:cNvSpPr>
          <p:nvPr>
            <p:ph idx="1" hasCustomPrompt="1"/>
          </p:nvPr>
        </p:nvSpPr>
        <p:spPr>
          <a:xfrm>
            <a:off x="150561" y="4903844"/>
            <a:ext cx="3445417" cy="1039631"/>
          </a:xfrm>
          <a:prstGeom prst="rect">
            <a:avLst/>
          </a:prstGeom>
        </p:spPr>
        <p:txBody>
          <a:bodyPr anchor="t">
            <a:normAutofit/>
          </a:bodyPr>
          <a:lstStyle>
            <a:lvl1pPr marL="0" indent="0">
              <a:buSzPct val="90000"/>
              <a:buFont typeface="Wingdings" panose="05000000000000000000" pitchFamily="2" charset="2"/>
              <a:buNone/>
              <a:defRPr sz="2401" b="1">
                <a:solidFill>
                  <a:schemeClr val="accent1"/>
                </a:solidFill>
                <a:effectLst>
                  <a:glow rad="50800">
                    <a:schemeClr val="bg1">
                      <a:alpha val="30000"/>
                    </a:schemeClr>
                  </a:glow>
                  <a:innerShdw blurRad="114300">
                    <a:prstClr val="black"/>
                  </a:innerShdw>
                </a:effectLst>
              </a:defRPr>
            </a:lvl1pPr>
            <a:lvl2pPr marL="457496" indent="0">
              <a:buNone/>
              <a:defRPr/>
            </a:lvl2pPr>
            <a:lvl3pPr marL="914986" indent="0">
              <a:buNone/>
              <a:defRPr/>
            </a:lvl3pPr>
            <a:lvl4pPr marL="1372481" indent="0">
              <a:buNone/>
              <a:defRPr/>
            </a:lvl4pPr>
            <a:lvl5pPr marL="1829973" indent="0">
              <a:buNone/>
              <a:defRPr/>
            </a:lvl5pPr>
          </a:lstStyle>
          <a:p>
            <a:pPr lvl="0"/>
            <a:r>
              <a:rPr lang="en-US"/>
              <a:t>Here is a spot for other info, if needed.</a:t>
            </a:r>
          </a:p>
        </p:txBody>
      </p:sp>
    </p:spTree>
    <p:extLst>
      <p:ext uri="{BB962C8B-B14F-4D97-AF65-F5344CB8AC3E}">
        <p14:creationId xmlns:p14="http://schemas.microsoft.com/office/powerpoint/2010/main" val="982704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4E3D9E3-8D3E-45EA-9DEB-F2174AF09631}"/>
              </a:ext>
            </a:extLst>
          </p:cNvPr>
          <p:cNvSpPr>
            <a:spLocks noGrp="1"/>
          </p:cNvSpPr>
          <p:nvPr>
            <p:ph idx="11" hasCustomPrompt="1"/>
          </p:nvPr>
        </p:nvSpPr>
        <p:spPr>
          <a:xfrm>
            <a:off x="6240706" y="1509498"/>
            <a:ext cx="4392859" cy="4347027"/>
          </a:xfrm>
          <a:prstGeom prst="rect">
            <a:avLst/>
          </a:prstGeom>
        </p:spPr>
        <p:txBody>
          <a:bodyPr anchor="ctr">
            <a:noAutofit/>
          </a:bodyPr>
          <a:lstStyle>
            <a:lvl1pPr marL="91501" indent="0">
              <a:spcBef>
                <a:spcPts val="2401"/>
              </a:spcBef>
              <a:buSzPct val="90000"/>
              <a:buFont typeface="Calibri" panose="020F0502020204030204" pitchFamily="34" charset="0"/>
              <a:buChar char=" "/>
              <a:defRPr sz="2201">
                <a:gradFill>
                  <a:gsLst>
                    <a:gs pos="100000">
                      <a:srgbClr val="126C9B"/>
                    </a:gs>
                    <a:gs pos="0">
                      <a:schemeClr val="accent1">
                        <a:lumMod val="67000"/>
                      </a:schemeClr>
                    </a:gs>
                    <a:gs pos="48000">
                      <a:schemeClr val="accent1">
                        <a:lumMod val="97000"/>
                        <a:lumOff val="3000"/>
                      </a:schemeClr>
                    </a:gs>
                  </a:gsLst>
                  <a:lin ang="5400000" scaled="1"/>
                </a:gradFill>
                <a:latin typeface="Georgia" panose="02040502050405020303" pitchFamily="18" charset="0"/>
              </a:defRPr>
            </a:lvl1pPr>
            <a:lvl2pPr marL="365995" indent="-228746">
              <a:spcBef>
                <a:spcPts val="200"/>
              </a:spcBef>
              <a:buFont typeface="Calibri" panose="020F0502020204030204" pitchFamily="34" charset="0"/>
              <a:buChar char=" "/>
              <a:defRPr sz="1801" i="1">
                <a:solidFill>
                  <a:schemeClr val="tx1">
                    <a:lumMod val="65000"/>
                    <a:lumOff val="35000"/>
                  </a:schemeClr>
                </a:solidFill>
                <a:latin typeface="Calibri" panose="020F0502020204030204" pitchFamily="34" charset="0"/>
                <a:cs typeface="Calibri" panose="020F0502020204030204" pitchFamily="34" charset="0"/>
              </a:defRPr>
            </a:lvl2pPr>
            <a:lvl3pPr marL="594741" indent="-228746">
              <a:buClr>
                <a:schemeClr val="tx2">
                  <a:lumMod val="50000"/>
                  <a:lumOff val="50000"/>
                </a:schemeClr>
              </a:buClr>
              <a:buFont typeface="Wingdings 3" panose="05040102010807070707" pitchFamily="18" charset="2"/>
              <a:buChar char=""/>
              <a:defRPr sz="1801" spc="-101" baseline="0">
                <a:solidFill>
                  <a:schemeClr val="accent1">
                    <a:lumMod val="90000"/>
                    <a:lumOff val="10000"/>
                  </a:schemeClr>
                </a:solidFill>
                <a:latin typeface="Calibri Light" panose="020F0302020204030204" pitchFamily="34" charset="0"/>
                <a:cs typeface="Calibri Light" panose="020F0302020204030204" pitchFamily="34" charset="0"/>
              </a:defRPr>
            </a:lvl3pPr>
            <a:lvl4pPr marL="960739" indent="-274497">
              <a:spcBef>
                <a:spcPts val="1204"/>
              </a:spcBef>
              <a:buFont typeface="Wingdings" panose="05000000000000000000" pitchFamily="2" charset="2"/>
              <a:buChar char=""/>
              <a:defRPr sz="1601">
                <a:solidFill>
                  <a:schemeClr val="accent1">
                    <a:lumMod val="75000"/>
                    <a:lumOff val="25000"/>
                  </a:schemeClr>
                </a:solidFill>
              </a:defRPr>
            </a:lvl4pPr>
            <a:lvl5pPr marL="960739" indent="-274497">
              <a:buClr>
                <a:schemeClr val="bg2">
                  <a:lumMod val="75000"/>
                </a:schemeClr>
              </a:buClr>
              <a:buFont typeface="Wingdings" panose="05000000000000000000" pitchFamily="2" charset="2"/>
              <a:buChar char=")"/>
              <a:defRPr sz="1601">
                <a:solidFill>
                  <a:schemeClr val="bg2">
                    <a:lumMod val="50000"/>
                  </a:schemeClr>
                </a:solidFill>
              </a:defRPr>
            </a:lvl5pPr>
          </a:lstStyle>
          <a:p>
            <a:pPr lvl="0"/>
            <a:r>
              <a:rPr lang="en-US"/>
              <a:t>Name of Resource</a:t>
            </a:r>
          </a:p>
          <a:p>
            <a:pPr lvl="1"/>
            <a:r>
              <a:rPr lang="en-US"/>
              <a:t>Resource Abstract or Description</a:t>
            </a:r>
          </a:p>
          <a:p>
            <a:pPr lvl="2"/>
            <a:r>
              <a:rPr lang="en-US"/>
              <a:t>Resource URL link</a:t>
            </a:r>
          </a:p>
        </p:txBody>
      </p:sp>
      <p:sp>
        <p:nvSpPr>
          <p:cNvPr id="7" name="Content Placeholder 2">
            <a:extLst>
              <a:ext uri="{FF2B5EF4-FFF2-40B4-BE49-F238E27FC236}">
                <a16:creationId xmlns:a16="http://schemas.microsoft.com/office/drawing/2014/main" id="{65CCB4EB-1556-4918-8E60-33754AB1B5EC}"/>
              </a:ext>
            </a:extLst>
          </p:cNvPr>
          <p:cNvSpPr>
            <a:spLocks noGrp="1"/>
          </p:cNvSpPr>
          <p:nvPr>
            <p:ph idx="12" hasCustomPrompt="1"/>
          </p:nvPr>
        </p:nvSpPr>
        <p:spPr>
          <a:xfrm>
            <a:off x="1637278" y="1509498"/>
            <a:ext cx="4392859" cy="4347027"/>
          </a:xfrm>
          <a:prstGeom prst="rect">
            <a:avLst/>
          </a:prstGeom>
        </p:spPr>
        <p:txBody>
          <a:bodyPr anchor="ctr">
            <a:noAutofit/>
          </a:bodyPr>
          <a:lstStyle>
            <a:lvl1pPr marL="91501" indent="0">
              <a:spcBef>
                <a:spcPts val="2401"/>
              </a:spcBef>
              <a:buSzPct val="90000"/>
              <a:buFont typeface="Calibri" panose="020F0502020204030204" pitchFamily="34" charset="0"/>
              <a:buChar char=" "/>
              <a:defRPr sz="2201">
                <a:gradFill>
                  <a:gsLst>
                    <a:gs pos="100000">
                      <a:srgbClr val="126C9B"/>
                    </a:gs>
                    <a:gs pos="0">
                      <a:schemeClr val="accent1">
                        <a:lumMod val="67000"/>
                      </a:schemeClr>
                    </a:gs>
                    <a:gs pos="48000">
                      <a:schemeClr val="accent1">
                        <a:lumMod val="97000"/>
                        <a:lumOff val="3000"/>
                      </a:schemeClr>
                    </a:gs>
                  </a:gsLst>
                  <a:lin ang="5400000" scaled="1"/>
                </a:gradFill>
                <a:latin typeface="Georgia" panose="02040502050405020303" pitchFamily="18" charset="0"/>
              </a:defRPr>
            </a:lvl1pPr>
            <a:lvl2pPr marL="365995" indent="-228746">
              <a:spcBef>
                <a:spcPts val="200"/>
              </a:spcBef>
              <a:buFont typeface="Calibri" panose="020F0502020204030204" pitchFamily="34" charset="0"/>
              <a:buChar char=" "/>
              <a:defRPr sz="1801" i="1">
                <a:solidFill>
                  <a:schemeClr val="tx1">
                    <a:lumMod val="65000"/>
                    <a:lumOff val="35000"/>
                  </a:schemeClr>
                </a:solidFill>
                <a:latin typeface="Calibri" panose="020F0502020204030204" pitchFamily="34" charset="0"/>
                <a:cs typeface="Calibri" panose="020F0502020204030204" pitchFamily="34" charset="0"/>
              </a:defRPr>
            </a:lvl2pPr>
            <a:lvl3pPr marL="594741" indent="-228746">
              <a:buClr>
                <a:schemeClr val="tx2">
                  <a:lumMod val="50000"/>
                  <a:lumOff val="50000"/>
                </a:schemeClr>
              </a:buClr>
              <a:buFont typeface="Wingdings 3" panose="05040102010807070707" pitchFamily="18" charset="2"/>
              <a:buChar char=""/>
              <a:defRPr sz="1801" spc="-101" baseline="0">
                <a:solidFill>
                  <a:schemeClr val="accent1">
                    <a:lumMod val="90000"/>
                    <a:lumOff val="10000"/>
                  </a:schemeClr>
                </a:solidFill>
                <a:latin typeface="Calibri Light" panose="020F0302020204030204" pitchFamily="34" charset="0"/>
                <a:cs typeface="Calibri Light" panose="020F0302020204030204" pitchFamily="34" charset="0"/>
              </a:defRPr>
            </a:lvl3pPr>
            <a:lvl4pPr marL="960739" indent="-274497">
              <a:spcBef>
                <a:spcPts val="1204"/>
              </a:spcBef>
              <a:buFont typeface="Wingdings" panose="05000000000000000000" pitchFamily="2" charset="2"/>
              <a:buChar char=""/>
              <a:defRPr sz="1601">
                <a:solidFill>
                  <a:schemeClr val="accent1">
                    <a:lumMod val="75000"/>
                    <a:lumOff val="25000"/>
                  </a:schemeClr>
                </a:solidFill>
              </a:defRPr>
            </a:lvl4pPr>
            <a:lvl5pPr marL="960739" indent="-274497">
              <a:buClr>
                <a:schemeClr val="bg2">
                  <a:lumMod val="75000"/>
                </a:schemeClr>
              </a:buClr>
              <a:buFont typeface="Wingdings" panose="05000000000000000000" pitchFamily="2" charset="2"/>
              <a:buChar char=")"/>
              <a:defRPr sz="1601">
                <a:solidFill>
                  <a:schemeClr val="bg2">
                    <a:lumMod val="50000"/>
                  </a:schemeClr>
                </a:solidFill>
              </a:defRPr>
            </a:lvl5pPr>
          </a:lstStyle>
          <a:p>
            <a:pPr lvl="0"/>
            <a:r>
              <a:rPr lang="en-US"/>
              <a:t>Name of Resource</a:t>
            </a:r>
          </a:p>
          <a:p>
            <a:pPr lvl="1"/>
            <a:r>
              <a:rPr lang="en-US"/>
              <a:t>Resource Abstract or Description</a:t>
            </a:r>
          </a:p>
          <a:p>
            <a:pPr lvl="2"/>
            <a:r>
              <a:rPr lang="en-US"/>
              <a:t>Resource URL link</a:t>
            </a:r>
          </a:p>
        </p:txBody>
      </p:sp>
      <p:pic>
        <p:nvPicPr>
          <p:cNvPr id="8" name="Picture 7">
            <a:extLst>
              <a:ext uri="{FF2B5EF4-FFF2-40B4-BE49-F238E27FC236}">
                <a16:creationId xmlns:a16="http://schemas.microsoft.com/office/drawing/2014/main" id="{9165A8E8-3F59-41D4-8757-DB7083EF45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2788" y="8"/>
            <a:ext cx="3805570" cy="1207589"/>
          </a:xfrm>
          <a:prstGeom prst="rect">
            <a:avLst/>
          </a:prstGeom>
        </p:spPr>
      </p:pic>
      <p:sp>
        <p:nvSpPr>
          <p:cNvPr id="9" name="Title Placeholder 1">
            <a:extLst>
              <a:ext uri="{FF2B5EF4-FFF2-40B4-BE49-F238E27FC236}">
                <a16:creationId xmlns:a16="http://schemas.microsoft.com/office/drawing/2014/main" id="{D2BCAA5E-750C-4D01-94BB-4EBED7EB5064}"/>
              </a:ext>
            </a:extLst>
          </p:cNvPr>
          <p:cNvSpPr>
            <a:spLocks noGrp="1"/>
          </p:cNvSpPr>
          <p:nvPr>
            <p:ph type="title" hasCustomPrompt="1"/>
          </p:nvPr>
        </p:nvSpPr>
        <p:spPr>
          <a:xfrm>
            <a:off x="628985" y="6114"/>
            <a:ext cx="10996109" cy="1227227"/>
          </a:xfrm>
          <a:prstGeom prst="rect">
            <a:avLst/>
          </a:prstGeom>
        </p:spPr>
        <p:txBody>
          <a:bodyPr vert="horz" lIns="91440" tIns="91440" rIns="0" bIns="0" rtlCol="0" anchor="ctr">
            <a:noAutofit/>
          </a:bodyPr>
          <a:lstStyle>
            <a:lvl1pPr>
              <a:defRPr sz="3605">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defRPr>
            </a:lvl1pPr>
          </a:lstStyle>
          <a:p>
            <a:r>
              <a:rPr lang="en-US"/>
              <a:t>Resources</a:t>
            </a:r>
          </a:p>
        </p:txBody>
      </p:sp>
    </p:spTree>
    <p:extLst>
      <p:ext uri="{BB962C8B-B14F-4D97-AF65-F5344CB8AC3E}">
        <p14:creationId xmlns:p14="http://schemas.microsoft.com/office/powerpoint/2010/main" val="2712540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646" y="1660532"/>
            <a:ext cx="10521078" cy="4351339"/>
          </a:xfrm>
          <a:prstGeom prst="rect">
            <a:avLst/>
          </a:prstGeom>
        </p:spPr>
        <p:txBody>
          <a:bodyPr vert="horz" lIns="91440" tIns="45720" rIns="91440" bIns="45720" rtlCol="0" anchor="ctr">
            <a:normAutofit/>
          </a:bodyPr>
          <a:lstStyle>
            <a:lvl1pPr marL="228746" indent="-228746" algn="l" defTabSz="914986" rtl="0" eaLnBrk="1" latinLnBrk="0" hangingPunct="1">
              <a:lnSpc>
                <a:spcPct val="90000"/>
              </a:lnSpc>
              <a:spcBef>
                <a:spcPts val="1001"/>
              </a:spcBef>
              <a:buClr>
                <a:schemeClr val="accent6"/>
              </a:buClr>
              <a:buFont typeface="Arial" panose="020B0604020202020204" pitchFamily="34" charset="0"/>
              <a:buChar char="•"/>
              <a:defRPr sz="2804" kern="1200">
                <a:solidFill>
                  <a:schemeClr val="tx1"/>
                </a:solidFill>
                <a:latin typeface="+mn-lt"/>
                <a:ea typeface="+mn-ea"/>
                <a:cs typeface="+mn-cs"/>
              </a:defRPr>
            </a:lvl1pPr>
            <a:lvl2pPr marL="686241" indent="-228746" algn="l" defTabSz="914986" rtl="0" eaLnBrk="1" latinLnBrk="0" hangingPunct="1">
              <a:lnSpc>
                <a:spcPct val="90000"/>
              </a:lnSpc>
              <a:spcBef>
                <a:spcPts val="501"/>
              </a:spcBef>
              <a:buClr>
                <a:schemeClr val="bg2"/>
              </a:buClr>
              <a:buFont typeface="Arial" panose="020B0604020202020204" pitchFamily="34" charset="0"/>
              <a:buChar char="•"/>
              <a:defRPr sz="2401" kern="1200">
                <a:solidFill>
                  <a:schemeClr val="accent1"/>
                </a:solidFill>
                <a:latin typeface="+mn-lt"/>
                <a:ea typeface="+mn-ea"/>
                <a:cs typeface="+mn-cs"/>
              </a:defRPr>
            </a:lvl2pPr>
            <a:lvl3pPr marL="1143734" indent="-228746" algn="l" defTabSz="914986" rtl="0" eaLnBrk="1" latinLnBrk="0" hangingPunct="1">
              <a:lnSpc>
                <a:spcPct val="90000"/>
              </a:lnSpc>
              <a:spcBef>
                <a:spcPts val="501"/>
              </a:spcBef>
              <a:buClr>
                <a:schemeClr val="tx1">
                  <a:lumMod val="50000"/>
                  <a:lumOff val="50000"/>
                </a:schemeClr>
              </a:buClr>
              <a:buFont typeface="Arial" panose="020B0604020202020204" pitchFamily="34" charset="0"/>
              <a:buChar char="•"/>
              <a:defRPr sz="2004" kern="1200">
                <a:solidFill>
                  <a:schemeClr val="tx1">
                    <a:lumMod val="85000"/>
                    <a:lumOff val="15000"/>
                  </a:schemeClr>
                </a:solidFill>
                <a:latin typeface="Calibri Light" panose="020F0302020204030204" pitchFamily="34" charset="0"/>
                <a:ea typeface="+mn-ea"/>
                <a:cs typeface="Calibri Light" panose="020F0302020204030204" pitchFamily="34" charset="0"/>
              </a:defRPr>
            </a:lvl3pPr>
            <a:lvl4pPr marL="1601227" indent="-228746" algn="l" defTabSz="914986" rtl="0" eaLnBrk="1" latinLnBrk="0" hangingPunct="1">
              <a:lnSpc>
                <a:spcPct val="90000"/>
              </a:lnSpc>
              <a:spcBef>
                <a:spcPts val="501"/>
              </a:spcBef>
              <a:buClr>
                <a:schemeClr val="tx2">
                  <a:lumMod val="50000"/>
                  <a:lumOff val="50000"/>
                </a:schemeClr>
              </a:buClr>
              <a:buFont typeface="Arial" panose="020B0604020202020204" pitchFamily="34" charset="0"/>
              <a:buChar char="•"/>
              <a:defRPr sz="1801" kern="1200">
                <a:solidFill>
                  <a:schemeClr val="tx1">
                    <a:lumMod val="85000"/>
                    <a:lumOff val="15000"/>
                  </a:schemeClr>
                </a:solidFill>
                <a:latin typeface="Calibri Light" panose="020F0302020204030204" pitchFamily="34" charset="0"/>
                <a:ea typeface="+mn-ea"/>
                <a:cs typeface="Calibri Light" panose="020F0302020204030204" pitchFamily="34" charset="0"/>
              </a:defRPr>
            </a:lvl4pPr>
            <a:lvl5pPr marL="2058720" indent="-228746" algn="l" defTabSz="914986" rtl="0" eaLnBrk="1" latinLnBrk="0" hangingPunct="1">
              <a:lnSpc>
                <a:spcPct val="90000"/>
              </a:lnSpc>
              <a:spcBef>
                <a:spcPts val="501"/>
              </a:spcBef>
              <a:buClr>
                <a:schemeClr val="accent1">
                  <a:lumMod val="25000"/>
                  <a:lumOff val="75000"/>
                </a:schemeClr>
              </a:buClr>
              <a:buFont typeface="Arial" panose="020B0604020202020204" pitchFamily="34" charset="0"/>
              <a:buChar char="•"/>
              <a:defRPr sz="1801" kern="1200">
                <a:solidFill>
                  <a:schemeClr val="tx1">
                    <a:lumMod val="85000"/>
                    <a:lumOff val="15000"/>
                  </a:schemeClr>
                </a:solidFill>
                <a:latin typeface="Calibri Light" panose="020F0302020204030204" pitchFamily="34" charset="0"/>
                <a:ea typeface="+mn-ea"/>
                <a:cs typeface="Calibri Light" panose="020F0302020204030204" pitchFamily="34" charset="0"/>
              </a:defRPr>
            </a:lvl5pPr>
            <a:lvl6pPr marL="2516213"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6pPr>
            <a:lvl7pPr marL="2973706"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7pPr>
            <a:lvl8pPr marL="3431200"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8pPr>
            <a:lvl9pPr marL="3888692"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2">
            <a:extLst>
              <a:ext uri="{FF2B5EF4-FFF2-40B4-BE49-F238E27FC236}">
                <a16:creationId xmlns:a16="http://schemas.microsoft.com/office/drawing/2014/main" id="{13DA46D8-18EF-429F-88B2-8FA867DD0016}"/>
              </a:ext>
            </a:extLst>
          </p:cNvPr>
          <p:cNvSpPr>
            <a:spLocks noGrp="1"/>
          </p:cNvSpPr>
          <p:nvPr>
            <p:ph type="body" sz="quarter" idx="11" hasCustomPrompt="1"/>
          </p:nvPr>
        </p:nvSpPr>
        <p:spPr>
          <a:xfrm>
            <a:off x="838646" y="1660532"/>
            <a:ext cx="10521078" cy="4351339"/>
          </a:xfrm>
          <a:prstGeom prst="rect">
            <a:avLst/>
          </a:prstGeom>
        </p:spPr>
        <p:txBody>
          <a:bodyPr vert="horz" lIns="91440" tIns="45720" rIns="91440" bIns="45720" rtlCol="0">
            <a:normAutofit/>
          </a:bodyPr>
          <a:lstStyle>
            <a:lvl1pPr marL="228746" indent="-228746" algn="l" defTabSz="914986" rtl="0" eaLnBrk="1" latinLnBrk="0" hangingPunct="1">
              <a:lnSpc>
                <a:spcPct val="90000"/>
              </a:lnSpc>
              <a:spcBef>
                <a:spcPts val="1001"/>
              </a:spcBef>
              <a:buClr>
                <a:schemeClr val="accent6"/>
              </a:buClr>
              <a:buFont typeface="Arial" panose="020B0604020202020204" pitchFamily="34" charset="0"/>
              <a:buChar char="•"/>
              <a:defRPr sz="2804" kern="1200">
                <a:solidFill>
                  <a:schemeClr val="tx1"/>
                </a:solidFill>
                <a:latin typeface="+mn-lt"/>
                <a:ea typeface="+mn-ea"/>
                <a:cs typeface="+mn-cs"/>
              </a:defRPr>
            </a:lvl1pPr>
            <a:lvl2pPr marL="686241" indent="-228746" algn="l" defTabSz="914986" rtl="0" eaLnBrk="1" latinLnBrk="0" hangingPunct="1">
              <a:lnSpc>
                <a:spcPct val="90000"/>
              </a:lnSpc>
              <a:spcBef>
                <a:spcPts val="501"/>
              </a:spcBef>
              <a:buClr>
                <a:schemeClr val="bg2"/>
              </a:buClr>
              <a:buFont typeface="Arial" panose="020B0604020202020204" pitchFamily="34" charset="0"/>
              <a:buChar char="•"/>
              <a:defRPr sz="2401" kern="1200">
                <a:solidFill>
                  <a:schemeClr val="accent1"/>
                </a:solidFill>
                <a:latin typeface="+mn-lt"/>
                <a:ea typeface="+mn-ea"/>
                <a:cs typeface="+mn-cs"/>
              </a:defRPr>
            </a:lvl2pPr>
            <a:lvl3pPr marL="1143734" indent="-228746" algn="l" defTabSz="914986" rtl="0" eaLnBrk="1" latinLnBrk="0" hangingPunct="1">
              <a:lnSpc>
                <a:spcPct val="90000"/>
              </a:lnSpc>
              <a:spcBef>
                <a:spcPts val="501"/>
              </a:spcBef>
              <a:buClr>
                <a:schemeClr val="tx1">
                  <a:lumMod val="50000"/>
                  <a:lumOff val="50000"/>
                </a:schemeClr>
              </a:buClr>
              <a:buFont typeface="Arial" panose="020B0604020202020204" pitchFamily="34" charset="0"/>
              <a:buChar char="•"/>
              <a:defRPr sz="2004" kern="1200">
                <a:solidFill>
                  <a:schemeClr val="tx1">
                    <a:lumMod val="85000"/>
                    <a:lumOff val="15000"/>
                  </a:schemeClr>
                </a:solidFill>
                <a:latin typeface="Calibri Light" panose="020F0302020204030204" pitchFamily="34" charset="0"/>
                <a:ea typeface="+mn-ea"/>
                <a:cs typeface="Calibri Light" panose="020F0302020204030204" pitchFamily="34" charset="0"/>
              </a:defRPr>
            </a:lvl3pPr>
            <a:lvl4pPr marL="1601227" indent="-228746" algn="l" defTabSz="914986" rtl="0" eaLnBrk="1" latinLnBrk="0" hangingPunct="1">
              <a:lnSpc>
                <a:spcPct val="90000"/>
              </a:lnSpc>
              <a:spcBef>
                <a:spcPts val="501"/>
              </a:spcBef>
              <a:buClr>
                <a:schemeClr val="tx2">
                  <a:lumMod val="50000"/>
                  <a:lumOff val="50000"/>
                </a:schemeClr>
              </a:buClr>
              <a:buFont typeface="Arial" panose="020B0604020202020204" pitchFamily="34" charset="0"/>
              <a:buChar char="•"/>
              <a:defRPr sz="1801" kern="1200">
                <a:solidFill>
                  <a:schemeClr val="tx1">
                    <a:lumMod val="85000"/>
                    <a:lumOff val="15000"/>
                  </a:schemeClr>
                </a:solidFill>
                <a:latin typeface="Calibri Light" panose="020F0302020204030204" pitchFamily="34" charset="0"/>
                <a:ea typeface="+mn-ea"/>
                <a:cs typeface="Calibri Light" panose="020F0302020204030204" pitchFamily="34" charset="0"/>
              </a:defRPr>
            </a:lvl4pPr>
            <a:lvl5pPr marL="2058720" indent="-228746" algn="l" defTabSz="914986" rtl="0" eaLnBrk="1" latinLnBrk="0" hangingPunct="1">
              <a:lnSpc>
                <a:spcPct val="90000"/>
              </a:lnSpc>
              <a:spcBef>
                <a:spcPts val="501"/>
              </a:spcBef>
              <a:buClr>
                <a:schemeClr val="accent1">
                  <a:lumMod val="25000"/>
                  <a:lumOff val="75000"/>
                </a:schemeClr>
              </a:buClr>
              <a:buFont typeface="Arial" panose="020B0604020202020204" pitchFamily="34" charset="0"/>
              <a:buChar char="•"/>
              <a:defRPr sz="1801" kern="1200">
                <a:solidFill>
                  <a:schemeClr val="tx1">
                    <a:lumMod val="85000"/>
                    <a:lumOff val="15000"/>
                  </a:schemeClr>
                </a:solidFill>
                <a:latin typeface="Calibri Light" panose="020F0302020204030204" pitchFamily="34" charset="0"/>
                <a:ea typeface="+mn-ea"/>
                <a:cs typeface="Calibri Light" panose="020F0302020204030204" pitchFamily="34" charset="0"/>
              </a:defRPr>
            </a:lvl5pPr>
            <a:lvl6pPr marL="2516213"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6pPr>
            <a:lvl7pPr marL="2973706"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7pPr>
            <a:lvl8pPr marL="3431200"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8pPr>
            <a:lvl9pPr marL="3888692"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4BFBB17-6A73-47EF-B79A-4D9A579D8313}"/>
              </a:ext>
            </a:extLst>
          </p:cNvPr>
          <p:cNvSpPr>
            <a:spLocks noGrp="1"/>
          </p:cNvSpPr>
          <p:nvPr>
            <p:ph idx="12" hasCustomPrompt="1"/>
          </p:nvPr>
        </p:nvSpPr>
        <p:spPr>
          <a:xfrm>
            <a:off x="838646" y="1660532"/>
            <a:ext cx="10521078" cy="4351339"/>
          </a:xfrm>
          <a:prstGeom prst="rect">
            <a:avLst/>
          </a:prstGeom>
        </p:spPr>
        <p:txBody>
          <a:bodyPr vert="horz" lIns="91440" tIns="45720" rIns="91440" bIns="45720" rtlCol="0" anchor="ctr">
            <a:normAutofit/>
          </a:bodyPr>
          <a:lstStyle>
            <a:lvl1pPr marL="228746" indent="-228746" algn="l" defTabSz="914986" rtl="0" eaLnBrk="1" latinLnBrk="0" hangingPunct="1">
              <a:lnSpc>
                <a:spcPct val="90000"/>
              </a:lnSpc>
              <a:spcBef>
                <a:spcPts val="1001"/>
              </a:spcBef>
              <a:buClr>
                <a:schemeClr val="accent6"/>
              </a:buClr>
              <a:buFont typeface="Arial" panose="020B0604020202020204" pitchFamily="34" charset="0"/>
              <a:buChar char="•"/>
              <a:defRPr sz="2804" kern="1200">
                <a:solidFill>
                  <a:schemeClr val="tx1"/>
                </a:solidFill>
                <a:latin typeface="+mn-lt"/>
                <a:ea typeface="+mn-ea"/>
                <a:cs typeface="+mn-cs"/>
              </a:defRPr>
            </a:lvl1pPr>
            <a:lvl2pPr marL="686241" indent="-228746" algn="l" defTabSz="914986" rtl="0" eaLnBrk="1" latinLnBrk="0" hangingPunct="1">
              <a:lnSpc>
                <a:spcPct val="90000"/>
              </a:lnSpc>
              <a:spcBef>
                <a:spcPts val="501"/>
              </a:spcBef>
              <a:buClr>
                <a:schemeClr val="bg2"/>
              </a:buClr>
              <a:buFont typeface="Arial" panose="020B0604020202020204" pitchFamily="34" charset="0"/>
              <a:buChar char="•"/>
              <a:defRPr sz="2401" kern="1200">
                <a:solidFill>
                  <a:schemeClr val="accent1"/>
                </a:solidFill>
                <a:latin typeface="+mn-lt"/>
                <a:ea typeface="+mn-ea"/>
                <a:cs typeface="+mn-cs"/>
              </a:defRPr>
            </a:lvl2pPr>
            <a:lvl3pPr marL="1143734" indent="-228746" algn="l" defTabSz="914986" rtl="0" eaLnBrk="1" latinLnBrk="0" hangingPunct="1">
              <a:lnSpc>
                <a:spcPct val="90000"/>
              </a:lnSpc>
              <a:spcBef>
                <a:spcPts val="501"/>
              </a:spcBef>
              <a:buClr>
                <a:schemeClr val="tx1">
                  <a:lumMod val="50000"/>
                  <a:lumOff val="50000"/>
                </a:schemeClr>
              </a:buClr>
              <a:buFont typeface="Arial" panose="020B0604020202020204" pitchFamily="34" charset="0"/>
              <a:buChar char="•"/>
              <a:defRPr sz="2004" kern="1200">
                <a:solidFill>
                  <a:schemeClr val="tx1">
                    <a:lumMod val="85000"/>
                    <a:lumOff val="15000"/>
                  </a:schemeClr>
                </a:solidFill>
                <a:latin typeface="Calibri Light" panose="020F0302020204030204" pitchFamily="34" charset="0"/>
                <a:ea typeface="+mn-ea"/>
                <a:cs typeface="Calibri Light" panose="020F0302020204030204" pitchFamily="34" charset="0"/>
              </a:defRPr>
            </a:lvl3pPr>
            <a:lvl4pPr marL="1601227" indent="-228746" algn="l" defTabSz="914986" rtl="0" eaLnBrk="1" latinLnBrk="0" hangingPunct="1">
              <a:lnSpc>
                <a:spcPct val="90000"/>
              </a:lnSpc>
              <a:spcBef>
                <a:spcPts val="501"/>
              </a:spcBef>
              <a:buClr>
                <a:schemeClr val="tx2">
                  <a:lumMod val="50000"/>
                  <a:lumOff val="50000"/>
                </a:schemeClr>
              </a:buClr>
              <a:buFont typeface="Arial" panose="020B0604020202020204" pitchFamily="34" charset="0"/>
              <a:buChar char="•"/>
              <a:defRPr sz="1801" kern="1200">
                <a:solidFill>
                  <a:schemeClr val="tx1">
                    <a:lumMod val="85000"/>
                    <a:lumOff val="15000"/>
                  </a:schemeClr>
                </a:solidFill>
                <a:latin typeface="Calibri Light" panose="020F0302020204030204" pitchFamily="34" charset="0"/>
                <a:ea typeface="+mn-ea"/>
                <a:cs typeface="Calibri Light" panose="020F0302020204030204" pitchFamily="34" charset="0"/>
              </a:defRPr>
            </a:lvl4pPr>
            <a:lvl5pPr marL="2058720" indent="-228746" algn="l" defTabSz="914986" rtl="0" eaLnBrk="1" latinLnBrk="0" hangingPunct="1">
              <a:lnSpc>
                <a:spcPct val="90000"/>
              </a:lnSpc>
              <a:spcBef>
                <a:spcPts val="501"/>
              </a:spcBef>
              <a:buClr>
                <a:schemeClr val="accent1">
                  <a:lumMod val="25000"/>
                  <a:lumOff val="75000"/>
                </a:schemeClr>
              </a:buClr>
              <a:buFont typeface="Arial" panose="020B0604020202020204" pitchFamily="34" charset="0"/>
              <a:buChar char="•"/>
              <a:defRPr sz="1801" kern="1200">
                <a:solidFill>
                  <a:schemeClr val="tx1">
                    <a:lumMod val="85000"/>
                    <a:lumOff val="15000"/>
                  </a:schemeClr>
                </a:solidFill>
                <a:latin typeface="Calibri Light" panose="020F0302020204030204" pitchFamily="34" charset="0"/>
                <a:ea typeface="+mn-ea"/>
                <a:cs typeface="Calibri Light" panose="020F0302020204030204" pitchFamily="34" charset="0"/>
              </a:defRPr>
            </a:lvl5pPr>
            <a:lvl6pPr marL="2516213"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6pPr>
            <a:lvl7pPr marL="2973706"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7pPr>
            <a:lvl8pPr marL="3431200"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8pPr>
            <a:lvl9pPr marL="3888692"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82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Foo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E6687D-95E0-4858-A859-5A6865FFFC6B}"/>
              </a:ext>
            </a:extLst>
          </p:cNvPr>
          <p:cNvSpPr/>
          <p:nvPr userDrawn="1"/>
        </p:nvSpPr>
        <p:spPr>
          <a:xfrm>
            <a:off x="0" y="1"/>
            <a:ext cx="12198350" cy="60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 name="Content Placeholder 2">
            <a:extLst>
              <a:ext uri="{FF2B5EF4-FFF2-40B4-BE49-F238E27FC236}">
                <a16:creationId xmlns:a16="http://schemas.microsoft.com/office/drawing/2014/main" id="{B7E34ED2-6210-E9B1-E8BE-F0362BFBFD41}"/>
              </a:ext>
            </a:extLst>
          </p:cNvPr>
          <p:cNvSpPr>
            <a:spLocks noGrp="1"/>
          </p:cNvSpPr>
          <p:nvPr>
            <p:ph sz="quarter" idx="10"/>
          </p:nvPr>
        </p:nvSpPr>
        <p:spPr>
          <a:xfrm>
            <a:off x="655914" y="5426765"/>
            <a:ext cx="4373562" cy="644252"/>
          </a:xfrm>
          <a:prstGeom prst="rect">
            <a:avLst/>
          </a:prstGeom>
        </p:spPr>
        <p:txBody>
          <a:bodyPr/>
          <a:lstStyle/>
          <a:p>
            <a:pPr lvl="0"/>
            <a:r>
              <a:rPr lang="en-US" dirty="0"/>
              <a:t>Click to edit</a:t>
            </a:r>
          </a:p>
        </p:txBody>
      </p:sp>
      <p:sp>
        <p:nvSpPr>
          <p:cNvPr id="4" name="Content Placeholder 2">
            <a:extLst>
              <a:ext uri="{FF2B5EF4-FFF2-40B4-BE49-F238E27FC236}">
                <a16:creationId xmlns:a16="http://schemas.microsoft.com/office/drawing/2014/main" id="{6DC13B0A-B019-0940-DF4C-E7C642A1680F}"/>
              </a:ext>
            </a:extLst>
          </p:cNvPr>
          <p:cNvSpPr>
            <a:spLocks noGrp="1"/>
          </p:cNvSpPr>
          <p:nvPr>
            <p:ph sz="quarter" idx="11"/>
          </p:nvPr>
        </p:nvSpPr>
        <p:spPr>
          <a:xfrm>
            <a:off x="655914" y="4446104"/>
            <a:ext cx="4373562" cy="644252"/>
          </a:xfrm>
          <a:prstGeom prst="rect">
            <a:avLst/>
          </a:prstGeom>
        </p:spPr>
        <p:txBody>
          <a:bodyPr/>
          <a:lstStyle/>
          <a:p>
            <a:pPr lvl="0"/>
            <a:r>
              <a:rPr lang="en-US" dirty="0"/>
              <a:t>Click to edit</a:t>
            </a:r>
          </a:p>
        </p:txBody>
      </p:sp>
      <p:sp>
        <p:nvSpPr>
          <p:cNvPr id="5" name="Content Placeholder 2">
            <a:extLst>
              <a:ext uri="{FF2B5EF4-FFF2-40B4-BE49-F238E27FC236}">
                <a16:creationId xmlns:a16="http://schemas.microsoft.com/office/drawing/2014/main" id="{46404194-43D3-5D76-DD28-4712C4CAE529}"/>
              </a:ext>
            </a:extLst>
          </p:cNvPr>
          <p:cNvSpPr>
            <a:spLocks noGrp="1"/>
          </p:cNvSpPr>
          <p:nvPr>
            <p:ph sz="quarter" idx="12"/>
          </p:nvPr>
        </p:nvSpPr>
        <p:spPr>
          <a:xfrm>
            <a:off x="655914" y="3465443"/>
            <a:ext cx="4373562" cy="644252"/>
          </a:xfrm>
          <a:prstGeom prst="rect">
            <a:avLst/>
          </a:prstGeom>
        </p:spPr>
        <p:txBody>
          <a:bodyPr/>
          <a:lstStyle/>
          <a:p>
            <a:pPr lvl="0"/>
            <a:r>
              <a:rPr lang="en-US" dirty="0"/>
              <a:t>Click to edit</a:t>
            </a:r>
          </a:p>
        </p:txBody>
      </p:sp>
      <p:sp>
        <p:nvSpPr>
          <p:cNvPr id="6" name="Content Placeholder 2">
            <a:extLst>
              <a:ext uri="{FF2B5EF4-FFF2-40B4-BE49-F238E27FC236}">
                <a16:creationId xmlns:a16="http://schemas.microsoft.com/office/drawing/2014/main" id="{A1577357-FD9C-7186-9A3C-B7B9AB450FF0}"/>
              </a:ext>
            </a:extLst>
          </p:cNvPr>
          <p:cNvSpPr>
            <a:spLocks noGrp="1"/>
          </p:cNvSpPr>
          <p:nvPr>
            <p:ph sz="quarter" idx="13"/>
          </p:nvPr>
        </p:nvSpPr>
        <p:spPr>
          <a:xfrm>
            <a:off x="655914" y="2484782"/>
            <a:ext cx="4373562" cy="644252"/>
          </a:xfrm>
          <a:prstGeom prst="rect">
            <a:avLst/>
          </a:prstGeom>
        </p:spPr>
        <p:txBody>
          <a:bodyPr/>
          <a:lstStyle/>
          <a:p>
            <a:pPr lvl="0"/>
            <a:r>
              <a:rPr lang="en-US" dirty="0"/>
              <a:t>Click to edit</a:t>
            </a:r>
          </a:p>
        </p:txBody>
      </p:sp>
      <p:sp>
        <p:nvSpPr>
          <p:cNvPr id="7" name="Content Placeholder 2">
            <a:extLst>
              <a:ext uri="{FF2B5EF4-FFF2-40B4-BE49-F238E27FC236}">
                <a16:creationId xmlns:a16="http://schemas.microsoft.com/office/drawing/2014/main" id="{738BEAA5-1803-4CD4-1B6C-B9AF2989F64F}"/>
              </a:ext>
            </a:extLst>
          </p:cNvPr>
          <p:cNvSpPr>
            <a:spLocks noGrp="1"/>
          </p:cNvSpPr>
          <p:nvPr>
            <p:ph sz="quarter" idx="14"/>
          </p:nvPr>
        </p:nvSpPr>
        <p:spPr>
          <a:xfrm>
            <a:off x="655914" y="1445518"/>
            <a:ext cx="4373562" cy="644252"/>
          </a:xfrm>
          <a:prstGeom prst="rect">
            <a:avLst/>
          </a:prstGeom>
        </p:spPr>
        <p:txBody>
          <a:bodyPr/>
          <a:lstStyle/>
          <a:p>
            <a:pPr lvl="0"/>
            <a:r>
              <a:rPr lang="en-US" dirty="0"/>
              <a:t>Click to edit</a:t>
            </a:r>
          </a:p>
        </p:txBody>
      </p:sp>
      <p:sp>
        <p:nvSpPr>
          <p:cNvPr id="8" name="Content Placeholder 2">
            <a:extLst>
              <a:ext uri="{FF2B5EF4-FFF2-40B4-BE49-F238E27FC236}">
                <a16:creationId xmlns:a16="http://schemas.microsoft.com/office/drawing/2014/main" id="{101CC417-F812-2EA5-75BC-4D2A19F75F1A}"/>
              </a:ext>
            </a:extLst>
          </p:cNvPr>
          <p:cNvSpPr>
            <a:spLocks noGrp="1"/>
          </p:cNvSpPr>
          <p:nvPr>
            <p:ph sz="quarter" idx="15"/>
          </p:nvPr>
        </p:nvSpPr>
        <p:spPr>
          <a:xfrm>
            <a:off x="655914" y="464857"/>
            <a:ext cx="4373562" cy="644252"/>
          </a:xfrm>
          <a:prstGeom prst="rect">
            <a:avLst/>
          </a:prstGeom>
        </p:spPr>
        <p:txBody>
          <a:bodyPr/>
          <a:lstStyle/>
          <a:p>
            <a:pPr lvl="0"/>
            <a:r>
              <a:rPr lang="en-US" dirty="0"/>
              <a:t>Click to edit</a:t>
            </a:r>
          </a:p>
        </p:txBody>
      </p:sp>
      <p:sp>
        <p:nvSpPr>
          <p:cNvPr id="9" name="Title 8">
            <a:extLst>
              <a:ext uri="{FF2B5EF4-FFF2-40B4-BE49-F238E27FC236}">
                <a16:creationId xmlns:a16="http://schemas.microsoft.com/office/drawing/2014/main" id="{62AF778A-FE88-3952-9BCB-F60136FB32DC}"/>
              </a:ext>
            </a:extLst>
          </p:cNvPr>
          <p:cNvSpPr>
            <a:spLocks noGrp="1"/>
          </p:cNvSpPr>
          <p:nvPr>
            <p:ph type="title"/>
          </p:nvPr>
        </p:nvSpPr>
        <p:spPr>
          <a:xfrm>
            <a:off x="838200" y="365125"/>
            <a:ext cx="1052195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4563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Narrow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E6687D-95E0-4858-A859-5A6865FFFC6B}"/>
              </a:ext>
            </a:extLst>
          </p:cNvPr>
          <p:cNvSpPr/>
          <p:nvPr userDrawn="1"/>
        </p:nvSpPr>
        <p:spPr>
          <a:xfrm>
            <a:off x="0" y="1"/>
            <a:ext cx="12198350" cy="60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4" name="Group 3">
            <a:extLst>
              <a:ext uri="{FF2B5EF4-FFF2-40B4-BE49-F238E27FC236}">
                <a16:creationId xmlns:a16="http://schemas.microsoft.com/office/drawing/2014/main" id="{15D5577A-A760-48BE-8286-245B2EAE6503}"/>
              </a:ext>
            </a:extLst>
          </p:cNvPr>
          <p:cNvGrpSpPr/>
          <p:nvPr userDrawn="1"/>
        </p:nvGrpSpPr>
        <p:grpSpPr>
          <a:xfrm>
            <a:off x="0" y="14"/>
            <a:ext cx="12198350" cy="876299"/>
            <a:chOff x="0" y="1"/>
            <a:chExt cx="9144000" cy="783759"/>
          </a:xfrm>
        </p:grpSpPr>
        <p:sp>
          <p:nvSpPr>
            <p:cNvPr id="5" name="Rectangle 4">
              <a:extLst>
                <a:ext uri="{FF2B5EF4-FFF2-40B4-BE49-F238E27FC236}">
                  <a16:creationId xmlns:a16="http://schemas.microsoft.com/office/drawing/2014/main" id="{0E3F5E0E-DAE7-43B5-B433-4F6F515B861F}"/>
                </a:ext>
              </a:extLst>
            </p:cNvPr>
            <p:cNvSpPr/>
            <p:nvPr userDrawn="1"/>
          </p:nvSpPr>
          <p:spPr>
            <a:xfrm>
              <a:off x="0" y="2"/>
              <a:ext cx="9144000" cy="783758"/>
            </a:xfrm>
            <a:prstGeom prst="rect">
              <a:avLst/>
            </a:prstGeom>
            <a:gradFill flip="none" rotWithShape="1">
              <a:gsLst>
                <a:gs pos="0">
                  <a:schemeClr val="accent1">
                    <a:lumMod val="95000"/>
                  </a:schemeClr>
                </a:gs>
                <a:gs pos="100000">
                  <a:schemeClr val="accent1">
                    <a:lumMod val="29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6">
              <a:extLst>
                <a:ext uri="{FF2B5EF4-FFF2-40B4-BE49-F238E27FC236}">
                  <a16:creationId xmlns:a16="http://schemas.microsoft.com/office/drawing/2014/main" id="{FF0E6F0C-5DBA-4F1E-98A6-FA1FC34DDB7A}"/>
                </a:ext>
              </a:extLst>
            </p:cNvPr>
            <p:cNvSpPr/>
            <p:nvPr userDrawn="1"/>
          </p:nvSpPr>
          <p:spPr>
            <a:xfrm>
              <a:off x="0" y="1"/>
              <a:ext cx="9144000" cy="662057"/>
            </a:xfrm>
            <a:prstGeom prst="rect">
              <a:avLst/>
            </a:prstGeom>
            <a:gradFill flip="none" rotWithShape="1">
              <a:gsLst>
                <a:gs pos="0">
                  <a:srgbClr val="2C6E90"/>
                </a:gs>
                <a:gs pos="43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8" name="Isosceles Triangle 21">
            <a:extLst>
              <a:ext uri="{FF2B5EF4-FFF2-40B4-BE49-F238E27FC236}">
                <a16:creationId xmlns:a16="http://schemas.microsoft.com/office/drawing/2014/main" id="{CF1F3B12-6362-4783-86F7-0057DF38E681}"/>
              </a:ext>
            </a:extLst>
          </p:cNvPr>
          <p:cNvSpPr/>
          <p:nvPr userDrawn="1"/>
        </p:nvSpPr>
        <p:spPr>
          <a:xfrm>
            <a:off x="102277" y="-6094"/>
            <a:ext cx="3781489" cy="6857999"/>
          </a:xfrm>
          <a:custGeom>
            <a:avLst/>
            <a:gdLst>
              <a:gd name="connsiteX0" fmla="*/ 0 w 3731742"/>
              <a:gd name="connsiteY0" fmla="*/ 6857999 h 6857999"/>
              <a:gd name="connsiteX1" fmla="*/ 463669 w 3731742"/>
              <a:gd name="connsiteY1" fmla="*/ 0 h 6857999"/>
              <a:gd name="connsiteX2" fmla="*/ 3731742 w 3731742"/>
              <a:gd name="connsiteY2" fmla="*/ 6857999 h 6857999"/>
              <a:gd name="connsiteX3" fmla="*/ 0 w 3731742"/>
              <a:gd name="connsiteY3"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1 w 3731742"/>
              <a:gd name="connsiteY1" fmla="*/ 8238 h 6857999"/>
              <a:gd name="connsiteX2" fmla="*/ 463669 w 3731742"/>
              <a:gd name="connsiteY2" fmla="*/ 0 h 6857999"/>
              <a:gd name="connsiteX3" fmla="*/ 3731742 w 3731742"/>
              <a:gd name="connsiteY3" fmla="*/ 6857999 h 6857999"/>
              <a:gd name="connsiteX4" fmla="*/ 0 w 373174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742" h="6857999">
                <a:moveTo>
                  <a:pt x="0" y="6857999"/>
                </a:moveTo>
                <a:cubicBezTo>
                  <a:pt x="0" y="4574745"/>
                  <a:pt x="1" y="2291492"/>
                  <a:pt x="1" y="8238"/>
                </a:cubicBezTo>
                <a:lnTo>
                  <a:pt x="463669" y="0"/>
                </a:lnTo>
                <a:lnTo>
                  <a:pt x="3731742" y="6857999"/>
                </a:lnTo>
                <a:lnTo>
                  <a:pt x="0" y="6857999"/>
                </a:lnTo>
                <a:close/>
              </a:path>
            </a:pathLst>
          </a:custGeom>
          <a:gradFill flip="none" rotWithShape="1">
            <a:gsLst>
              <a:gs pos="30000">
                <a:srgbClr val="000000">
                  <a:alpha val="0"/>
                </a:srgbClr>
              </a:gs>
              <a:gs pos="100000">
                <a:srgbClr val="000000">
                  <a:alpha val="8000"/>
                </a:srgb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Oval 8">
            <a:extLst>
              <a:ext uri="{FF2B5EF4-FFF2-40B4-BE49-F238E27FC236}">
                <a16:creationId xmlns:a16="http://schemas.microsoft.com/office/drawing/2014/main" id="{ECBD403A-4692-458E-80F1-135CB74DED1D}"/>
              </a:ext>
            </a:extLst>
          </p:cNvPr>
          <p:cNvSpPr/>
          <p:nvPr userDrawn="1"/>
        </p:nvSpPr>
        <p:spPr>
          <a:xfrm>
            <a:off x="2798006" y="5567681"/>
            <a:ext cx="1290993" cy="1290320"/>
          </a:xfrm>
          <a:prstGeom prst="ellipse">
            <a:avLst/>
          </a:prstGeom>
          <a:noFill/>
          <a:ln w="127000">
            <a:solidFill>
              <a:schemeClr val="accent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Oval 10">
            <a:extLst>
              <a:ext uri="{FF2B5EF4-FFF2-40B4-BE49-F238E27FC236}">
                <a16:creationId xmlns:a16="http://schemas.microsoft.com/office/drawing/2014/main" id="{94A919B5-BD05-4A2A-86DC-D8CB56318A70}"/>
              </a:ext>
            </a:extLst>
          </p:cNvPr>
          <p:cNvSpPr/>
          <p:nvPr userDrawn="1"/>
        </p:nvSpPr>
        <p:spPr>
          <a:xfrm>
            <a:off x="241431" y="171005"/>
            <a:ext cx="1534960" cy="1534160"/>
          </a:xfrm>
          <a:prstGeom prst="ellipse">
            <a:avLst/>
          </a:prstGeom>
          <a:solidFill>
            <a:srgbClr val="04151E">
              <a:alpha val="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Oval 11">
            <a:extLst>
              <a:ext uri="{FF2B5EF4-FFF2-40B4-BE49-F238E27FC236}">
                <a16:creationId xmlns:a16="http://schemas.microsoft.com/office/drawing/2014/main" id="{3402F06F-802A-41F6-9677-B07FE1ACCEF0}"/>
              </a:ext>
            </a:extLst>
          </p:cNvPr>
          <p:cNvSpPr/>
          <p:nvPr userDrawn="1"/>
        </p:nvSpPr>
        <p:spPr>
          <a:xfrm>
            <a:off x="356424" y="71839"/>
            <a:ext cx="545112" cy="544828"/>
          </a:xfrm>
          <a:prstGeom prst="ellipse">
            <a:avLst/>
          </a:prstGeom>
          <a:solidFill>
            <a:schemeClr val="accent6">
              <a:alpha val="2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3750514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60136B6-1970-4ECE-9ED0-CB094E48EBCF}"/>
              </a:ext>
            </a:extLst>
          </p:cNvPr>
          <p:cNvSpPr>
            <a:spLocks noGrp="1"/>
          </p:cNvSpPr>
          <p:nvPr>
            <p:ph type="sldNum" sz="quarter" idx="12"/>
          </p:nvPr>
        </p:nvSpPr>
        <p:spPr>
          <a:xfrm>
            <a:off x="8615088" y="6356361"/>
            <a:ext cx="2744629" cy="365125"/>
          </a:xfrm>
          <a:prstGeom prst="rect">
            <a:avLst/>
          </a:prstGeom>
        </p:spPr>
        <p:txBody>
          <a:bodyPr/>
          <a:lstStyle/>
          <a:p>
            <a:fld id="{FC2C4E38-B0C0-48B6-97F4-EA05D60E7DFC}" type="slidenum">
              <a:rPr lang="en-US" smtClean="0"/>
              <a:t>‹#›</a:t>
            </a:fld>
            <a:endParaRPr lang="en-US"/>
          </a:p>
        </p:txBody>
      </p:sp>
      <p:sp>
        <p:nvSpPr>
          <p:cNvPr id="10" name="Rectangle 9">
            <a:extLst>
              <a:ext uri="{FF2B5EF4-FFF2-40B4-BE49-F238E27FC236}">
                <a16:creationId xmlns:a16="http://schemas.microsoft.com/office/drawing/2014/main" id="{21E6687D-95E0-4858-A859-5A6865FFFC6B}"/>
              </a:ext>
            </a:extLst>
          </p:cNvPr>
          <p:cNvSpPr/>
          <p:nvPr userDrawn="1"/>
        </p:nvSpPr>
        <p:spPr>
          <a:xfrm>
            <a:off x="0" y="0"/>
            <a:ext cx="121983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4" name="Group 3">
            <a:extLst>
              <a:ext uri="{FF2B5EF4-FFF2-40B4-BE49-F238E27FC236}">
                <a16:creationId xmlns:a16="http://schemas.microsoft.com/office/drawing/2014/main" id="{F4C597A9-6E6D-4CBC-8149-2E6B661176A3}"/>
              </a:ext>
            </a:extLst>
          </p:cNvPr>
          <p:cNvGrpSpPr/>
          <p:nvPr userDrawn="1"/>
        </p:nvGrpSpPr>
        <p:grpSpPr>
          <a:xfrm rot="16200000">
            <a:off x="-1749442" y="1749453"/>
            <a:ext cx="6858001" cy="3359101"/>
            <a:chOff x="0" y="1"/>
            <a:chExt cx="9144001" cy="1103086"/>
          </a:xfrm>
        </p:grpSpPr>
        <p:sp>
          <p:nvSpPr>
            <p:cNvPr id="5" name="Rectangle 4">
              <a:extLst>
                <a:ext uri="{FF2B5EF4-FFF2-40B4-BE49-F238E27FC236}">
                  <a16:creationId xmlns:a16="http://schemas.microsoft.com/office/drawing/2014/main" id="{525FDED4-BF68-4ED8-BB1B-9D1945147CFA}"/>
                </a:ext>
              </a:extLst>
            </p:cNvPr>
            <p:cNvSpPr/>
            <p:nvPr userDrawn="1"/>
          </p:nvSpPr>
          <p:spPr>
            <a:xfrm>
              <a:off x="0" y="1"/>
              <a:ext cx="9144000" cy="1103086"/>
            </a:xfrm>
            <a:prstGeom prst="rect">
              <a:avLst/>
            </a:prstGeom>
            <a:gradFill flip="none" rotWithShape="1">
              <a:gsLst>
                <a:gs pos="0">
                  <a:schemeClr val="accent1">
                    <a:lumMod val="95000"/>
                  </a:schemeClr>
                </a:gs>
                <a:gs pos="100000">
                  <a:schemeClr val="accent1">
                    <a:lumMod val="29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6">
              <a:extLst>
                <a:ext uri="{FF2B5EF4-FFF2-40B4-BE49-F238E27FC236}">
                  <a16:creationId xmlns:a16="http://schemas.microsoft.com/office/drawing/2014/main" id="{577B7ED4-58D2-476D-BECE-6FDC933FEDBF}"/>
                </a:ext>
              </a:extLst>
            </p:cNvPr>
            <p:cNvSpPr/>
            <p:nvPr userDrawn="1"/>
          </p:nvSpPr>
          <p:spPr>
            <a:xfrm>
              <a:off x="1" y="1"/>
              <a:ext cx="9144000" cy="1055255"/>
            </a:xfrm>
            <a:prstGeom prst="rect">
              <a:avLst/>
            </a:prstGeom>
            <a:gradFill flip="none" rotWithShape="1">
              <a:gsLst>
                <a:gs pos="0">
                  <a:srgbClr val="2C6E90"/>
                </a:gs>
                <a:gs pos="43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4" name="Oval 13">
            <a:extLst>
              <a:ext uri="{FF2B5EF4-FFF2-40B4-BE49-F238E27FC236}">
                <a16:creationId xmlns:a16="http://schemas.microsoft.com/office/drawing/2014/main" id="{4A28918C-4229-41A9-A28A-00169B212475}"/>
              </a:ext>
            </a:extLst>
          </p:cNvPr>
          <p:cNvSpPr/>
          <p:nvPr userDrawn="1"/>
        </p:nvSpPr>
        <p:spPr>
          <a:xfrm>
            <a:off x="356424" y="71839"/>
            <a:ext cx="545112" cy="544828"/>
          </a:xfrm>
          <a:prstGeom prst="ellipse">
            <a:avLst/>
          </a:prstGeom>
          <a:solidFill>
            <a:schemeClr val="accent6">
              <a:alpha val="2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Oval 8">
            <a:extLst>
              <a:ext uri="{FF2B5EF4-FFF2-40B4-BE49-F238E27FC236}">
                <a16:creationId xmlns:a16="http://schemas.microsoft.com/office/drawing/2014/main" id="{7DD6517F-9BE8-4A91-AC50-46CD83FD0A1E}"/>
              </a:ext>
            </a:extLst>
          </p:cNvPr>
          <p:cNvSpPr/>
          <p:nvPr userDrawn="1"/>
        </p:nvSpPr>
        <p:spPr>
          <a:xfrm>
            <a:off x="2798006" y="5567681"/>
            <a:ext cx="1290993" cy="1290320"/>
          </a:xfrm>
          <a:prstGeom prst="ellipse">
            <a:avLst/>
          </a:prstGeom>
          <a:noFill/>
          <a:ln w="127000">
            <a:solidFill>
              <a:schemeClr val="accent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Isosceles Triangle 21">
            <a:extLst>
              <a:ext uri="{FF2B5EF4-FFF2-40B4-BE49-F238E27FC236}">
                <a16:creationId xmlns:a16="http://schemas.microsoft.com/office/drawing/2014/main" id="{566018FC-1AF5-40C7-9671-B677AF4D0A00}"/>
              </a:ext>
            </a:extLst>
          </p:cNvPr>
          <p:cNvSpPr/>
          <p:nvPr userDrawn="1"/>
        </p:nvSpPr>
        <p:spPr>
          <a:xfrm flipH="1">
            <a:off x="8406845" y="12"/>
            <a:ext cx="3781489" cy="6857999"/>
          </a:xfrm>
          <a:custGeom>
            <a:avLst/>
            <a:gdLst>
              <a:gd name="connsiteX0" fmla="*/ 0 w 3731742"/>
              <a:gd name="connsiteY0" fmla="*/ 6857999 h 6857999"/>
              <a:gd name="connsiteX1" fmla="*/ 463669 w 3731742"/>
              <a:gd name="connsiteY1" fmla="*/ 0 h 6857999"/>
              <a:gd name="connsiteX2" fmla="*/ 3731742 w 3731742"/>
              <a:gd name="connsiteY2" fmla="*/ 6857999 h 6857999"/>
              <a:gd name="connsiteX3" fmla="*/ 0 w 3731742"/>
              <a:gd name="connsiteY3"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1 w 3731742"/>
              <a:gd name="connsiteY1" fmla="*/ 8238 h 6857999"/>
              <a:gd name="connsiteX2" fmla="*/ 463669 w 3731742"/>
              <a:gd name="connsiteY2" fmla="*/ 0 h 6857999"/>
              <a:gd name="connsiteX3" fmla="*/ 3731742 w 3731742"/>
              <a:gd name="connsiteY3" fmla="*/ 6857999 h 6857999"/>
              <a:gd name="connsiteX4" fmla="*/ 0 w 373174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742" h="6857999">
                <a:moveTo>
                  <a:pt x="0" y="6857999"/>
                </a:moveTo>
                <a:cubicBezTo>
                  <a:pt x="0" y="4574745"/>
                  <a:pt x="1" y="2291492"/>
                  <a:pt x="1" y="8238"/>
                </a:cubicBezTo>
                <a:lnTo>
                  <a:pt x="463669" y="0"/>
                </a:lnTo>
                <a:lnTo>
                  <a:pt x="3731742" y="6857999"/>
                </a:lnTo>
                <a:lnTo>
                  <a:pt x="0" y="6857999"/>
                </a:lnTo>
                <a:close/>
              </a:path>
            </a:pathLst>
          </a:custGeom>
          <a:gradFill flip="none" rotWithShape="1">
            <a:gsLst>
              <a:gs pos="30000">
                <a:srgbClr val="000000">
                  <a:alpha val="0"/>
                </a:srgbClr>
              </a:gs>
              <a:gs pos="100000">
                <a:srgbClr val="000000">
                  <a:alpha val="8000"/>
                </a:srgb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 Placeholder 20">
            <a:extLst>
              <a:ext uri="{FF2B5EF4-FFF2-40B4-BE49-F238E27FC236}">
                <a16:creationId xmlns:a16="http://schemas.microsoft.com/office/drawing/2014/main" id="{4A7726CD-D71A-49A0-934F-F9670B1BE976}"/>
              </a:ext>
            </a:extLst>
          </p:cNvPr>
          <p:cNvSpPr>
            <a:spLocks noGrp="1"/>
          </p:cNvSpPr>
          <p:nvPr>
            <p:ph type="body" sz="quarter" idx="14"/>
          </p:nvPr>
        </p:nvSpPr>
        <p:spPr>
          <a:xfrm>
            <a:off x="3881880" y="668351"/>
            <a:ext cx="7347600" cy="4981575"/>
          </a:xfrm>
          <a:prstGeom prst="rect">
            <a:avLst/>
          </a:prstGeom>
        </p:spPr>
        <p:txBody>
          <a:bodyPr/>
          <a:lstStyle>
            <a:lvl1pPr>
              <a:buClr>
                <a:schemeClr val="accent6"/>
              </a:buClr>
              <a:defRPr/>
            </a:lvl1pPr>
            <a:lvl2pPr marL="686241" indent="-228746">
              <a:buClr>
                <a:schemeClr val="accent6"/>
              </a:buClr>
              <a:buFont typeface="Calibri" panose="020F0502020204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5CA4066-1DAF-4591-86B5-7F74F214428D}"/>
              </a:ext>
            </a:extLst>
          </p:cNvPr>
          <p:cNvSpPr>
            <a:spLocks noGrp="1"/>
          </p:cNvSpPr>
          <p:nvPr>
            <p:ph type="title"/>
          </p:nvPr>
        </p:nvSpPr>
        <p:spPr>
          <a:xfrm>
            <a:off x="144483" y="878806"/>
            <a:ext cx="3051076" cy="2457451"/>
          </a:xfrm>
          <a:prstGeom prst="rect">
            <a:avLst/>
          </a:prstGeom>
        </p:spPr>
        <p:txBody>
          <a:bodyPr/>
          <a:lstStyle>
            <a:lvl1pPr>
              <a:defRPr lang="en-US" sz="3605" kern="1200" dirty="0" smtClean="0">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ea typeface="+mj-ea"/>
                <a:cs typeface="+mj-cs"/>
              </a:defRPr>
            </a:lvl1pPr>
          </a:lstStyle>
          <a:p>
            <a:pPr marL="0" lvl="0" indent="0" algn="l" defTabSz="914986" rtl="0" eaLnBrk="1" latinLnBrk="0" hangingPunct="1">
              <a:lnSpc>
                <a:spcPct val="90000"/>
              </a:lnSpc>
              <a:spcBef>
                <a:spcPct val="0"/>
              </a:spcBef>
              <a:buFont typeface="Arial" panose="020B0604020202020204" pitchFamily="34" charset="0"/>
              <a:buNone/>
            </a:pPr>
            <a:r>
              <a:rPr lang="en-US"/>
              <a:t>Click to edit Master title style</a:t>
            </a:r>
          </a:p>
        </p:txBody>
      </p:sp>
      <p:grpSp>
        <p:nvGrpSpPr>
          <p:cNvPr id="11" name="Group 10">
            <a:extLst>
              <a:ext uri="{FF2B5EF4-FFF2-40B4-BE49-F238E27FC236}">
                <a16:creationId xmlns:a16="http://schemas.microsoft.com/office/drawing/2014/main" id="{F8945904-B5BF-4309-96ED-D24001698333}"/>
              </a:ext>
            </a:extLst>
          </p:cNvPr>
          <p:cNvGrpSpPr/>
          <p:nvPr userDrawn="1"/>
        </p:nvGrpSpPr>
        <p:grpSpPr>
          <a:xfrm>
            <a:off x="137543" y="78880"/>
            <a:ext cx="3058015" cy="609633"/>
            <a:chOff x="-210689" y="67748"/>
            <a:chExt cx="3749122" cy="747798"/>
          </a:xfrm>
        </p:grpSpPr>
        <p:sp>
          <p:nvSpPr>
            <p:cNvPr id="12" name="TextBox 11">
              <a:extLst>
                <a:ext uri="{FF2B5EF4-FFF2-40B4-BE49-F238E27FC236}">
                  <a16:creationId xmlns:a16="http://schemas.microsoft.com/office/drawing/2014/main" id="{F023D357-67E7-49C1-A3BD-8612B73C7162}"/>
                </a:ext>
              </a:extLst>
            </p:cNvPr>
            <p:cNvSpPr txBox="1"/>
            <p:nvPr userDrawn="1"/>
          </p:nvSpPr>
          <p:spPr>
            <a:xfrm>
              <a:off x="622241" y="242346"/>
              <a:ext cx="2916192" cy="415282"/>
            </a:xfrm>
            <a:prstGeom prst="rect">
              <a:avLst/>
            </a:prstGeom>
            <a:noFill/>
          </p:spPr>
          <p:txBody>
            <a:bodyPr wrap="square" rtlCol="0">
              <a:spAutoFit/>
            </a:bodyPr>
            <a:lstStyle/>
            <a:p>
              <a:r>
                <a:rPr lang="en-US" sz="1601" dirty="0">
                  <a:solidFill>
                    <a:schemeClr val="bg1"/>
                  </a:solidFill>
                  <a:effectLst>
                    <a:outerShdw blurRad="50800" dist="38100" dir="8100000" algn="tr" rotWithShape="0">
                      <a:prstClr val="black">
                        <a:alpha val="40000"/>
                      </a:prstClr>
                    </a:outerShdw>
                  </a:effectLst>
                  <a:latin typeface="+mn-lt"/>
                  <a:cs typeface="Calibri Light" panose="020F0302020204030204" pitchFamily="34" charset="0"/>
                </a:rPr>
                <a:t>Office of Apprenticeship</a:t>
              </a:r>
            </a:p>
          </p:txBody>
        </p:sp>
        <p:pic>
          <p:nvPicPr>
            <p:cNvPr id="13" name="Picture 12">
              <a:extLst>
                <a:ext uri="{FF2B5EF4-FFF2-40B4-BE49-F238E27FC236}">
                  <a16:creationId xmlns:a16="http://schemas.microsoft.com/office/drawing/2014/main" id="{41F54688-A213-4394-B923-45B63FD77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689" y="67748"/>
              <a:ext cx="747798" cy="747798"/>
            </a:xfrm>
            <a:prstGeom prst="rect">
              <a:avLst/>
            </a:prstGeom>
          </p:spPr>
        </p:pic>
      </p:grpSp>
    </p:spTree>
    <p:extLst>
      <p:ext uri="{BB962C8B-B14F-4D97-AF65-F5344CB8AC3E}">
        <p14:creationId xmlns:p14="http://schemas.microsoft.com/office/powerpoint/2010/main" val="2375486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sk Review">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60136B6-1970-4ECE-9ED0-CB094E48EBCF}"/>
              </a:ext>
            </a:extLst>
          </p:cNvPr>
          <p:cNvSpPr>
            <a:spLocks noGrp="1"/>
          </p:cNvSpPr>
          <p:nvPr>
            <p:ph type="sldNum" sz="quarter" idx="12"/>
          </p:nvPr>
        </p:nvSpPr>
        <p:spPr>
          <a:xfrm>
            <a:off x="8615088" y="6356361"/>
            <a:ext cx="2744629" cy="365125"/>
          </a:xfrm>
          <a:prstGeom prst="rect">
            <a:avLst/>
          </a:prstGeom>
        </p:spPr>
        <p:txBody>
          <a:bodyPr/>
          <a:lstStyle/>
          <a:p>
            <a:fld id="{FC2C4E38-B0C0-48B6-97F4-EA05D60E7DFC}" type="slidenum">
              <a:rPr lang="en-US" smtClean="0"/>
              <a:t>‹#›</a:t>
            </a:fld>
            <a:endParaRPr lang="en-US"/>
          </a:p>
        </p:txBody>
      </p:sp>
      <p:sp>
        <p:nvSpPr>
          <p:cNvPr id="10" name="Rectangle 9">
            <a:extLst>
              <a:ext uri="{FF2B5EF4-FFF2-40B4-BE49-F238E27FC236}">
                <a16:creationId xmlns:a16="http://schemas.microsoft.com/office/drawing/2014/main" id="{21E6687D-95E0-4858-A859-5A6865FFFC6B}"/>
              </a:ext>
            </a:extLst>
          </p:cNvPr>
          <p:cNvSpPr/>
          <p:nvPr userDrawn="1"/>
        </p:nvSpPr>
        <p:spPr>
          <a:xfrm>
            <a:off x="0" y="0"/>
            <a:ext cx="121983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4" name="Group 3">
            <a:extLst>
              <a:ext uri="{FF2B5EF4-FFF2-40B4-BE49-F238E27FC236}">
                <a16:creationId xmlns:a16="http://schemas.microsoft.com/office/drawing/2014/main" id="{F4C597A9-6E6D-4CBC-8149-2E6B661176A3}"/>
              </a:ext>
            </a:extLst>
          </p:cNvPr>
          <p:cNvGrpSpPr/>
          <p:nvPr userDrawn="1"/>
        </p:nvGrpSpPr>
        <p:grpSpPr>
          <a:xfrm rot="16200000">
            <a:off x="-1749442" y="1749453"/>
            <a:ext cx="6858001" cy="3359101"/>
            <a:chOff x="0" y="1"/>
            <a:chExt cx="9144001" cy="1103086"/>
          </a:xfrm>
        </p:grpSpPr>
        <p:sp>
          <p:nvSpPr>
            <p:cNvPr id="5" name="Rectangle 4">
              <a:extLst>
                <a:ext uri="{FF2B5EF4-FFF2-40B4-BE49-F238E27FC236}">
                  <a16:creationId xmlns:a16="http://schemas.microsoft.com/office/drawing/2014/main" id="{525FDED4-BF68-4ED8-BB1B-9D1945147CFA}"/>
                </a:ext>
              </a:extLst>
            </p:cNvPr>
            <p:cNvSpPr/>
            <p:nvPr userDrawn="1"/>
          </p:nvSpPr>
          <p:spPr>
            <a:xfrm>
              <a:off x="0" y="1"/>
              <a:ext cx="9144000" cy="1103086"/>
            </a:xfrm>
            <a:prstGeom prst="rect">
              <a:avLst/>
            </a:prstGeom>
            <a:gradFill flip="none" rotWithShape="1">
              <a:gsLst>
                <a:gs pos="0">
                  <a:schemeClr val="accent1">
                    <a:lumMod val="95000"/>
                  </a:schemeClr>
                </a:gs>
                <a:gs pos="100000">
                  <a:schemeClr val="accent1">
                    <a:lumMod val="29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6">
              <a:extLst>
                <a:ext uri="{FF2B5EF4-FFF2-40B4-BE49-F238E27FC236}">
                  <a16:creationId xmlns:a16="http://schemas.microsoft.com/office/drawing/2014/main" id="{577B7ED4-58D2-476D-BECE-6FDC933FEDBF}"/>
                </a:ext>
              </a:extLst>
            </p:cNvPr>
            <p:cNvSpPr/>
            <p:nvPr userDrawn="1"/>
          </p:nvSpPr>
          <p:spPr>
            <a:xfrm>
              <a:off x="1" y="1"/>
              <a:ext cx="9144000" cy="1055255"/>
            </a:xfrm>
            <a:prstGeom prst="rect">
              <a:avLst/>
            </a:prstGeom>
            <a:gradFill flip="none" rotWithShape="1">
              <a:gsLst>
                <a:gs pos="0">
                  <a:srgbClr val="2C6E90"/>
                </a:gs>
                <a:gs pos="43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4" name="Oval 13">
            <a:extLst>
              <a:ext uri="{FF2B5EF4-FFF2-40B4-BE49-F238E27FC236}">
                <a16:creationId xmlns:a16="http://schemas.microsoft.com/office/drawing/2014/main" id="{4A28918C-4229-41A9-A28A-00169B212475}"/>
              </a:ext>
            </a:extLst>
          </p:cNvPr>
          <p:cNvSpPr/>
          <p:nvPr userDrawn="1"/>
        </p:nvSpPr>
        <p:spPr>
          <a:xfrm>
            <a:off x="356424" y="71839"/>
            <a:ext cx="545112" cy="544828"/>
          </a:xfrm>
          <a:prstGeom prst="ellipse">
            <a:avLst/>
          </a:prstGeom>
          <a:solidFill>
            <a:schemeClr val="accent6">
              <a:alpha val="2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Oval 8">
            <a:extLst>
              <a:ext uri="{FF2B5EF4-FFF2-40B4-BE49-F238E27FC236}">
                <a16:creationId xmlns:a16="http://schemas.microsoft.com/office/drawing/2014/main" id="{7DD6517F-9BE8-4A91-AC50-46CD83FD0A1E}"/>
              </a:ext>
            </a:extLst>
          </p:cNvPr>
          <p:cNvSpPr/>
          <p:nvPr userDrawn="1"/>
        </p:nvSpPr>
        <p:spPr>
          <a:xfrm>
            <a:off x="2798006" y="5567681"/>
            <a:ext cx="1290993" cy="1290320"/>
          </a:xfrm>
          <a:prstGeom prst="ellipse">
            <a:avLst/>
          </a:prstGeom>
          <a:noFill/>
          <a:ln w="127000">
            <a:solidFill>
              <a:schemeClr val="accent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Isosceles Triangle 21">
            <a:extLst>
              <a:ext uri="{FF2B5EF4-FFF2-40B4-BE49-F238E27FC236}">
                <a16:creationId xmlns:a16="http://schemas.microsoft.com/office/drawing/2014/main" id="{566018FC-1AF5-40C7-9671-B677AF4D0A00}"/>
              </a:ext>
            </a:extLst>
          </p:cNvPr>
          <p:cNvSpPr/>
          <p:nvPr userDrawn="1"/>
        </p:nvSpPr>
        <p:spPr>
          <a:xfrm flipH="1">
            <a:off x="8406845" y="12"/>
            <a:ext cx="3781489" cy="6857999"/>
          </a:xfrm>
          <a:custGeom>
            <a:avLst/>
            <a:gdLst>
              <a:gd name="connsiteX0" fmla="*/ 0 w 3731742"/>
              <a:gd name="connsiteY0" fmla="*/ 6857999 h 6857999"/>
              <a:gd name="connsiteX1" fmla="*/ 463669 w 3731742"/>
              <a:gd name="connsiteY1" fmla="*/ 0 h 6857999"/>
              <a:gd name="connsiteX2" fmla="*/ 3731742 w 3731742"/>
              <a:gd name="connsiteY2" fmla="*/ 6857999 h 6857999"/>
              <a:gd name="connsiteX3" fmla="*/ 0 w 3731742"/>
              <a:gd name="connsiteY3"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1 w 3731742"/>
              <a:gd name="connsiteY1" fmla="*/ 8238 h 6857999"/>
              <a:gd name="connsiteX2" fmla="*/ 463669 w 3731742"/>
              <a:gd name="connsiteY2" fmla="*/ 0 h 6857999"/>
              <a:gd name="connsiteX3" fmla="*/ 3731742 w 3731742"/>
              <a:gd name="connsiteY3" fmla="*/ 6857999 h 6857999"/>
              <a:gd name="connsiteX4" fmla="*/ 0 w 373174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742" h="6857999">
                <a:moveTo>
                  <a:pt x="0" y="6857999"/>
                </a:moveTo>
                <a:cubicBezTo>
                  <a:pt x="0" y="4574745"/>
                  <a:pt x="1" y="2291492"/>
                  <a:pt x="1" y="8238"/>
                </a:cubicBezTo>
                <a:lnTo>
                  <a:pt x="463669" y="0"/>
                </a:lnTo>
                <a:lnTo>
                  <a:pt x="3731742" y="6857999"/>
                </a:lnTo>
                <a:lnTo>
                  <a:pt x="0" y="6857999"/>
                </a:lnTo>
                <a:close/>
              </a:path>
            </a:pathLst>
          </a:custGeom>
          <a:gradFill flip="none" rotWithShape="1">
            <a:gsLst>
              <a:gs pos="30000">
                <a:srgbClr val="000000">
                  <a:alpha val="0"/>
                </a:srgbClr>
              </a:gs>
              <a:gs pos="100000">
                <a:srgbClr val="000000">
                  <a:alpha val="8000"/>
                </a:srgb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A5CA4066-1DAF-4591-86B5-7F74F214428D}"/>
              </a:ext>
            </a:extLst>
          </p:cNvPr>
          <p:cNvSpPr>
            <a:spLocks noGrp="1"/>
          </p:cNvSpPr>
          <p:nvPr>
            <p:ph type="title"/>
          </p:nvPr>
        </p:nvSpPr>
        <p:spPr>
          <a:xfrm>
            <a:off x="144483" y="878806"/>
            <a:ext cx="3051076" cy="2457451"/>
          </a:xfrm>
          <a:prstGeom prst="rect">
            <a:avLst/>
          </a:prstGeom>
        </p:spPr>
        <p:txBody>
          <a:bodyPr/>
          <a:lstStyle>
            <a:lvl1pPr>
              <a:defRPr lang="en-US" sz="3605" kern="1200" dirty="0" smtClean="0">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ea typeface="+mj-ea"/>
                <a:cs typeface="+mj-cs"/>
              </a:defRPr>
            </a:lvl1pPr>
          </a:lstStyle>
          <a:p>
            <a:pPr marL="0" lvl="0" indent="0" algn="l" defTabSz="914986" rtl="0" eaLnBrk="1" latinLnBrk="0" hangingPunct="1">
              <a:lnSpc>
                <a:spcPct val="90000"/>
              </a:lnSpc>
              <a:spcBef>
                <a:spcPct val="0"/>
              </a:spcBef>
              <a:buFont typeface="Arial" panose="020B0604020202020204" pitchFamily="34" charset="0"/>
              <a:buNone/>
            </a:pPr>
            <a:r>
              <a:rPr lang="en-US"/>
              <a:t>Click to edit Master title style</a:t>
            </a:r>
          </a:p>
        </p:txBody>
      </p:sp>
      <p:grpSp>
        <p:nvGrpSpPr>
          <p:cNvPr id="11" name="Group 10">
            <a:extLst>
              <a:ext uri="{FF2B5EF4-FFF2-40B4-BE49-F238E27FC236}">
                <a16:creationId xmlns:a16="http://schemas.microsoft.com/office/drawing/2014/main" id="{F8945904-B5BF-4309-96ED-D24001698333}"/>
              </a:ext>
            </a:extLst>
          </p:cNvPr>
          <p:cNvGrpSpPr/>
          <p:nvPr userDrawn="1"/>
        </p:nvGrpSpPr>
        <p:grpSpPr>
          <a:xfrm>
            <a:off x="137543" y="78880"/>
            <a:ext cx="3058015" cy="609633"/>
            <a:chOff x="-210689" y="67748"/>
            <a:chExt cx="3749122" cy="747798"/>
          </a:xfrm>
        </p:grpSpPr>
        <p:sp>
          <p:nvSpPr>
            <p:cNvPr id="12" name="TextBox 11">
              <a:extLst>
                <a:ext uri="{FF2B5EF4-FFF2-40B4-BE49-F238E27FC236}">
                  <a16:creationId xmlns:a16="http://schemas.microsoft.com/office/drawing/2014/main" id="{F023D357-67E7-49C1-A3BD-8612B73C7162}"/>
                </a:ext>
              </a:extLst>
            </p:cNvPr>
            <p:cNvSpPr txBox="1"/>
            <p:nvPr userDrawn="1"/>
          </p:nvSpPr>
          <p:spPr>
            <a:xfrm>
              <a:off x="622241" y="242346"/>
              <a:ext cx="2916192" cy="415282"/>
            </a:xfrm>
            <a:prstGeom prst="rect">
              <a:avLst/>
            </a:prstGeom>
            <a:noFill/>
          </p:spPr>
          <p:txBody>
            <a:bodyPr wrap="square" rtlCol="0">
              <a:spAutoFit/>
            </a:bodyPr>
            <a:lstStyle/>
            <a:p>
              <a:r>
                <a:rPr lang="en-US" sz="1601" dirty="0">
                  <a:solidFill>
                    <a:schemeClr val="bg1"/>
                  </a:solidFill>
                  <a:effectLst>
                    <a:outerShdw blurRad="50800" dist="38100" dir="8100000" algn="tr" rotWithShape="0">
                      <a:prstClr val="black">
                        <a:alpha val="40000"/>
                      </a:prstClr>
                    </a:outerShdw>
                  </a:effectLst>
                  <a:latin typeface="+mn-lt"/>
                  <a:cs typeface="Calibri Light" panose="020F0302020204030204" pitchFamily="34" charset="0"/>
                </a:rPr>
                <a:t>Office of Apprenticeship</a:t>
              </a:r>
            </a:p>
          </p:txBody>
        </p:sp>
        <p:pic>
          <p:nvPicPr>
            <p:cNvPr id="13" name="Picture 12">
              <a:extLst>
                <a:ext uri="{FF2B5EF4-FFF2-40B4-BE49-F238E27FC236}">
                  <a16:creationId xmlns:a16="http://schemas.microsoft.com/office/drawing/2014/main" id="{41F54688-A213-4394-B923-45B63FD77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689" y="67748"/>
              <a:ext cx="747798" cy="747798"/>
            </a:xfrm>
            <a:prstGeom prst="rect">
              <a:avLst/>
            </a:prstGeom>
          </p:spPr>
        </p:pic>
      </p:grpSp>
      <p:grpSp>
        <p:nvGrpSpPr>
          <p:cNvPr id="49" name="Group 48">
            <a:extLst>
              <a:ext uri="{FF2B5EF4-FFF2-40B4-BE49-F238E27FC236}">
                <a16:creationId xmlns:a16="http://schemas.microsoft.com/office/drawing/2014/main" id="{E2D5024C-D520-4600-A13A-AB5115038849}"/>
              </a:ext>
            </a:extLst>
          </p:cNvPr>
          <p:cNvGrpSpPr/>
          <p:nvPr userDrawn="1"/>
        </p:nvGrpSpPr>
        <p:grpSpPr>
          <a:xfrm>
            <a:off x="392234" y="3967817"/>
            <a:ext cx="2405167" cy="1208947"/>
            <a:chOff x="392024" y="3416260"/>
            <a:chExt cx="2403914" cy="1208946"/>
          </a:xfrm>
        </p:grpSpPr>
        <p:sp>
          <p:nvSpPr>
            <p:cNvPr id="50" name="Rectangle 49">
              <a:extLst>
                <a:ext uri="{FF2B5EF4-FFF2-40B4-BE49-F238E27FC236}">
                  <a16:creationId xmlns:a16="http://schemas.microsoft.com/office/drawing/2014/main" id="{9576D9AC-9D05-4018-B051-36FEB979D842}"/>
                </a:ext>
              </a:extLst>
            </p:cNvPr>
            <p:cNvSpPr/>
            <p:nvPr/>
          </p:nvSpPr>
          <p:spPr>
            <a:xfrm>
              <a:off x="392024" y="3684623"/>
              <a:ext cx="2403914" cy="900542"/>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51" name="Text Placeholder 15">
              <a:extLst>
                <a:ext uri="{FF2B5EF4-FFF2-40B4-BE49-F238E27FC236}">
                  <a16:creationId xmlns:a16="http://schemas.microsoft.com/office/drawing/2014/main" id="{6E0DB3BB-C532-4F58-8513-235FD225E91D}"/>
                </a:ext>
              </a:extLst>
            </p:cNvPr>
            <p:cNvSpPr txBox="1">
              <a:spLocks/>
            </p:cNvSpPr>
            <p:nvPr/>
          </p:nvSpPr>
          <p:spPr>
            <a:xfrm>
              <a:off x="522547" y="4162616"/>
              <a:ext cx="2142898"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In-Person Review</a:t>
              </a:r>
            </a:p>
          </p:txBody>
        </p:sp>
        <p:sp>
          <p:nvSpPr>
            <p:cNvPr id="52" name="Rectangle 51">
              <a:extLst>
                <a:ext uri="{FF2B5EF4-FFF2-40B4-BE49-F238E27FC236}">
                  <a16:creationId xmlns:a16="http://schemas.microsoft.com/office/drawing/2014/main" id="{16C70021-6FC6-4FC5-9A93-9188143F0556}"/>
                </a:ext>
              </a:extLst>
            </p:cNvPr>
            <p:cNvSpPr/>
            <p:nvPr/>
          </p:nvSpPr>
          <p:spPr>
            <a:xfrm>
              <a:off x="466012" y="3754193"/>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53" name="Oval 52">
              <a:extLst>
                <a:ext uri="{FF2B5EF4-FFF2-40B4-BE49-F238E27FC236}">
                  <a16:creationId xmlns:a16="http://schemas.microsoft.com/office/drawing/2014/main" id="{D4CB418A-1945-49E2-A05E-A5CD901F7798}"/>
                </a:ext>
                <a:ext uri="{C183D7F6-B498-43B3-948B-1728B52AA6E4}">
                  <adec:decorative xmlns:adec="http://schemas.microsoft.com/office/drawing/2017/decorative" val="1"/>
                </a:ext>
              </a:extLst>
            </p:cNvPr>
            <p:cNvSpPr/>
            <p:nvPr/>
          </p:nvSpPr>
          <p:spPr>
            <a:xfrm>
              <a:off x="1217175" y="3416260"/>
              <a:ext cx="753463" cy="753463"/>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54" name="Picture 53" descr="Icon&#10;&#10;Description automatically generated">
              <a:extLst>
                <a:ext uri="{FF2B5EF4-FFF2-40B4-BE49-F238E27FC236}">
                  <a16:creationId xmlns:a16="http://schemas.microsoft.com/office/drawing/2014/main" id="{8AD7BB78-6025-4E1C-B61D-D153BADFB0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9062" y="3587649"/>
              <a:ext cx="525897" cy="420944"/>
            </a:xfrm>
            <a:prstGeom prst="rect">
              <a:avLst/>
            </a:prstGeom>
          </p:spPr>
        </p:pic>
      </p:grpSp>
      <p:grpSp>
        <p:nvGrpSpPr>
          <p:cNvPr id="55" name="Group 54">
            <a:extLst>
              <a:ext uri="{FF2B5EF4-FFF2-40B4-BE49-F238E27FC236}">
                <a16:creationId xmlns:a16="http://schemas.microsoft.com/office/drawing/2014/main" id="{BEBCEF0D-7BF9-473E-9470-E681E5F75E17}"/>
              </a:ext>
            </a:extLst>
          </p:cNvPr>
          <p:cNvGrpSpPr/>
          <p:nvPr userDrawn="1"/>
        </p:nvGrpSpPr>
        <p:grpSpPr>
          <a:xfrm>
            <a:off x="392234" y="2635202"/>
            <a:ext cx="2405167" cy="1208947"/>
            <a:chOff x="392024" y="1905506"/>
            <a:chExt cx="2403914" cy="1208946"/>
          </a:xfrm>
        </p:grpSpPr>
        <p:sp>
          <p:nvSpPr>
            <p:cNvPr id="56" name="Rectangle 55">
              <a:extLst>
                <a:ext uri="{FF2B5EF4-FFF2-40B4-BE49-F238E27FC236}">
                  <a16:creationId xmlns:a16="http://schemas.microsoft.com/office/drawing/2014/main" id="{FD6FD132-27BB-4DEB-AA11-32DAF8F8E7ED}"/>
                </a:ext>
              </a:extLst>
            </p:cNvPr>
            <p:cNvSpPr/>
            <p:nvPr/>
          </p:nvSpPr>
          <p:spPr>
            <a:xfrm>
              <a:off x="392024" y="2173869"/>
              <a:ext cx="2403914" cy="900542"/>
            </a:xfrm>
            <a:prstGeom prst="rect">
              <a:avLst/>
            </a:prstGeom>
            <a:solidFill>
              <a:srgbClr val="1373A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57" name="Text Placeholder 15">
              <a:extLst>
                <a:ext uri="{FF2B5EF4-FFF2-40B4-BE49-F238E27FC236}">
                  <a16:creationId xmlns:a16="http://schemas.microsoft.com/office/drawing/2014/main" id="{A286F4AA-E8BA-499C-8ED5-5F3F052F49A7}"/>
                </a:ext>
              </a:extLst>
            </p:cNvPr>
            <p:cNvSpPr txBox="1">
              <a:spLocks/>
            </p:cNvSpPr>
            <p:nvPr/>
          </p:nvSpPr>
          <p:spPr>
            <a:xfrm>
              <a:off x="522547" y="2651862"/>
              <a:ext cx="2142898"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Desk Review</a:t>
              </a:r>
            </a:p>
          </p:txBody>
        </p:sp>
        <p:sp>
          <p:nvSpPr>
            <p:cNvPr id="58" name="Rectangle 57">
              <a:extLst>
                <a:ext uri="{FF2B5EF4-FFF2-40B4-BE49-F238E27FC236}">
                  <a16:creationId xmlns:a16="http://schemas.microsoft.com/office/drawing/2014/main" id="{4A4FF598-43E0-4B65-BC30-2FDFB3A53B5A}"/>
                </a:ext>
              </a:extLst>
            </p:cNvPr>
            <p:cNvSpPr/>
            <p:nvPr/>
          </p:nvSpPr>
          <p:spPr>
            <a:xfrm>
              <a:off x="466012" y="2247013"/>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59" name="Group 58">
              <a:extLst>
                <a:ext uri="{FF2B5EF4-FFF2-40B4-BE49-F238E27FC236}">
                  <a16:creationId xmlns:a16="http://schemas.microsoft.com/office/drawing/2014/main" id="{CBC0B0FA-8285-41F2-9578-7DCEFBAF279E}"/>
                </a:ext>
              </a:extLst>
            </p:cNvPr>
            <p:cNvGrpSpPr/>
            <p:nvPr/>
          </p:nvGrpSpPr>
          <p:grpSpPr>
            <a:xfrm>
              <a:off x="1223632" y="1905506"/>
              <a:ext cx="753463" cy="753463"/>
              <a:chOff x="2100706" y="2068698"/>
              <a:chExt cx="753463" cy="753463"/>
            </a:xfrm>
          </p:grpSpPr>
          <p:sp>
            <p:nvSpPr>
              <p:cNvPr id="60" name="Oval 59">
                <a:extLst>
                  <a:ext uri="{FF2B5EF4-FFF2-40B4-BE49-F238E27FC236}">
                    <a16:creationId xmlns:a16="http://schemas.microsoft.com/office/drawing/2014/main" id="{7985C2D3-DFB9-4922-96AD-CD939DC4DD76}"/>
                  </a:ext>
                  <a:ext uri="{C183D7F6-B498-43B3-948B-1728B52AA6E4}">
                    <adec:decorative xmlns:adec="http://schemas.microsoft.com/office/drawing/2017/decorative" val="1"/>
                  </a:ext>
                </a:extLst>
              </p:cNvPr>
              <p:cNvSpPr/>
              <p:nvPr/>
            </p:nvSpPr>
            <p:spPr>
              <a:xfrm>
                <a:off x="2100706" y="2068698"/>
                <a:ext cx="753463" cy="753463"/>
              </a:xfrm>
              <a:prstGeom prst="ellipse">
                <a:avLst/>
              </a:prstGeom>
              <a:solidFill>
                <a:srgbClr val="620909"/>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61" name="Graphic 60">
                <a:extLst>
                  <a:ext uri="{FF2B5EF4-FFF2-40B4-BE49-F238E27FC236}">
                    <a16:creationId xmlns:a16="http://schemas.microsoft.com/office/drawing/2014/main" id="{D79ADC01-6EB5-457D-86A2-D176E57561F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1982" y="2104852"/>
                <a:ext cx="651324" cy="651324"/>
              </a:xfrm>
              <a:prstGeom prst="rect">
                <a:avLst/>
              </a:prstGeom>
            </p:spPr>
          </p:pic>
        </p:grpSp>
      </p:grpSp>
      <p:grpSp>
        <p:nvGrpSpPr>
          <p:cNvPr id="62" name="Group 61">
            <a:extLst>
              <a:ext uri="{FF2B5EF4-FFF2-40B4-BE49-F238E27FC236}">
                <a16:creationId xmlns:a16="http://schemas.microsoft.com/office/drawing/2014/main" id="{64BC8D4F-7122-4BA5-B299-A928BCF60EE0}"/>
              </a:ext>
            </a:extLst>
          </p:cNvPr>
          <p:cNvGrpSpPr/>
          <p:nvPr userDrawn="1"/>
        </p:nvGrpSpPr>
        <p:grpSpPr>
          <a:xfrm>
            <a:off x="392234" y="5304236"/>
            <a:ext cx="2405167" cy="1208947"/>
            <a:chOff x="392024" y="4777228"/>
            <a:chExt cx="2403914" cy="1208946"/>
          </a:xfrm>
        </p:grpSpPr>
        <p:sp>
          <p:nvSpPr>
            <p:cNvPr id="63" name="Rectangle 62">
              <a:extLst>
                <a:ext uri="{FF2B5EF4-FFF2-40B4-BE49-F238E27FC236}">
                  <a16:creationId xmlns:a16="http://schemas.microsoft.com/office/drawing/2014/main" id="{E1D9535F-0DD2-4AAA-8876-7B6B69ACF147}"/>
                </a:ext>
              </a:extLst>
            </p:cNvPr>
            <p:cNvSpPr/>
            <p:nvPr/>
          </p:nvSpPr>
          <p:spPr>
            <a:xfrm>
              <a:off x="392024" y="5045591"/>
              <a:ext cx="2403914" cy="900542"/>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64" name="Text Placeholder 15">
              <a:extLst>
                <a:ext uri="{FF2B5EF4-FFF2-40B4-BE49-F238E27FC236}">
                  <a16:creationId xmlns:a16="http://schemas.microsoft.com/office/drawing/2014/main" id="{BBEA9320-1061-46DE-B6F6-55966E5218EC}"/>
                </a:ext>
              </a:extLst>
            </p:cNvPr>
            <p:cNvSpPr txBox="1">
              <a:spLocks/>
            </p:cNvSpPr>
            <p:nvPr/>
          </p:nvSpPr>
          <p:spPr>
            <a:xfrm>
              <a:off x="458754" y="5523584"/>
              <a:ext cx="2273391"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Analysis of Findings</a:t>
              </a:r>
            </a:p>
          </p:txBody>
        </p:sp>
        <p:sp>
          <p:nvSpPr>
            <p:cNvPr id="65" name="Rectangle 64">
              <a:extLst>
                <a:ext uri="{FF2B5EF4-FFF2-40B4-BE49-F238E27FC236}">
                  <a16:creationId xmlns:a16="http://schemas.microsoft.com/office/drawing/2014/main" id="{726404F9-C11D-45E8-ACBD-9832EAE096AE}"/>
                </a:ext>
              </a:extLst>
            </p:cNvPr>
            <p:cNvSpPr/>
            <p:nvPr/>
          </p:nvSpPr>
          <p:spPr>
            <a:xfrm>
              <a:off x="466012" y="5122317"/>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66" name="Oval 65">
              <a:extLst>
                <a:ext uri="{FF2B5EF4-FFF2-40B4-BE49-F238E27FC236}">
                  <a16:creationId xmlns:a16="http://schemas.microsoft.com/office/drawing/2014/main" id="{0001F3E2-39AD-4F53-AE76-491A948EDF14}"/>
                </a:ext>
                <a:ext uri="{C183D7F6-B498-43B3-948B-1728B52AA6E4}">
                  <adec:decorative xmlns:adec="http://schemas.microsoft.com/office/drawing/2017/decorative" val="1"/>
                </a:ext>
              </a:extLst>
            </p:cNvPr>
            <p:cNvSpPr/>
            <p:nvPr/>
          </p:nvSpPr>
          <p:spPr>
            <a:xfrm>
              <a:off x="1211038" y="4777228"/>
              <a:ext cx="753463" cy="753463"/>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67" name="Graphic 66" descr="Folder Search with solid fill">
              <a:extLst>
                <a:ext uri="{FF2B5EF4-FFF2-40B4-BE49-F238E27FC236}">
                  <a16:creationId xmlns:a16="http://schemas.microsoft.com/office/drawing/2014/main" id="{05B8511C-A0EC-471D-88E5-18DC420C602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30678" y="4897235"/>
              <a:ext cx="554596" cy="554596"/>
            </a:xfrm>
            <a:prstGeom prst="rect">
              <a:avLst/>
            </a:prstGeom>
          </p:spPr>
        </p:pic>
      </p:grpSp>
      <p:sp>
        <p:nvSpPr>
          <p:cNvPr id="8" name="Freeform: Shape 7">
            <a:extLst>
              <a:ext uri="{FF2B5EF4-FFF2-40B4-BE49-F238E27FC236}">
                <a16:creationId xmlns:a16="http://schemas.microsoft.com/office/drawing/2014/main" id="{B914D18E-E529-8D1B-DEE2-2EEE00D9E691}"/>
              </a:ext>
            </a:extLst>
          </p:cNvPr>
          <p:cNvSpPr/>
          <p:nvPr userDrawn="1"/>
        </p:nvSpPr>
        <p:spPr>
          <a:xfrm>
            <a:off x="398619" y="4236180"/>
            <a:ext cx="2405167" cy="900543"/>
          </a:xfrm>
          <a:custGeom>
            <a:avLst/>
            <a:gdLst>
              <a:gd name="connsiteX0" fmla="*/ 0 w 2405167"/>
              <a:gd name="connsiteY0" fmla="*/ 0 h 900543"/>
              <a:gd name="connsiteX1" fmla="*/ 831224 w 2405167"/>
              <a:gd name="connsiteY1" fmla="*/ 0 h 900543"/>
              <a:gd name="connsiteX2" fmla="*/ 820765 w 2405167"/>
              <a:gd name="connsiteY2" fmla="*/ 33696 h 900543"/>
              <a:gd name="connsiteX3" fmla="*/ 813055 w 2405167"/>
              <a:gd name="connsiteY3" fmla="*/ 110173 h 900543"/>
              <a:gd name="connsiteX4" fmla="*/ 1192532 w 2405167"/>
              <a:gd name="connsiteY4" fmla="*/ 489650 h 900543"/>
              <a:gd name="connsiteX5" fmla="*/ 1572009 w 2405167"/>
              <a:gd name="connsiteY5" fmla="*/ 110173 h 900543"/>
              <a:gd name="connsiteX6" fmla="*/ 1564299 w 2405167"/>
              <a:gd name="connsiteY6" fmla="*/ 33696 h 900543"/>
              <a:gd name="connsiteX7" fmla="*/ 1553840 w 2405167"/>
              <a:gd name="connsiteY7" fmla="*/ 0 h 900543"/>
              <a:gd name="connsiteX8" fmla="*/ 2405167 w 2405167"/>
              <a:gd name="connsiteY8" fmla="*/ 0 h 900543"/>
              <a:gd name="connsiteX9" fmla="*/ 2405167 w 2405167"/>
              <a:gd name="connsiteY9" fmla="*/ 900543 h 900543"/>
              <a:gd name="connsiteX10" fmla="*/ 0 w 2405167"/>
              <a:gd name="connsiteY10" fmla="*/ 900543 h 9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5167" h="900543">
                <a:moveTo>
                  <a:pt x="0" y="0"/>
                </a:moveTo>
                <a:lnTo>
                  <a:pt x="831224" y="0"/>
                </a:lnTo>
                <a:lnTo>
                  <a:pt x="820765" y="33696"/>
                </a:lnTo>
                <a:cubicBezTo>
                  <a:pt x="815710" y="58399"/>
                  <a:pt x="813055" y="83976"/>
                  <a:pt x="813055" y="110173"/>
                </a:cubicBezTo>
                <a:cubicBezTo>
                  <a:pt x="813055" y="319752"/>
                  <a:pt x="982953" y="489650"/>
                  <a:pt x="1192532" y="489650"/>
                </a:cubicBezTo>
                <a:cubicBezTo>
                  <a:pt x="1402111" y="489650"/>
                  <a:pt x="1572009" y="319752"/>
                  <a:pt x="1572009" y="110173"/>
                </a:cubicBezTo>
                <a:cubicBezTo>
                  <a:pt x="1572009" y="83976"/>
                  <a:pt x="1569354" y="58399"/>
                  <a:pt x="1564299" y="33696"/>
                </a:cubicBezTo>
                <a:lnTo>
                  <a:pt x="1553840" y="0"/>
                </a:lnTo>
                <a:lnTo>
                  <a:pt x="2405167" y="0"/>
                </a:lnTo>
                <a:lnTo>
                  <a:pt x="2405167" y="900543"/>
                </a:lnTo>
                <a:lnTo>
                  <a:pt x="0" y="900543"/>
                </a:lnTo>
                <a:close/>
              </a:path>
            </a:pathLst>
          </a:cu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2"/>
          </a:p>
        </p:txBody>
      </p:sp>
      <p:sp>
        <p:nvSpPr>
          <p:cNvPr id="16" name="Oval 15">
            <a:extLst>
              <a:ext uri="{FF2B5EF4-FFF2-40B4-BE49-F238E27FC236}">
                <a16:creationId xmlns:a16="http://schemas.microsoft.com/office/drawing/2014/main" id="{66B1F61C-94EC-182E-0CA3-80B8F6A29BA5}"/>
              </a:ext>
            </a:extLst>
          </p:cNvPr>
          <p:cNvSpPr/>
          <p:nvPr userDrawn="1"/>
        </p:nvSpPr>
        <p:spPr>
          <a:xfrm>
            <a:off x="1176070" y="3935942"/>
            <a:ext cx="810267" cy="810267"/>
          </a:xfrm>
          <a:prstGeom prst="ellipse">
            <a:avLst/>
          </a:pr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2"/>
          </a:p>
        </p:txBody>
      </p:sp>
      <p:sp>
        <p:nvSpPr>
          <p:cNvPr id="17" name="Freeform: Shape 16">
            <a:extLst>
              <a:ext uri="{FF2B5EF4-FFF2-40B4-BE49-F238E27FC236}">
                <a16:creationId xmlns:a16="http://schemas.microsoft.com/office/drawing/2014/main" id="{EAEA2BFE-358A-4BBB-8535-29292853FF73}"/>
              </a:ext>
            </a:extLst>
          </p:cNvPr>
          <p:cNvSpPr/>
          <p:nvPr userDrawn="1"/>
        </p:nvSpPr>
        <p:spPr>
          <a:xfrm>
            <a:off x="398619" y="5574562"/>
            <a:ext cx="2405167" cy="900543"/>
          </a:xfrm>
          <a:custGeom>
            <a:avLst/>
            <a:gdLst>
              <a:gd name="connsiteX0" fmla="*/ 0 w 2405167"/>
              <a:gd name="connsiteY0" fmla="*/ 0 h 900543"/>
              <a:gd name="connsiteX1" fmla="*/ 831224 w 2405167"/>
              <a:gd name="connsiteY1" fmla="*/ 0 h 900543"/>
              <a:gd name="connsiteX2" fmla="*/ 820765 w 2405167"/>
              <a:gd name="connsiteY2" fmla="*/ 33696 h 900543"/>
              <a:gd name="connsiteX3" fmla="*/ 813055 w 2405167"/>
              <a:gd name="connsiteY3" fmla="*/ 110173 h 900543"/>
              <a:gd name="connsiteX4" fmla="*/ 1192532 w 2405167"/>
              <a:gd name="connsiteY4" fmla="*/ 489650 h 900543"/>
              <a:gd name="connsiteX5" fmla="*/ 1572009 w 2405167"/>
              <a:gd name="connsiteY5" fmla="*/ 110173 h 900543"/>
              <a:gd name="connsiteX6" fmla="*/ 1564299 w 2405167"/>
              <a:gd name="connsiteY6" fmla="*/ 33696 h 900543"/>
              <a:gd name="connsiteX7" fmla="*/ 1553840 w 2405167"/>
              <a:gd name="connsiteY7" fmla="*/ 0 h 900543"/>
              <a:gd name="connsiteX8" fmla="*/ 2405167 w 2405167"/>
              <a:gd name="connsiteY8" fmla="*/ 0 h 900543"/>
              <a:gd name="connsiteX9" fmla="*/ 2405167 w 2405167"/>
              <a:gd name="connsiteY9" fmla="*/ 900543 h 900543"/>
              <a:gd name="connsiteX10" fmla="*/ 0 w 2405167"/>
              <a:gd name="connsiteY10" fmla="*/ 900543 h 9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5167" h="900543">
                <a:moveTo>
                  <a:pt x="0" y="0"/>
                </a:moveTo>
                <a:lnTo>
                  <a:pt x="831224" y="0"/>
                </a:lnTo>
                <a:lnTo>
                  <a:pt x="820765" y="33696"/>
                </a:lnTo>
                <a:cubicBezTo>
                  <a:pt x="815710" y="58399"/>
                  <a:pt x="813055" y="83976"/>
                  <a:pt x="813055" y="110173"/>
                </a:cubicBezTo>
                <a:cubicBezTo>
                  <a:pt x="813055" y="319752"/>
                  <a:pt x="982953" y="489650"/>
                  <a:pt x="1192532" y="489650"/>
                </a:cubicBezTo>
                <a:cubicBezTo>
                  <a:pt x="1402111" y="489650"/>
                  <a:pt x="1572009" y="319752"/>
                  <a:pt x="1572009" y="110173"/>
                </a:cubicBezTo>
                <a:cubicBezTo>
                  <a:pt x="1572009" y="83976"/>
                  <a:pt x="1569354" y="58399"/>
                  <a:pt x="1564299" y="33696"/>
                </a:cubicBezTo>
                <a:lnTo>
                  <a:pt x="1553840" y="0"/>
                </a:lnTo>
                <a:lnTo>
                  <a:pt x="2405167" y="0"/>
                </a:lnTo>
                <a:lnTo>
                  <a:pt x="2405167" y="900543"/>
                </a:lnTo>
                <a:lnTo>
                  <a:pt x="0" y="900543"/>
                </a:lnTo>
                <a:close/>
              </a:path>
            </a:pathLst>
          </a:cu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2"/>
          </a:p>
        </p:txBody>
      </p:sp>
      <p:sp>
        <p:nvSpPr>
          <p:cNvPr id="18" name="Oval 17">
            <a:extLst>
              <a:ext uri="{FF2B5EF4-FFF2-40B4-BE49-F238E27FC236}">
                <a16:creationId xmlns:a16="http://schemas.microsoft.com/office/drawing/2014/main" id="{2C773942-3086-F699-E640-44CA4F3D1008}"/>
              </a:ext>
            </a:extLst>
          </p:cNvPr>
          <p:cNvSpPr/>
          <p:nvPr userDrawn="1"/>
        </p:nvSpPr>
        <p:spPr>
          <a:xfrm>
            <a:off x="1193041" y="5288071"/>
            <a:ext cx="793296" cy="793296"/>
          </a:xfrm>
          <a:prstGeom prst="ellipse">
            <a:avLst/>
          </a:pr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2"/>
          </a:p>
        </p:txBody>
      </p:sp>
    </p:spTree>
    <p:extLst>
      <p:ext uri="{BB962C8B-B14F-4D97-AF65-F5344CB8AC3E}">
        <p14:creationId xmlns:p14="http://schemas.microsoft.com/office/powerpoint/2010/main" val="3572984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Pers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60136B6-1970-4ECE-9ED0-CB094E48EBCF}"/>
              </a:ext>
            </a:extLst>
          </p:cNvPr>
          <p:cNvSpPr>
            <a:spLocks noGrp="1"/>
          </p:cNvSpPr>
          <p:nvPr>
            <p:ph type="sldNum" sz="quarter" idx="12"/>
          </p:nvPr>
        </p:nvSpPr>
        <p:spPr>
          <a:xfrm>
            <a:off x="8615088" y="6356361"/>
            <a:ext cx="2744629" cy="365125"/>
          </a:xfrm>
          <a:prstGeom prst="rect">
            <a:avLst/>
          </a:prstGeom>
        </p:spPr>
        <p:txBody>
          <a:bodyPr/>
          <a:lstStyle/>
          <a:p>
            <a:fld id="{FC2C4E38-B0C0-48B6-97F4-EA05D60E7DFC}" type="slidenum">
              <a:rPr lang="en-US" smtClean="0"/>
              <a:t>‹#›</a:t>
            </a:fld>
            <a:endParaRPr lang="en-US"/>
          </a:p>
        </p:txBody>
      </p:sp>
      <p:sp>
        <p:nvSpPr>
          <p:cNvPr id="10" name="Rectangle 9">
            <a:extLst>
              <a:ext uri="{FF2B5EF4-FFF2-40B4-BE49-F238E27FC236}">
                <a16:creationId xmlns:a16="http://schemas.microsoft.com/office/drawing/2014/main" id="{21E6687D-95E0-4858-A859-5A6865FFFC6B}"/>
              </a:ext>
            </a:extLst>
          </p:cNvPr>
          <p:cNvSpPr/>
          <p:nvPr userDrawn="1"/>
        </p:nvSpPr>
        <p:spPr>
          <a:xfrm>
            <a:off x="0" y="0"/>
            <a:ext cx="121983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4" name="Group 3">
            <a:extLst>
              <a:ext uri="{FF2B5EF4-FFF2-40B4-BE49-F238E27FC236}">
                <a16:creationId xmlns:a16="http://schemas.microsoft.com/office/drawing/2014/main" id="{F4C597A9-6E6D-4CBC-8149-2E6B661176A3}"/>
              </a:ext>
            </a:extLst>
          </p:cNvPr>
          <p:cNvGrpSpPr/>
          <p:nvPr userDrawn="1"/>
        </p:nvGrpSpPr>
        <p:grpSpPr>
          <a:xfrm rot="16200000">
            <a:off x="-1749442" y="1749453"/>
            <a:ext cx="6858001" cy="3359101"/>
            <a:chOff x="0" y="1"/>
            <a:chExt cx="9144001" cy="1103086"/>
          </a:xfrm>
        </p:grpSpPr>
        <p:sp>
          <p:nvSpPr>
            <p:cNvPr id="5" name="Rectangle 4">
              <a:extLst>
                <a:ext uri="{FF2B5EF4-FFF2-40B4-BE49-F238E27FC236}">
                  <a16:creationId xmlns:a16="http://schemas.microsoft.com/office/drawing/2014/main" id="{525FDED4-BF68-4ED8-BB1B-9D1945147CFA}"/>
                </a:ext>
              </a:extLst>
            </p:cNvPr>
            <p:cNvSpPr/>
            <p:nvPr userDrawn="1"/>
          </p:nvSpPr>
          <p:spPr>
            <a:xfrm>
              <a:off x="0" y="1"/>
              <a:ext cx="9144000" cy="1103086"/>
            </a:xfrm>
            <a:prstGeom prst="rect">
              <a:avLst/>
            </a:prstGeom>
            <a:gradFill flip="none" rotWithShape="1">
              <a:gsLst>
                <a:gs pos="0">
                  <a:schemeClr val="accent1">
                    <a:lumMod val="95000"/>
                  </a:schemeClr>
                </a:gs>
                <a:gs pos="100000">
                  <a:schemeClr val="accent1">
                    <a:lumMod val="29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6">
              <a:extLst>
                <a:ext uri="{FF2B5EF4-FFF2-40B4-BE49-F238E27FC236}">
                  <a16:creationId xmlns:a16="http://schemas.microsoft.com/office/drawing/2014/main" id="{577B7ED4-58D2-476D-BECE-6FDC933FEDBF}"/>
                </a:ext>
              </a:extLst>
            </p:cNvPr>
            <p:cNvSpPr/>
            <p:nvPr userDrawn="1"/>
          </p:nvSpPr>
          <p:spPr>
            <a:xfrm>
              <a:off x="1" y="1"/>
              <a:ext cx="9144000" cy="1055255"/>
            </a:xfrm>
            <a:prstGeom prst="rect">
              <a:avLst/>
            </a:prstGeom>
            <a:gradFill flip="none" rotWithShape="1">
              <a:gsLst>
                <a:gs pos="0">
                  <a:srgbClr val="2C6E90"/>
                </a:gs>
                <a:gs pos="43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4" name="Oval 13">
            <a:extLst>
              <a:ext uri="{FF2B5EF4-FFF2-40B4-BE49-F238E27FC236}">
                <a16:creationId xmlns:a16="http://schemas.microsoft.com/office/drawing/2014/main" id="{4A28918C-4229-41A9-A28A-00169B212475}"/>
              </a:ext>
            </a:extLst>
          </p:cNvPr>
          <p:cNvSpPr/>
          <p:nvPr userDrawn="1"/>
        </p:nvSpPr>
        <p:spPr>
          <a:xfrm>
            <a:off x="356424" y="71839"/>
            <a:ext cx="545112" cy="544828"/>
          </a:xfrm>
          <a:prstGeom prst="ellipse">
            <a:avLst/>
          </a:prstGeom>
          <a:solidFill>
            <a:schemeClr val="accent6">
              <a:alpha val="2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Oval 8">
            <a:extLst>
              <a:ext uri="{FF2B5EF4-FFF2-40B4-BE49-F238E27FC236}">
                <a16:creationId xmlns:a16="http://schemas.microsoft.com/office/drawing/2014/main" id="{7DD6517F-9BE8-4A91-AC50-46CD83FD0A1E}"/>
              </a:ext>
            </a:extLst>
          </p:cNvPr>
          <p:cNvSpPr/>
          <p:nvPr userDrawn="1"/>
        </p:nvSpPr>
        <p:spPr>
          <a:xfrm>
            <a:off x="2798006" y="5567681"/>
            <a:ext cx="1290993" cy="1290320"/>
          </a:xfrm>
          <a:prstGeom prst="ellipse">
            <a:avLst/>
          </a:prstGeom>
          <a:noFill/>
          <a:ln w="127000">
            <a:solidFill>
              <a:schemeClr val="accent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Isosceles Triangle 21">
            <a:extLst>
              <a:ext uri="{FF2B5EF4-FFF2-40B4-BE49-F238E27FC236}">
                <a16:creationId xmlns:a16="http://schemas.microsoft.com/office/drawing/2014/main" id="{566018FC-1AF5-40C7-9671-B677AF4D0A00}"/>
              </a:ext>
            </a:extLst>
          </p:cNvPr>
          <p:cNvSpPr/>
          <p:nvPr userDrawn="1"/>
        </p:nvSpPr>
        <p:spPr>
          <a:xfrm flipH="1">
            <a:off x="8406845" y="12"/>
            <a:ext cx="3781489" cy="6857999"/>
          </a:xfrm>
          <a:custGeom>
            <a:avLst/>
            <a:gdLst>
              <a:gd name="connsiteX0" fmla="*/ 0 w 3731742"/>
              <a:gd name="connsiteY0" fmla="*/ 6857999 h 6857999"/>
              <a:gd name="connsiteX1" fmla="*/ 463669 w 3731742"/>
              <a:gd name="connsiteY1" fmla="*/ 0 h 6857999"/>
              <a:gd name="connsiteX2" fmla="*/ 3731742 w 3731742"/>
              <a:gd name="connsiteY2" fmla="*/ 6857999 h 6857999"/>
              <a:gd name="connsiteX3" fmla="*/ 0 w 3731742"/>
              <a:gd name="connsiteY3"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1 w 3731742"/>
              <a:gd name="connsiteY1" fmla="*/ 8238 h 6857999"/>
              <a:gd name="connsiteX2" fmla="*/ 463669 w 3731742"/>
              <a:gd name="connsiteY2" fmla="*/ 0 h 6857999"/>
              <a:gd name="connsiteX3" fmla="*/ 3731742 w 3731742"/>
              <a:gd name="connsiteY3" fmla="*/ 6857999 h 6857999"/>
              <a:gd name="connsiteX4" fmla="*/ 0 w 373174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742" h="6857999">
                <a:moveTo>
                  <a:pt x="0" y="6857999"/>
                </a:moveTo>
                <a:cubicBezTo>
                  <a:pt x="0" y="4574745"/>
                  <a:pt x="1" y="2291492"/>
                  <a:pt x="1" y="8238"/>
                </a:cubicBezTo>
                <a:lnTo>
                  <a:pt x="463669" y="0"/>
                </a:lnTo>
                <a:lnTo>
                  <a:pt x="3731742" y="6857999"/>
                </a:lnTo>
                <a:lnTo>
                  <a:pt x="0" y="6857999"/>
                </a:lnTo>
                <a:close/>
              </a:path>
            </a:pathLst>
          </a:custGeom>
          <a:gradFill flip="none" rotWithShape="1">
            <a:gsLst>
              <a:gs pos="30000">
                <a:srgbClr val="000000">
                  <a:alpha val="0"/>
                </a:srgbClr>
              </a:gs>
              <a:gs pos="100000">
                <a:srgbClr val="000000">
                  <a:alpha val="8000"/>
                </a:srgb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A5CA4066-1DAF-4591-86B5-7F74F214428D}"/>
              </a:ext>
            </a:extLst>
          </p:cNvPr>
          <p:cNvSpPr>
            <a:spLocks noGrp="1"/>
          </p:cNvSpPr>
          <p:nvPr>
            <p:ph type="title"/>
          </p:nvPr>
        </p:nvSpPr>
        <p:spPr>
          <a:xfrm>
            <a:off x="144483" y="878806"/>
            <a:ext cx="3051076" cy="2457451"/>
          </a:xfrm>
          <a:prstGeom prst="rect">
            <a:avLst/>
          </a:prstGeom>
        </p:spPr>
        <p:txBody>
          <a:bodyPr/>
          <a:lstStyle>
            <a:lvl1pPr>
              <a:defRPr lang="en-US" sz="3605" kern="1200" dirty="0" smtClean="0">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ea typeface="+mj-ea"/>
                <a:cs typeface="+mj-cs"/>
              </a:defRPr>
            </a:lvl1pPr>
          </a:lstStyle>
          <a:p>
            <a:pPr marL="0" lvl="0" indent="0" algn="l" defTabSz="914986" rtl="0" eaLnBrk="1" latinLnBrk="0" hangingPunct="1">
              <a:lnSpc>
                <a:spcPct val="90000"/>
              </a:lnSpc>
              <a:spcBef>
                <a:spcPct val="0"/>
              </a:spcBef>
              <a:buFont typeface="Arial" panose="020B0604020202020204" pitchFamily="34" charset="0"/>
              <a:buNone/>
            </a:pPr>
            <a:r>
              <a:rPr lang="en-US"/>
              <a:t>Click to edit Master title style</a:t>
            </a:r>
          </a:p>
        </p:txBody>
      </p:sp>
      <p:grpSp>
        <p:nvGrpSpPr>
          <p:cNvPr id="11" name="Group 10">
            <a:extLst>
              <a:ext uri="{FF2B5EF4-FFF2-40B4-BE49-F238E27FC236}">
                <a16:creationId xmlns:a16="http://schemas.microsoft.com/office/drawing/2014/main" id="{F8945904-B5BF-4309-96ED-D24001698333}"/>
              </a:ext>
            </a:extLst>
          </p:cNvPr>
          <p:cNvGrpSpPr/>
          <p:nvPr userDrawn="1"/>
        </p:nvGrpSpPr>
        <p:grpSpPr>
          <a:xfrm>
            <a:off x="137543" y="78880"/>
            <a:ext cx="3058015" cy="609633"/>
            <a:chOff x="-210689" y="67748"/>
            <a:chExt cx="3749122" cy="747798"/>
          </a:xfrm>
        </p:grpSpPr>
        <p:sp>
          <p:nvSpPr>
            <p:cNvPr id="12" name="TextBox 11">
              <a:extLst>
                <a:ext uri="{FF2B5EF4-FFF2-40B4-BE49-F238E27FC236}">
                  <a16:creationId xmlns:a16="http://schemas.microsoft.com/office/drawing/2014/main" id="{F023D357-67E7-49C1-A3BD-8612B73C7162}"/>
                </a:ext>
              </a:extLst>
            </p:cNvPr>
            <p:cNvSpPr txBox="1"/>
            <p:nvPr userDrawn="1"/>
          </p:nvSpPr>
          <p:spPr>
            <a:xfrm>
              <a:off x="622241" y="242346"/>
              <a:ext cx="2916192" cy="415282"/>
            </a:xfrm>
            <a:prstGeom prst="rect">
              <a:avLst/>
            </a:prstGeom>
            <a:noFill/>
          </p:spPr>
          <p:txBody>
            <a:bodyPr wrap="square" rtlCol="0">
              <a:spAutoFit/>
            </a:bodyPr>
            <a:lstStyle/>
            <a:p>
              <a:r>
                <a:rPr lang="en-US" sz="1601" dirty="0">
                  <a:solidFill>
                    <a:schemeClr val="bg1"/>
                  </a:solidFill>
                  <a:effectLst>
                    <a:outerShdw blurRad="50800" dist="38100" dir="8100000" algn="tr" rotWithShape="0">
                      <a:prstClr val="black">
                        <a:alpha val="40000"/>
                      </a:prstClr>
                    </a:outerShdw>
                  </a:effectLst>
                  <a:latin typeface="+mn-lt"/>
                  <a:cs typeface="Calibri Light" panose="020F0302020204030204" pitchFamily="34" charset="0"/>
                </a:rPr>
                <a:t>Office of Apprenticeship</a:t>
              </a:r>
            </a:p>
          </p:txBody>
        </p:sp>
        <p:pic>
          <p:nvPicPr>
            <p:cNvPr id="13" name="Picture 12">
              <a:extLst>
                <a:ext uri="{FF2B5EF4-FFF2-40B4-BE49-F238E27FC236}">
                  <a16:creationId xmlns:a16="http://schemas.microsoft.com/office/drawing/2014/main" id="{41F54688-A213-4394-B923-45B63FD77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689" y="67748"/>
              <a:ext cx="747798" cy="747798"/>
            </a:xfrm>
            <a:prstGeom prst="rect">
              <a:avLst/>
            </a:prstGeom>
          </p:spPr>
        </p:pic>
      </p:grpSp>
      <p:grpSp>
        <p:nvGrpSpPr>
          <p:cNvPr id="30" name="Group 29">
            <a:extLst>
              <a:ext uri="{FF2B5EF4-FFF2-40B4-BE49-F238E27FC236}">
                <a16:creationId xmlns:a16="http://schemas.microsoft.com/office/drawing/2014/main" id="{4E5500A0-C09D-4E63-BC3E-C2D97F0C76B3}"/>
              </a:ext>
            </a:extLst>
          </p:cNvPr>
          <p:cNvGrpSpPr/>
          <p:nvPr userDrawn="1"/>
        </p:nvGrpSpPr>
        <p:grpSpPr>
          <a:xfrm>
            <a:off x="392234" y="5302709"/>
            <a:ext cx="2405167" cy="1208947"/>
            <a:chOff x="392024" y="4777228"/>
            <a:chExt cx="2403914" cy="1208946"/>
          </a:xfrm>
        </p:grpSpPr>
        <p:sp>
          <p:nvSpPr>
            <p:cNvPr id="31" name="Rectangle 30">
              <a:extLst>
                <a:ext uri="{FF2B5EF4-FFF2-40B4-BE49-F238E27FC236}">
                  <a16:creationId xmlns:a16="http://schemas.microsoft.com/office/drawing/2014/main" id="{2B3E8BE0-CAC2-48B9-8EE0-483E53FBE874}"/>
                </a:ext>
              </a:extLst>
            </p:cNvPr>
            <p:cNvSpPr/>
            <p:nvPr/>
          </p:nvSpPr>
          <p:spPr>
            <a:xfrm>
              <a:off x="392024" y="5045591"/>
              <a:ext cx="2403914" cy="900542"/>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2" name="Text Placeholder 15">
              <a:extLst>
                <a:ext uri="{FF2B5EF4-FFF2-40B4-BE49-F238E27FC236}">
                  <a16:creationId xmlns:a16="http://schemas.microsoft.com/office/drawing/2014/main" id="{A9293EEC-EECF-4FA3-8B2B-DBA6B4775B14}"/>
                </a:ext>
              </a:extLst>
            </p:cNvPr>
            <p:cNvSpPr txBox="1">
              <a:spLocks/>
            </p:cNvSpPr>
            <p:nvPr/>
          </p:nvSpPr>
          <p:spPr>
            <a:xfrm>
              <a:off x="458754" y="5523584"/>
              <a:ext cx="2273391"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Analysis of Findings</a:t>
              </a:r>
            </a:p>
          </p:txBody>
        </p:sp>
        <p:sp>
          <p:nvSpPr>
            <p:cNvPr id="33" name="Rectangle 32">
              <a:extLst>
                <a:ext uri="{FF2B5EF4-FFF2-40B4-BE49-F238E27FC236}">
                  <a16:creationId xmlns:a16="http://schemas.microsoft.com/office/drawing/2014/main" id="{C3354992-BBF3-41E3-B2EE-1885C0BBCDAA}"/>
                </a:ext>
              </a:extLst>
            </p:cNvPr>
            <p:cNvSpPr/>
            <p:nvPr/>
          </p:nvSpPr>
          <p:spPr>
            <a:xfrm>
              <a:off x="466012" y="5122317"/>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4" name="Oval 33">
              <a:extLst>
                <a:ext uri="{FF2B5EF4-FFF2-40B4-BE49-F238E27FC236}">
                  <a16:creationId xmlns:a16="http://schemas.microsoft.com/office/drawing/2014/main" id="{A6BF9337-2CEA-4518-BEED-93A8E920B6C6}"/>
                </a:ext>
                <a:ext uri="{C183D7F6-B498-43B3-948B-1728B52AA6E4}">
                  <adec:decorative xmlns:adec="http://schemas.microsoft.com/office/drawing/2017/decorative" val="1"/>
                </a:ext>
              </a:extLst>
            </p:cNvPr>
            <p:cNvSpPr/>
            <p:nvPr/>
          </p:nvSpPr>
          <p:spPr>
            <a:xfrm>
              <a:off x="1209760" y="4777228"/>
              <a:ext cx="753463" cy="753463"/>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35" name="Graphic 34" descr="Folder Search with solid fill">
              <a:extLst>
                <a:ext uri="{FF2B5EF4-FFF2-40B4-BE49-F238E27FC236}">
                  <a16:creationId xmlns:a16="http://schemas.microsoft.com/office/drawing/2014/main" id="{33B30FFD-CD29-41F5-B48A-42BED996BB7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29400" y="4897235"/>
              <a:ext cx="554596" cy="554596"/>
            </a:xfrm>
            <a:prstGeom prst="rect">
              <a:avLst/>
            </a:prstGeom>
          </p:spPr>
        </p:pic>
      </p:grpSp>
      <p:grpSp>
        <p:nvGrpSpPr>
          <p:cNvPr id="36" name="Group 35">
            <a:extLst>
              <a:ext uri="{FF2B5EF4-FFF2-40B4-BE49-F238E27FC236}">
                <a16:creationId xmlns:a16="http://schemas.microsoft.com/office/drawing/2014/main" id="{027B573C-149E-4F23-A920-56750F7704AA}"/>
              </a:ext>
            </a:extLst>
          </p:cNvPr>
          <p:cNvGrpSpPr/>
          <p:nvPr userDrawn="1"/>
        </p:nvGrpSpPr>
        <p:grpSpPr>
          <a:xfrm>
            <a:off x="392234" y="2639812"/>
            <a:ext cx="2405167" cy="1208947"/>
            <a:chOff x="392024" y="1905506"/>
            <a:chExt cx="2403914" cy="1208946"/>
          </a:xfrm>
        </p:grpSpPr>
        <p:sp>
          <p:nvSpPr>
            <p:cNvPr id="37" name="Rectangle 36">
              <a:extLst>
                <a:ext uri="{FF2B5EF4-FFF2-40B4-BE49-F238E27FC236}">
                  <a16:creationId xmlns:a16="http://schemas.microsoft.com/office/drawing/2014/main" id="{80058708-40FC-44EF-8861-619837E0ECFA}"/>
                </a:ext>
              </a:extLst>
            </p:cNvPr>
            <p:cNvSpPr/>
            <p:nvPr/>
          </p:nvSpPr>
          <p:spPr>
            <a:xfrm>
              <a:off x="392024" y="2173869"/>
              <a:ext cx="2403914" cy="900542"/>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8" name="Text Placeholder 15">
              <a:extLst>
                <a:ext uri="{FF2B5EF4-FFF2-40B4-BE49-F238E27FC236}">
                  <a16:creationId xmlns:a16="http://schemas.microsoft.com/office/drawing/2014/main" id="{43383DD4-3153-462E-A2C2-029CA0CE7751}"/>
                </a:ext>
              </a:extLst>
            </p:cNvPr>
            <p:cNvSpPr txBox="1">
              <a:spLocks/>
            </p:cNvSpPr>
            <p:nvPr/>
          </p:nvSpPr>
          <p:spPr>
            <a:xfrm>
              <a:off x="522547" y="2651862"/>
              <a:ext cx="2142898"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Desk Review</a:t>
              </a:r>
            </a:p>
          </p:txBody>
        </p:sp>
        <p:sp>
          <p:nvSpPr>
            <p:cNvPr id="39" name="Rectangle 38">
              <a:extLst>
                <a:ext uri="{FF2B5EF4-FFF2-40B4-BE49-F238E27FC236}">
                  <a16:creationId xmlns:a16="http://schemas.microsoft.com/office/drawing/2014/main" id="{656E6698-09BF-45C2-B89C-818BC4A20958}"/>
                </a:ext>
              </a:extLst>
            </p:cNvPr>
            <p:cNvSpPr/>
            <p:nvPr/>
          </p:nvSpPr>
          <p:spPr>
            <a:xfrm>
              <a:off x="466012" y="2247013"/>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40" name="Group 39">
              <a:extLst>
                <a:ext uri="{FF2B5EF4-FFF2-40B4-BE49-F238E27FC236}">
                  <a16:creationId xmlns:a16="http://schemas.microsoft.com/office/drawing/2014/main" id="{C13A204A-056C-42A4-B382-E052167AD892}"/>
                </a:ext>
              </a:extLst>
            </p:cNvPr>
            <p:cNvGrpSpPr/>
            <p:nvPr/>
          </p:nvGrpSpPr>
          <p:grpSpPr>
            <a:xfrm>
              <a:off x="1209760" y="1905506"/>
              <a:ext cx="753463" cy="753463"/>
              <a:chOff x="2086834" y="2068698"/>
              <a:chExt cx="753463" cy="753463"/>
            </a:xfrm>
          </p:grpSpPr>
          <p:sp>
            <p:nvSpPr>
              <p:cNvPr id="41" name="Oval 40">
                <a:extLst>
                  <a:ext uri="{FF2B5EF4-FFF2-40B4-BE49-F238E27FC236}">
                    <a16:creationId xmlns:a16="http://schemas.microsoft.com/office/drawing/2014/main" id="{BEB40EEC-A775-46E3-B1C6-A83085B3F0DA}"/>
                  </a:ext>
                  <a:ext uri="{C183D7F6-B498-43B3-948B-1728B52AA6E4}">
                    <adec:decorative xmlns:adec="http://schemas.microsoft.com/office/drawing/2017/decorative" val="1"/>
                  </a:ext>
                </a:extLst>
              </p:cNvPr>
              <p:cNvSpPr/>
              <p:nvPr/>
            </p:nvSpPr>
            <p:spPr>
              <a:xfrm>
                <a:off x="2086834" y="2068698"/>
                <a:ext cx="753463" cy="753463"/>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42" name="Graphic 41">
                <a:extLst>
                  <a:ext uri="{FF2B5EF4-FFF2-40B4-BE49-F238E27FC236}">
                    <a16:creationId xmlns:a16="http://schemas.microsoft.com/office/drawing/2014/main" id="{A3424E01-D4D3-419E-9595-83315B64A99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58110" y="2104852"/>
                <a:ext cx="651324" cy="651324"/>
              </a:xfrm>
              <a:prstGeom prst="rect">
                <a:avLst/>
              </a:prstGeom>
            </p:spPr>
          </p:pic>
        </p:grpSp>
      </p:grpSp>
      <p:grpSp>
        <p:nvGrpSpPr>
          <p:cNvPr id="43" name="Group 42">
            <a:extLst>
              <a:ext uri="{FF2B5EF4-FFF2-40B4-BE49-F238E27FC236}">
                <a16:creationId xmlns:a16="http://schemas.microsoft.com/office/drawing/2014/main" id="{96BD4446-0457-46F9-8843-4EA32239C0E9}"/>
              </a:ext>
            </a:extLst>
          </p:cNvPr>
          <p:cNvGrpSpPr/>
          <p:nvPr userDrawn="1"/>
        </p:nvGrpSpPr>
        <p:grpSpPr>
          <a:xfrm>
            <a:off x="392234" y="3972426"/>
            <a:ext cx="2405167" cy="1208947"/>
            <a:chOff x="392024" y="3972416"/>
            <a:chExt cx="2403914" cy="1208946"/>
          </a:xfrm>
        </p:grpSpPr>
        <p:sp>
          <p:nvSpPr>
            <p:cNvPr id="44" name="Rectangle 43">
              <a:extLst>
                <a:ext uri="{FF2B5EF4-FFF2-40B4-BE49-F238E27FC236}">
                  <a16:creationId xmlns:a16="http://schemas.microsoft.com/office/drawing/2014/main" id="{F9953470-2007-4A01-AA98-6809AA9D7A3F}"/>
                </a:ext>
              </a:extLst>
            </p:cNvPr>
            <p:cNvSpPr/>
            <p:nvPr/>
          </p:nvSpPr>
          <p:spPr>
            <a:xfrm>
              <a:off x="392024" y="4240779"/>
              <a:ext cx="2403914" cy="900542"/>
            </a:xfrm>
            <a:prstGeom prst="rect">
              <a:avLst/>
            </a:prstGeom>
            <a:solidFill>
              <a:srgbClr val="1373A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5" name="Text Placeholder 15">
              <a:extLst>
                <a:ext uri="{FF2B5EF4-FFF2-40B4-BE49-F238E27FC236}">
                  <a16:creationId xmlns:a16="http://schemas.microsoft.com/office/drawing/2014/main" id="{D3B2A5C9-05E3-42A2-B3F7-37FCC28D9BB9}"/>
                </a:ext>
              </a:extLst>
            </p:cNvPr>
            <p:cNvSpPr txBox="1">
              <a:spLocks/>
            </p:cNvSpPr>
            <p:nvPr/>
          </p:nvSpPr>
          <p:spPr>
            <a:xfrm>
              <a:off x="522547" y="4718772"/>
              <a:ext cx="2142898"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In-Person Review</a:t>
              </a:r>
            </a:p>
          </p:txBody>
        </p:sp>
        <p:sp>
          <p:nvSpPr>
            <p:cNvPr id="46" name="Rectangle 45">
              <a:extLst>
                <a:ext uri="{FF2B5EF4-FFF2-40B4-BE49-F238E27FC236}">
                  <a16:creationId xmlns:a16="http://schemas.microsoft.com/office/drawing/2014/main" id="{BBDBF703-1AE2-4865-B6C6-54CB9D5E1DE5}"/>
                </a:ext>
              </a:extLst>
            </p:cNvPr>
            <p:cNvSpPr/>
            <p:nvPr/>
          </p:nvSpPr>
          <p:spPr>
            <a:xfrm>
              <a:off x="466012" y="4310349"/>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7" name="Oval 46">
              <a:extLst>
                <a:ext uri="{FF2B5EF4-FFF2-40B4-BE49-F238E27FC236}">
                  <a16:creationId xmlns:a16="http://schemas.microsoft.com/office/drawing/2014/main" id="{EBCC246B-DA9C-43D2-BE77-52DC87915B27}"/>
                </a:ext>
                <a:ext uri="{C183D7F6-B498-43B3-948B-1728B52AA6E4}">
                  <adec:decorative xmlns:adec="http://schemas.microsoft.com/office/drawing/2017/decorative" val="1"/>
                </a:ext>
              </a:extLst>
            </p:cNvPr>
            <p:cNvSpPr/>
            <p:nvPr/>
          </p:nvSpPr>
          <p:spPr>
            <a:xfrm>
              <a:off x="1209760" y="3972416"/>
              <a:ext cx="753463" cy="753463"/>
            </a:xfrm>
            <a:prstGeom prst="ellipse">
              <a:avLst/>
            </a:prstGeom>
            <a:solidFill>
              <a:srgbClr val="620909"/>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48" name="Picture 47" descr="Icon&#10;&#10;Description automatically generated">
              <a:extLst>
                <a:ext uri="{FF2B5EF4-FFF2-40B4-BE49-F238E27FC236}">
                  <a16:creationId xmlns:a16="http://schemas.microsoft.com/office/drawing/2014/main" id="{9C2939EE-49BC-4A61-8673-6CDEFBBE52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4437" y="4144879"/>
              <a:ext cx="528041" cy="420624"/>
            </a:xfrm>
            <a:prstGeom prst="rect">
              <a:avLst/>
            </a:prstGeom>
          </p:spPr>
        </p:pic>
      </p:grpSp>
      <p:sp>
        <p:nvSpPr>
          <p:cNvPr id="3" name="Freeform: Shape 2">
            <a:extLst>
              <a:ext uri="{FF2B5EF4-FFF2-40B4-BE49-F238E27FC236}">
                <a16:creationId xmlns:a16="http://schemas.microsoft.com/office/drawing/2014/main" id="{144DD581-AAC9-D3A7-14A2-F89D0E89524C}"/>
              </a:ext>
            </a:extLst>
          </p:cNvPr>
          <p:cNvSpPr/>
          <p:nvPr userDrawn="1"/>
        </p:nvSpPr>
        <p:spPr>
          <a:xfrm>
            <a:off x="398619" y="2908175"/>
            <a:ext cx="2405167" cy="900543"/>
          </a:xfrm>
          <a:custGeom>
            <a:avLst/>
            <a:gdLst>
              <a:gd name="connsiteX0" fmla="*/ 0 w 2405167"/>
              <a:gd name="connsiteY0" fmla="*/ 0 h 900543"/>
              <a:gd name="connsiteX1" fmla="*/ 831224 w 2405167"/>
              <a:gd name="connsiteY1" fmla="*/ 0 h 900543"/>
              <a:gd name="connsiteX2" fmla="*/ 820765 w 2405167"/>
              <a:gd name="connsiteY2" fmla="*/ 33696 h 900543"/>
              <a:gd name="connsiteX3" fmla="*/ 813055 w 2405167"/>
              <a:gd name="connsiteY3" fmla="*/ 110173 h 900543"/>
              <a:gd name="connsiteX4" fmla="*/ 1192532 w 2405167"/>
              <a:gd name="connsiteY4" fmla="*/ 489650 h 900543"/>
              <a:gd name="connsiteX5" fmla="*/ 1572009 w 2405167"/>
              <a:gd name="connsiteY5" fmla="*/ 110173 h 900543"/>
              <a:gd name="connsiteX6" fmla="*/ 1564299 w 2405167"/>
              <a:gd name="connsiteY6" fmla="*/ 33696 h 900543"/>
              <a:gd name="connsiteX7" fmla="*/ 1553840 w 2405167"/>
              <a:gd name="connsiteY7" fmla="*/ 0 h 900543"/>
              <a:gd name="connsiteX8" fmla="*/ 2405167 w 2405167"/>
              <a:gd name="connsiteY8" fmla="*/ 0 h 900543"/>
              <a:gd name="connsiteX9" fmla="*/ 2405167 w 2405167"/>
              <a:gd name="connsiteY9" fmla="*/ 900543 h 900543"/>
              <a:gd name="connsiteX10" fmla="*/ 0 w 2405167"/>
              <a:gd name="connsiteY10" fmla="*/ 900543 h 9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5167" h="900543">
                <a:moveTo>
                  <a:pt x="0" y="0"/>
                </a:moveTo>
                <a:lnTo>
                  <a:pt x="831224" y="0"/>
                </a:lnTo>
                <a:lnTo>
                  <a:pt x="820765" y="33696"/>
                </a:lnTo>
                <a:cubicBezTo>
                  <a:pt x="815710" y="58399"/>
                  <a:pt x="813055" y="83976"/>
                  <a:pt x="813055" y="110173"/>
                </a:cubicBezTo>
                <a:cubicBezTo>
                  <a:pt x="813055" y="319752"/>
                  <a:pt x="982953" y="489650"/>
                  <a:pt x="1192532" y="489650"/>
                </a:cubicBezTo>
                <a:cubicBezTo>
                  <a:pt x="1402111" y="489650"/>
                  <a:pt x="1572009" y="319752"/>
                  <a:pt x="1572009" y="110173"/>
                </a:cubicBezTo>
                <a:cubicBezTo>
                  <a:pt x="1572009" y="83976"/>
                  <a:pt x="1569354" y="58399"/>
                  <a:pt x="1564299" y="33696"/>
                </a:cubicBezTo>
                <a:lnTo>
                  <a:pt x="1553840" y="0"/>
                </a:lnTo>
                <a:lnTo>
                  <a:pt x="2405167" y="0"/>
                </a:lnTo>
                <a:lnTo>
                  <a:pt x="2405167" y="900543"/>
                </a:lnTo>
                <a:lnTo>
                  <a:pt x="0" y="900543"/>
                </a:lnTo>
                <a:close/>
              </a:path>
            </a:pathLst>
          </a:cu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2"/>
          </a:p>
        </p:txBody>
      </p:sp>
      <p:sp>
        <p:nvSpPr>
          <p:cNvPr id="8" name="Oval 7">
            <a:extLst>
              <a:ext uri="{FF2B5EF4-FFF2-40B4-BE49-F238E27FC236}">
                <a16:creationId xmlns:a16="http://schemas.microsoft.com/office/drawing/2014/main" id="{A279624E-AA4E-E29D-F1FB-F4E5890C7C00}"/>
              </a:ext>
            </a:extLst>
          </p:cNvPr>
          <p:cNvSpPr/>
          <p:nvPr userDrawn="1"/>
        </p:nvSpPr>
        <p:spPr>
          <a:xfrm>
            <a:off x="1176070" y="2607937"/>
            <a:ext cx="810267" cy="810267"/>
          </a:xfrm>
          <a:prstGeom prst="ellipse">
            <a:avLst/>
          </a:pr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2"/>
          </a:p>
        </p:txBody>
      </p:sp>
      <p:sp>
        <p:nvSpPr>
          <p:cNvPr id="16" name="Freeform: Shape 15">
            <a:extLst>
              <a:ext uri="{FF2B5EF4-FFF2-40B4-BE49-F238E27FC236}">
                <a16:creationId xmlns:a16="http://schemas.microsoft.com/office/drawing/2014/main" id="{A5F58ABD-2FD5-BAC1-8610-7F8DBEBD96EA}"/>
              </a:ext>
            </a:extLst>
          </p:cNvPr>
          <p:cNvSpPr/>
          <p:nvPr userDrawn="1"/>
        </p:nvSpPr>
        <p:spPr>
          <a:xfrm>
            <a:off x="398619" y="5582641"/>
            <a:ext cx="2405167" cy="900543"/>
          </a:xfrm>
          <a:custGeom>
            <a:avLst/>
            <a:gdLst>
              <a:gd name="connsiteX0" fmla="*/ 0 w 2405167"/>
              <a:gd name="connsiteY0" fmla="*/ 0 h 900543"/>
              <a:gd name="connsiteX1" fmla="*/ 831224 w 2405167"/>
              <a:gd name="connsiteY1" fmla="*/ 0 h 900543"/>
              <a:gd name="connsiteX2" fmla="*/ 820765 w 2405167"/>
              <a:gd name="connsiteY2" fmla="*/ 33696 h 900543"/>
              <a:gd name="connsiteX3" fmla="*/ 813055 w 2405167"/>
              <a:gd name="connsiteY3" fmla="*/ 110173 h 900543"/>
              <a:gd name="connsiteX4" fmla="*/ 1192532 w 2405167"/>
              <a:gd name="connsiteY4" fmla="*/ 489650 h 900543"/>
              <a:gd name="connsiteX5" fmla="*/ 1572009 w 2405167"/>
              <a:gd name="connsiteY5" fmla="*/ 110173 h 900543"/>
              <a:gd name="connsiteX6" fmla="*/ 1564299 w 2405167"/>
              <a:gd name="connsiteY6" fmla="*/ 33696 h 900543"/>
              <a:gd name="connsiteX7" fmla="*/ 1553840 w 2405167"/>
              <a:gd name="connsiteY7" fmla="*/ 0 h 900543"/>
              <a:gd name="connsiteX8" fmla="*/ 2405167 w 2405167"/>
              <a:gd name="connsiteY8" fmla="*/ 0 h 900543"/>
              <a:gd name="connsiteX9" fmla="*/ 2405167 w 2405167"/>
              <a:gd name="connsiteY9" fmla="*/ 900543 h 900543"/>
              <a:gd name="connsiteX10" fmla="*/ 0 w 2405167"/>
              <a:gd name="connsiteY10" fmla="*/ 900543 h 9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5167" h="900543">
                <a:moveTo>
                  <a:pt x="0" y="0"/>
                </a:moveTo>
                <a:lnTo>
                  <a:pt x="831224" y="0"/>
                </a:lnTo>
                <a:lnTo>
                  <a:pt x="820765" y="33696"/>
                </a:lnTo>
                <a:cubicBezTo>
                  <a:pt x="815710" y="58399"/>
                  <a:pt x="813055" y="83976"/>
                  <a:pt x="813055" y="110173"/>
                </a:cubicBezTo>
                <a:cubicBezTo>
                  <a:pt x="813055" y="319752"/>
                  <a:pt x="982953" y="489650"/>
                  <a:pt x="1192532" y="489650"/>
                </a:cubicBezTo>
                <a:cubicBezTo>
                  <a:pt x="1402111" y="489650"/>
                  <a:pt x="1572009" y="319752"/>
                  <a:pt x="1572009" y="110173"/>
                </a:cubicBezTo>
                <a:cubicBezTo>
                  <a:pt x="1572009" y="83976"/>
                  <a:pt x="1569354" y="58399"/>
                  <a:pt x="1564299" y="33696"/>
                </a:cubicBezTo>
                <a:lnTo>
                  <a:pt x="1553840" y="0"/>
                </a:lnTo>
                <a:lnTo>
                  <a:pt x="2405167" y="0"/>
                </a:lnTo>
                <a:lnTo>
                  <a:pt x="2405167" y="900543"/>
                </a:lnTo>
                <a:lnTo>
                  <a:pt x="0" y="900543"/>
                </a:lnTo>
                <a:close/>
              </a:path>
            </a:pathLst>
          </a:cu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2"/>
          </a:p>
        </p:txBody>
      </p:sp>
      <p:sp>
        <p:nvSpPr>
          <p:cNvPr id="17" name="Oval 16">
            <a:extLst>
              <a:ext uri="{FF2B5EF4-FFF2-40B4-BE49-F238E27FC236}">
                <a16:creationId xmlns:a16="http://schemas.microsoft.com/office/drawing/2014/main" id="{3EBB11B6-2D4F-6672-9719-97C68705E085}"/>
              </a:ext>
            </a:extLst>
          </p:cNvPr>
          <p:cNvSpPr/>
          <p:nvPr userDrawn="1"/>
        </p:nvSpPr>
        <p:spPr>
          <a:xfrm>
            <a:off x="1176070" y="5282403"/>
            <a:ext cx="810267" cy="810267"/>
          </a:xfrm>
          <a:prstGeom prst="ellipse">
            <a:avLst/>
          </a:pr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2"/>
          </a:p>
        </p:txBody>
      </p:sp>
    </p:spTree>
    <p:extLst>
      <p:ext uri="{BB962C8B-B14F-4D97-AF65-F5344CB8AC3E}">
        <p14:creationId xmlns:p14="http://schemas.microsoft.com/office/powerpoint/2010/main" val="1104693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nalysis of Finding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60136B6-1970-4ECE-9ED0-CB094E48EBCF}"/>
              </a:ext>
            </a:extLst>
          </p:cNvPr>
          <p:cNvSpPr>
            <a:spLocks noGrp="1"/>
          </p:cNvSpPr>
          <p:nvPr>
            <p:ph type="sldNum" sz="quarter" idx="12"/>
          </p:nvPr>
        </p:nvSpPr>
        <p:spPr>
          <a:xfrm>
            <a:off x="8615088" y="6356361"/>
            <a:ext cx="2744629" cy="365125"/>
          </a:xfrm>
          <a:prstGeom prst="rect">
            <a:avLst/>
          </a:prstGeom>
        </p:spPr>
        <p:txBody>
          <a:bodyPr/>
          <a:lstStyle/>
          <a:p>
            <a:fld id="{FC2C4E38-B0C0-48B6-97F4-EA05D60E7DFC}" type="slidenum">
              <a:rPr lang="en-US" smtClean="0"/>
              <a:t>‹#›</a:t>
            </a:fld>
            <a:endParaRPr lang="en-US"/>
          </a:p>
        </p:txBody>
      </p:sp>
      <p:sp>
        <p:nvSpPr>
          <p:cNvPr id="10" name="Rectangle 9">
            <a:extLst>
              <a:ext uri="{FF2B5EF4-FFF2-40B4-BE49-F238E27FC236}">
                <a16:creationId xmlns:a16="http://schemas.microsoft.com/office/drawing/2014/main" id="{21E6687D-95E0-4858-A859-5A6865FFFC6B}"/>
              </a:ext>
            </a:extLst>
          </p:cNvPr>
          <p:cNvSpPr/>
          <p:nvPr userDrawn="1"/>
        </p:nvSpPr>
        <p:spPr>
          <a:xfrm>
            <a:off x="0" y="0"/>
            <a:ext cx="121983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4" name="Group 3">
            <a:extLst>
              <a:ext uri="{FF2B5EF4-FFF2-40B4-BE49-F238E27FC236}">
                <a16:creationId xmlns:a16="http://schemas.microsoft.com/office/drawing/2014/main" id="{F4C597A9-6E6D-4CBC-8149-2E6B661176A3}"/>
              </a:ext>
            </a:extLst>
          </p:cNvPr>
          <p:cNvGrpSpPr/>
          <p:nvPr userDrawn="1"/>
        </p:nvGrpSpPr>
        <p:grpSpPr>
          <a:xfrm rot="16200000">
            <a:off x="-1749442" y="1749453"/>
            <a:ext cx="6858001" cy="3359101"/>
            <a:chOff x="0" y="1"/>
            <a:chExt cx="9144001" cy="1103086"/>
          </a:xfrm>
        </p:grpSpPr>
        <p:sp>
          <p:nvSpPr>
            <p:cNvPr id="5" name="Rectangle 4">
              <a:extLst>
                <a:ext uri="{FF2B5EF4-FFF2-40B4-BE49-F238E27FC236}">
                  <a16:creationId xmlns:a16="http://schemas.microsoft.com/office/drawing/2014/main" id="{525FDED4-BF68-4ED8-BB1B-9D1945147CFA}"/>
                </a:ext>
              </a:extLst>
            </p:cNvPr>
            <p:cNvSpPr/>
            <p:nvPr userDrawn="1"/>
          </p:nvSpPr>
          <p:spPr>
            <a:xfrm>
              <a:off x="0" y="1"/>
              <a:ext cx="9144000" cy="1103086"/>
            </a:xfrm>
            <a:prstGeom prst="rect">
              <a:avLst/>
            </a:prstGeom>
            <a:gradFill flip="none" rotWithShape="1">
              <a:gsLst>
                <a:gs pos="0">
                  <a:schemeClr val="accent1">
                    <a:lumMod val="95000"/>
                  </a:schemeClr>
                </a:gs>
                <a:gs pos="100000">
                  <a:schemeClr val="accent1">
                    <a:lumMod val="29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6">
              <a:extLst>
                <a:ext uri="{FF2B5EF4-FFF2-40B4-BE49-F238E27FC236}">
                  <a16:creationId xmlns:a16="http://schemas.microsoft.com/office/drawing/2014/main" id="{577B7ED4-58D2-476D-BECE-6FDC933FEDBF}"/>
                </a:ext>
              </a:extLst>
            </p:cNvPr>
            <p:cNvSpPr/>
            <p:nvPr userDrawn="1"/>
          </p:nvSpPr>
          <p:spPr>
            <a:xfrm>
              <a:off x="1" y="1"/>
              <a:ext cx="9144000" cy="1055255"/>
            </a:xfrm>
            <a:prstGeom prst="rect">
              <a:avLst/>
            </a:prstGeom>
            <a:gradFill flip="none" rotWithShape="1">
              <a:gsLst>
                <a:gs pos="0">
                  <a:srgbClr val="2C6E90"/>
                </a:gs>
                <a:gs pos="43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4" name="Oval 13">
            <a:extLst>
              <a:ext uri="{FF2B5EF4-FFF2-40B4-BE49-F238E27FC236}">
                <a16:creationId xmlns:a16="http://schemas.microsoft.com/office/drawing/2014/main" id="{4A28918C-4229-41A9-A28A-00169B212475}"/>
              </a:ext>
            </a:extLst>
          </p:cNvPr>
          <p:cNvSpPr/>
          <p:nvPr userDrawn="1"/>
        </p:nvSpPr>
        <p:spPr>
          <a:xfrm>
            <a:off x="356424" y="71839"/>
            <a:ext cx="545112" cy="544828"/>
          </a:xfrm>
          <a:prstGeom prst="ellipse">
            <a:avLst/>
          </a:prstGeom>
          <a:solidFill>
            <a:schemeClr val="accent6">
              <a:alpha val="2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Oval 8">
            <a:extLst>
              <a:ext uri="{FF2B5EF4-FFF2-40B4-BE49-F238E27FC236}">
                <a16:creationId xmlns:a16="http://schemas.microsoft.com/office/drawing/2014/main" id="{7DD6517F-9BE8-4A91-AC50-46CD83FD0A1E}"/>
              </a:ext>
            </a:extLst>
          </p:cNvPr>
          <p:cNvSpPr/>
          <p:nvPr userDrawn="1"/>
        </p:nvSpPr>
        <p:spPr>
          <a:xfrm>
            <a:off x="2798006" y="5567681"/>
            <a:ext cx="1290993" cy="1290320"/>
          </a:xfrm>
          <a:prstGeom prst="ellipse">
            <a:avLst/>
          </a:prstGeom>
          <a:noFill/>
          <a:ln w="127000">
            <a:solidFill>
              <a:schemeClr val="accent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Isosceles Triangle 21">
            <a:extLst>
              <a:ext uri="{FF2B5EF4-FFF2-40B4-BE49-F238E27FC236}">
                <a16:creationId xmlns:a16="http://schemas.microsoft.com/office/drawing/2014/main" id="{566018FC-1AF5-40C7-9671-B677AF4D0A00}"/>
              </a:ext>
            </a:extLst>
          </p:cNvPr>
          <p:cNvSpPr/>
          <p:nvPr userDrawn="1"/>
        </p:nvSpPr>
        <p:spPr>
          <a:xfrm flipH="1">
            <a:off x="8406845" y="12"/>
            <a:ext cx="3781489" cy="6857999"/>
          </a:xfrm>
          <a:custGeom>
            <a:avLst/>
            <a:gdLst>
              <a:gd name="connsiteX0" fmla="*/ 0 w 3731742"/>
              <a:gd name="connsiteY0" fmla="*/ 6857999 h 6857999"/>
              <a:gd name="connsiteX1" fmla="*/ 463669 w 3731742"/>
              <a:gd name="connsiteY1" fmla="*/ 0 h 6857999"/>
              <a:gd name="connsiteX2" fmla="*/ 3731742 w 3731742"/>
              <a:gd name="connsiteY2" fmla="*/ 6857999 h 6857999"/>
              <a:gd name="connsiteX3" fmla="*/ 0 w 3731742"/>
              <a:gd name="connsiteY3"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1 w 3731742"/>
              <a:gd name="connsiteY1" fmla="*/ 8238 h 6857999"/>
              <a:gd name="connsiteX2" fmla="*/ 463669 w 3731742"/>
              <a:gd name="connsiteY2" fmla="*/ 0 h 6857999"/>
              <a:gd name="connsiteX3" fmla="*/ 3731742 w 3731742"/>
              <a:gd name="connsiteY3" fmla="*/ 6857999 h 6857999"/>
              <a:gd name="connsiteX4" fmla="*/ 0 w 373174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742" h="6857999">
                <a:moveTo>
                  <a:pt x="0" y="6857999"/>
                </a:moveTo>
                <a:cubicBezTo>
                  <a:pt x="0" y="4574745"/>
                  <a:pt x="1" y="2291492"/>
                  <a:pt x="1" y="8238"/>
                </a:cubicBezTo>
                <a:lnTo>
                  <a:pt x="463669" y="0"/>
                </a:lnTo>
                <a:lnTo>
                  <a:pt x="3731742" y="6857999"/>
                </a:lnTo>
                <a:lnTo>
                  <a:pt x="0" y="6857999"/>
                </a:lnTo>
                <a:close/>
              </a:path>
            </a:pathLst>
          </a:custGeom>
          <a:gradFill flip="none" rotWithShape="1">
            <a:gsLst>
              <a:gs pos="30000">
                <a:srgbClr val="000000">
                  <a:alpha val="0"/>
                </a:srgbClr>
              </a:gs>
              <a:gs pos="100000">
                <a:srgbClr val="000000">
                  <a:alpha val="8000"/>
                </a:srgb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A5CA4066-1DAF-4591-86B5-7F74F214428D}"/>
              </a:ext>
            </a:extLst>
          </p:cNvPr>
          <p:cNvSpPr>
            <a:spLocks noGrp="1"/>
          </p:cNvSpPr>
          <p:nvPr>
            <p:ph type="title"/>
          </p:nvPr>
        </p:nvSpPr>
        <p:spPr>
          <a:xfrm>
            <a:off x="144483" y="878806"/>
            <a:ext cx="3051076" cy="2457451"/>
          </a:xfrm>
          <a:prstGeom prst="rect">
            <a:avLst/>
          </a:prstGeom>
        </p:spPr>
        <p:txBody>
          <a:bodyPr/>
          <a:lstStyle>
            <a:lvl1pPr>
              <a:defRPr lang="en-US" sz="3605" kern="1200" dirty="0" smtClean="0">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ea typeface="+mj-ea"/>
                <a:cs typeface="+mj-cs"/>
              </a:defRPr>
            </a:lvl1pPr>
          </a:lstStyle>
          <a:p>
            <a:pPr marL="0" lvl="0" indent="0" algn="l" defTabSz="914986" rtl="0" eaLnBrk="1" latinLnBrk="0" hangingPunct="1">
              <a:lnSpc>
                <a:spcPct val="90000"/>
              </a:lnSpc>
              <a:spcBef>
                <a:spcPct val="0"/>
              </a:spcBef>
              <a:buFont typeface="Arial" panose="020B0604020202020204" pitchFamily="34" charset="0"/>
              <a:buNone/>
            </a:pPr>
            <a:r>
              <a:rPr lang="en-US"/>
              <a:t>Click to edit Master title style</a:t>
            </a:r>
          </a:p>
        </p:txBody>
      </p:sp>
      <p:grpSp>
        <p:nvGrpSpPr>
          <p:cNvPr id="11" name="Group 10">
            <a:extLst>
              <a:ext uri="{FF2B5EF4-FFF2-40B4-BE49-F238E27FC236}">
                <a16:creationId xmlns:a16="http://schemas.microsoft.com/office/drawing/2014/main" id="{F8945904-B5BF-4309-96ED-D24001698333}"/>
              </a:ext>
            </a:extLst>
          </p:cNvPr>
          <p:cNvGrpSpPr/>
          <p:nvPr userDrawn="1"/>
        </p:nvGrpSpPr>
        <p:grpSpPr>
          <a:xfrm>
            <a:off x="137543" y="78880"/>
            <a:ext cx="3058015" cy="609633"/>
            <a:chOff x="-210689" y="67748"/>
            <a:chExt cx="3749122" cy="747798"/>
          </a:xfrm>
        </p:grpSpPr>
        <p:sp>
          <p:nvSpPr>
            <p:cNvPr id="12" name="TextBox 11">
              <a:extLst>
                <a:ext uri="{FF2B5EF4-FFF2-40B4-BE49-F238E27FC236}">
                  <a16:creationId xmlns:a16="http://schemas.microsoft.com/office/drawing/2014/main" id="{F023D357-67E7-49C1-A3BD-8612B73C7162}"/>
                </a:ext>
              </a:extLst>
            </p:cNvPr>
            <p:cNvSpPr txBox="1"/>
            <p:nvPr userDrawn="1"/>
          </p:nvSpPr>
          <p:spPr>
            <a:xfrm>
              <a:off x="622241" y="242346"/>
              <a:ext cx="2916192" cy="415282"/>
            </a:xfrm>
            <a:prstGeom prst="rect">
              <a:avLst/>
            </a:prstGeom>
            <a:noFill/>
          </p:spPr>
          <p:txBody>
            <a:bodyPr wrap="square" rtlCol="0">
              <a:spAutoFit/>
            </a:bodyPr>
            <a:lstStyle/>
            <a:p>
              <a:r>
                <a:rPr lang="en-US" sz="1601" dirty="0">
                  <a:solidFill>
                    <a:schemeClr val="bg1"/>
                  </a:solidFill>
                  <a:effectLst>
                    <a:outerShdw blurRad="50800" dist="38100" dir="8100000" algn="tr" rotWithShape="0">
                      <a:prstClr val="black">
                        <a:alpha val="40000"/>
                      </a:prstClr>
                    </a:outerShdw>
                  </a:effectLst>
                  <a:latin typeface="+mn-lt"/>
                  <a:cs typeface="Calibri Light" panose="020F0302020204030204" pitchFamily="34" charset="0"/>
                </a:rPr>
                <a:t>Office of Apprenticeship</a:t>
              </a:r>
            </a:p>
          </p:txBody>
        </p:sp>
        <p:pic>
          <p:nvPicPr>
            <p:cNvPr id="13" name="Picture 12">
              <a:extLst>
                <a:ext uri="{FF2B5EF4-FFF2-40B4-BE49-F238E27FC236}">
                  <a16:creationId xmlns:a16="http://schemas.microsoft.com/office/drawing/2014/main" id="{41F54688-A213-4394-B923-45B63FD772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689" y="67748"/>
              <a:ext cx="747798" cy="747798"/>
            </a:xfrm>
            <a:prstGeom prst="rect">
              <a:avLst/>
            </a:prstGeom>
          </p:spPr>
        </p:pic>
      </p:grpSp>
      <p:grpSp>
        <p:nvGrpSpPr>
          <p:cNvPr id="30" name="Group 29">
            <a:extLst>
              <a:ext uri="{FF2B5EF4-FFF2-40B4-BE49-F238E27FC236}">
                <a16:creationId xmlns:a16="http://schemas.microsoft.com/office/drawing/2014/main" id="{4E5500A0-C09D-4E63-BC3E-C2D97F0C76B3}"/>
              </a:ext>
            </a:extLst>
          </p:cNvPr>
          <p:cNvGrpSpPr/>
          <p:nvPr userDrawn="1"/>
        </p:nvGrpSpPr>
        <p:grpSpPr>
          <a:xfrm>
            <a:off x="392234" y="5302709"/>
            <a:ext cx="2405167" cy="1208947"/>
            <a:chOff x="392024" y="4777228"/>
            <a:chExt cx="2403914" cy="1208946"/>
          </a:xfrm>
        </p:grpSpPr>
        <p:sp>
          <p:nvSpPr>
            <p:cNvPr id="31" name="Rectangle 30">
              <a:extLst>
                <a:ext uri="{FF2B5EF4-FFF2-40B4-BE49-F238E27FC236}">
                  <a16:creationId xmlns:a16="http://schemas.microsoft.com/office/drawing/2014/main" id="{2B3E8BE0-CAC2-48B9-8EE0-483E53FBE874}"/>
                </a:ext>
              </a:extLst>
            </p:cNvPr>
            <p:cNvSpPr/>
            <p:nvPr/>
          </p:nvSpPr>
          <p:spPr>
            <a:xfrm>
              <a:off x="392024" y="5045591"/>
              <a:ext cx="2403914" cy="900542"/>
            </a:xfrm>
            <a:prstGeom prst="rect">
              <a:avLst/>
            </a:prstGeom>
            <a:solidFill>
              <a:srgbClr val="1576A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2" name="Text Placeholder 15">
              <a:extLst>
                <a:ext uri="{FF2B5EF4-FFF2-40B4-BE49-F238E27FC236}">
                  <a16:creationId xmlns:a16="http://schemas.microsoft.com/office/drawing/2014/main" id="{A9293EEC-EECF-4FA3-8B2B-DBA6B4775B14}"/>
                </a:ext>
              </a:extLst>
            </p:cNvPr>
            <p:cNvSpPr txBox="1">
              <a:spLocks/>
            </p:cNvSpPr>
            <p:nvPr/>
          </p:nvSpPr>
          <p:spPr>
            <a:xfrm>
              <a:off x="458754" y="5523584"/>
              <a:ext cx="2273391"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Analysis of Findings</a:t>
              </a:r>
            </a:p>
          </p:txBody>
        </p:sp>
        <p:sp>
          <p:nvSpPr>
            <p:cNvPr id="33" name="Rectangle 32">
              <a:extLst>
                <a:ext uri="{FF2B5EF4-FFF2-40B4-BE49-F238E27FC236}">
                  <a16:creationId xmlns:a16="http://schemas.microsoft.com/office/drawing/2014/main" id="{C3354992-BBF3-41E3-B2EE-1885C0BBCDAA}"/>
                </a:ext>
              </a:extLst>
            </p:cNvPr>
            <p:cNvSpPr/>
            <p:nvPr/>
          </p:nvSpPr>
          <p:spPr>
            <a:xfrm>
              <a:off x="466012" y="5122317"/>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4" name="Oval 33">
              <a:extLst>
                <a:ext uri="{FF2B5EF4-FFF2-40B4-BE49-F238E27FC236}">
                  <a16:creationId xmlns:a16="http://schemas.microsoft.com/office/drawing/2014/main" id="{A6BF9337-2CEA-4518-BEED-93A8E920B6C6}"/>
                </a:ext>
                <a:ext uri="{C183D7F6-B498-43B3-948B-1728B52AA6E4}">
                  <adec:decorative xmlns:adec="http://schemas.microsoft.com/office/drawing/2017/decorative" val="1"/>
                </a:ext>
              </a:extLst>
            </p:cNvPr>
            <p:cNvSpPr/>
            <p:nvPr/>
          </p:nvSpPr>
          <p:spPr>
            <a:xfrm>
              <a:off x="1209760" y="4777228"/>
              <a:ext cx="753463" cy="753463"/>
            </a:xfrm>
            <a:prstGeom prst="ellipse">
              <a:avLst/>
            </a:prstGeom>
            <a:solidFill>
              <a:srgbClr val="620909"/>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35" name="Graphic 34" descr="Folder Search with solid fill">
              <a:extLst>
                <a:ext uri="{FF2B5EF4-FFF2-40B4-BE49-F238E27FC236}">
                  <a16:creationId xmlns:a16="http://schemas.microsoft.com/office/drawing/2014/main" id="{33B30FFD-CD29-41F5-B48A-42BED996BB7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29400" y="4897235"/>
              <a:ext cx="554596" cy="554596"/>
            </a:xfrm>
            <a:prstGeom prst="rect">
              <a:avLst/>
            </a:prstGeom>
            <a:effectLst>
              <a:outerShdw blurRad="50800" dist="38100" dir="2700000" algn="tl" rotWithShape="0">
                <a:prstClr val="black">
                  <a:alpha val="40000"/>
                </a:prstClr>
              </a:outerShdw>
            </a:effectLst>
          </p:spPr>
        </p:pic>
      </p:grpSp>
      <p:grpSp>
        <p:nvGrpSpPr>
          <p:cNvPr id="36" name="Group 35">
            <a:extLst>
              <a:ext uri="{FF2B5EF4-FFF2-40B4-BE49-F238E27FC236}">
                <a16:creationId xmlns:a16="http://schemas.microsoft.com/office/drawing/2014/main" id="{027B573C-149E-4F23-A920-56750F7704AA}"/>
              </a:ext>
            </a:extLst>
          </p:cNvPr>
          <p:cNvGrpSpPr/>
          <p:nvPr userDrawn="1"/>
        </p:nvGrpSpPr>
        <p:grpSpPr>
          <a:xfrm>
            <a:off x="392234" y="2639812"/>
            <a:ext cx="2405167" cy="1208947"/>
            <a:chOff x="392024" y="1905506"/>
            <a:chExt cx="2403914" cy="1208946"/>
          </a:xfrm>
        </p:grpSpPr>
        <p:sp>
          <p:nvSpPr>
            <p:cNvPr id="37" name="Rectangle 36">
              <a:extLst>
                <a:ext uri="{FF2B5EF4-FFF2-40B4-BE49-F238E27FC236}">
                  <a16:creationId xmlns:a16="http://schemas.microsoft.com/office/drawing/2014/main" id="{80058708-40FC-44EF-8861-619837E0ECFA}"/>
                </a:ext>
              </a:extLst>
            </p:cNvPr>
            <p:cNvSpPr/>
            <p:nvPr/>
          </p:nvSpPr>
          <p:spPr>
            <a:xfrm>
              <a:off x="392024" y="2173869"/>
              <a:ext cx="2403914" cy="900542"/>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8" name="Text Placeholder 15">
              <a:extLst>
                <a:ext uri="{FF2B5EF4-FFF2-40B4-BE49-F238E27FC236}">
                  <a16:creationId xmlns:a16="http://schemas.microsoft.com/office/drawing/2014/main" id="{43383DD4-3153-462E-A2C2-029CA0CE7751}"/>
                </a:ext>
              </a:extLst>
            </p:cNvPr>
            <p:cNvSpPr txBox="1">
              <a:spLocks/>
            </p:cNvSpPr>
            <p:nvPr/>
          </p:nvSpPr>
          <p:spPr>
            <a:xfrm>
              <a:off x="522547" y="2651862"/>
              <a:ext cx="2142898"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Desk Review</a:t>
              </a:r>
            </a:p>
          </p:txBody>
        </p:sp>
        <p:sp>
          <p:nvSpPr>
            <p:cNvPr id="39" name="Rectangle 38">
              <a:extLst>
                <a:ext uri="{FF2B5EF4-FFF2-40B4-BE49-F238E27FC236}">
                  <a16:creationId xmlns:a16="http://schemas.microsoft.com/office/drawing/2014/main" id="{656E6698-09BF-45C2-B89C-818BC4A20958}"/>
                </a:ext>
              </a:extLst>
            </p:cNvPr>
            <p:cNvSpPr/>
            <p:nvPr/>
          </p:nvSpPr>
          <p:spPr>
            <a:xfrm>
              <a:off x="466012" y="2247013"/>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40" name="Group 39">
              <a:extLst>
                <a:ext uri="{FF2B5EF4-FFF2-40B4-BE49-F238E27FC236}">
                  <a16:creationId xmlns:a16="http://schemas.microsoft.com/office/drawing/2014/main" id="{C13A204A-056C-42A4-B382-E052167AD892}"/>
                </a:ext>
              </a:extLst>
            </p:cNvPr>
            <p:cNvGrpSpPr/>
            <p:nvPr/>
          </p:nvGrpSpPr>
          <p:grpSpPr>
            <a:xfrm>
              <a:off x="1209760" y="1905506"/>
              <a:ext cx="753463" cy="753463"/>
              <a:chOff x="2086834" y="2068698"/>
              <a:chExt cx="753463" cy="753463"/>
            </a:xfrm>
          </p:grpSpPr>
          <p:sp>
            <p:nvSpPr>
              <p:cNvPr id="41" name="Oval 40">
                <a:extLst>
                  <a:ext uri="{FF2B5EF4-FFF2-40B4-BE49-F238E27FC236}">
                    <a16:creationId xmlns:a16="http://schemas.microsoft.com/office/drawing/2014/main" id="{BEB40EEC-A775-46E3-B1C6-A83085B3F0DA}"/>
                  </a:ext>
                  <a:ext uri="{C183D7F6-B498-43B3-948B-1728B52AA6E4}">
                    <adec:decorative xmlns:adec="http://schemas.microsoft.com/office/drawing/2017/decorative" val="1"/>
                  </a:ext>
                </a:extLst>
              </p:cNvPr>
              <p:cNvSpPr/>
              <p:nvPr/>
            </p:nvSpPr>
            <p:spPr>
              <a:xfrm>
                <a:off x="2086834" y="2068698"/>
                <a:ext cx="753463" cy="753463"/>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42" name="Graphic 41">
                <a:extLst>
                  <a:ext uri="{FF2B5EF4-FFF2-40B4-BE49-F238E27FC236}">
                    <a16:creationId xmlns:a16="http://schemas.microsoft.com/office/drawing/2014/main" id="{A3424E01-D4D3-419E-9595-83315B64A99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58110" y="2104852"/>
                <a:ext cx="651324" cy="651324"/>
              </a:xfrm>
              <a:prstGeom prst="rect">
                <a:avLst/>
              </a:prstGeom>
            </p:spPr>
          </p:pic>
        </p:grpSp>
      </p:grpSp>
      <p:grpSp>
        <p:nvGrpSpPr>
          <p:cNvPr id="49" name="Group 48">
            <a:extLst>
              <a:ext uri="{FF2B5EF4-FFF2-40B4-BE49-F238E27FC236}">
                <a16:creationId xmlns:a16="http://schemas.microsoft.com/office/drawing/2014/main" id="{3EDE20A6-3275-65D6-D141-165611A4C69D}"/>
              </a:ext>
            </a:extLst>
          </p:cNvPr>
          <p:cNvGrpSpPr/>
          <p:nvPr userDrawn="1"/>
        </p:nvGrpSpPr>
        <p:grpSpPr>
          <a:xfrm>
            <a:off x="392234" y="3967817"/>
            <a:ext cx="2405167" cy="1208947"/>
            <a:chOff x="392024" y="3416260"/>
            <a:chExt cx="2403914" cy="1208946"/>
          </a:xfrm>
        </p:grpSpPr>
        <p:sp>
          <p:nvSpPr>
            <p:cNvPr id="50" name="Rectangle 49">
              <a:extLst>
                <a:ext uri="{FF2B5EF4-FFF2-40B4-BE49-F238E27FC236}">
                  <a16:creationId xmlns:a16="http://schemas.microsoft.com/office/drawing/2014/main" id="{56FE9E15-BA33-C889-58E4-05079A1E39BB}"/>
                </a:ext>
              </a:extLst>
            </p:cNvPr>
            <p:cNvSpPr/>
            <p:nvPr/>
          </p:nvSpPr>
          <p:spPr>
            <a:xfrm>
              <a:off x="392024" y="3684623"/>
              <a:ext cx="2403914" cy="900542"/>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51" name="Text Placeholder 15">
              <a:extLst>
                <a:ext uri="{FF2B5EF4-FFF2-40B4-BE49-F238E27FC236}">
                  <a16:creationId xmlns:a16="http://schemas.microsoft.com/office/drawing/2014/main" id="{A1E8609D-F25F-2250-841F-A9E337D385C2}"/>
                </a:ext>
              </a:extLst>
            </p:cNvPr>
            <p:cNvSpPr txBox="1">
              <a:spLocks/>
            </p:cNvSpPr>
            <p:nvPr/>
          </p:nvSpPr>
          <p:spPr>
            <a:xfrm>
              <a:off x="522547" y="4162616"/>
              <a:ext cx="2142898"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In-Person Review</a:t>
              </a:r>
            </a:p>
          </p:txBody>
        </p:sp>
        <p:sp>
          <p:nvSpPr>
            <p:cNvPr id="52" name="Rectangle 51">
              <a:extLst>
                <a:ext uri="{FF2B5EF4-FFF2-40B4-BE49-F238E27FC236}">
                  <a16:creationId xmlns:a16="http://schemas.microsoft.com/office/drawing/2014/main" id="{143B5D5F-AEE6-CDDA-2785-D113725F8476}"/>
                </a:ext>
              </a:extLst>
            </p:cNvPr>
            <p:cNvSpPr/>
            <p:nvPr/>
          </p:nvSpPr>
          <p:spPr>
            <a:xfrm>
              <a:off x="466012" y="3754193"/>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53" name="Oval 52">
              <a:extLst>
                <a:ext uri="{FF2B5EF4-FFF2-40B4-BE49-F238E27FC236}">
                  <a16:creationId xmlns:a16="http://schemas.microsoft.com/office/drawing/2014/main" id="{B319315B-D3E9-C637-345D-DA55A278CC48}"/>
                </a:ext>
                <a:ext uri="{C183D7F6-B498-43B3-948B-1728B52AA6E4}">
                  <adec:decorative xmlns:adec="http://schemas.microsoft.com/office/drawing/2017/decorative" val="1"/>
                </a:ext>
              </a:extLst>
            </p:cNvPr>
            <p:cNvSpPr/>
            <p:nvPr/>
          </p:nvSpPr>
          <p:spPr>
            <a:xfrm>
              <a:off x="1217175" y="3416260"/>
              <a:ext cx="753463" cy="753463"/>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54" name="Picture 53" descr="Icon&#10;&#10;Description automatically generated">
              <a:extLst>
                <a:ext uri="{FF2B5EF4-FFF2-40B4-BE49-F238E27FC236}">
                  <a16:creationId xmlns:a16="http://schemas.microsoft.com/office/drawing/2014/main" id="{05764CBD-4F28-149A-BBAA-11391950E3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9062" y="3587649"/>
              <a:ext cx="525897" cy="420944"/>
            </a:xfrm>
            <a:prstGeom prst="rect">
              <a:avLst/>
            </a:prstGeom>
          </p:spPr>
        </p:pic>
      </p:grpSp>
      <p:sp>
        <p:nvSpPr>
          <p:cNvPr id="3" name="Freeform: Shape 2">
            <a:extLst>
              <a:ext uri="{FF2B5EF4-FFF2-40B4-BE49-F238E27FC236}">
                <a16:creationId xmlns:a16="http://schemas.microsoft.com/office/drawing/2014/main" id="{F741B843-1D92-7280-BBEF-830ACA296D91}"/>
              </a:ext>
            </a:extLst>
          </p:cNvPr>
          <p:cNvSpPr/>
          <p:nvPr userDrawn="1"/>
        </p:nvSpPr>
        <p:spPr>
          <a:xfrm>
            <a:off x="398619" y="2908175"/>
            <a:ext cx="2405167" cy="900543"/>
          </a:xfrm>
          <a:custGeom>
            <a:avLst/>
            <a:gdLst>
              <a:gd name="connsiteX0" fmla="*/ 0 w 2405167"/>
              <a:gd name="connsiteY0" fmla="*/ 0 h 900543"/>
              <a:gd name="connsiteX1" fmla="*/ 831224 w 2405167"/>
              <a:gd name="connsiteY1" fmla="*/ 0 h 900543"/>
              <a:gd name="connsiteX2" fmla="*/ 820765 w 2405167"/>
              <a:gd name="connsiteY2" fmla="*/ 33696 h 900543"/>
              <a:gd name="connsiteX3" fmla="*/ 813055 w 2405167"/>
              <a:gd name="connsiteY3" fmla="*/ 110173 h 900543"/>
              <a:gd name="connsiteX4" fmla="*/ 1192532 w 2405167"/>
              <a:gd name="connsiteY4" fmla="*/ 489650 h 900543"/>
              <a:gd name="connsiteX5" fmla="*/ 1572009 w 2405167"/>
              <a:gd name="connsiteY5" fmla="*/ 110173 h 900543"/>
              <a:gd name="connsiteX6" fmla="*/ 1564299 w 2405167"/>
              <a:gd name="connsiteY6" fmla="*/ 33696 h 900543"/>
              <a:gd name="connsiteX7" fmla="*/ 1553840 w 2405167"/>
              <a:gd name="connsiteY7" fmla="*/ 0 h 900543"/>
              <a:gd name="connsiteX8" fmla="*/ 2405167 w 2405167"/>
              <a:gd name="connsiteY8" fmla="*/ 0 h 900543"/>
              <a:gd name="connsiteX9" fmla="*/ 2405167 w 2405167"/>
              <a:gd name="connsiteY9" fmla="*/ 900543 h 900543"/>
              <a:gd name="connsiteX10" fmla="*/ 0 w 2405167"/>
              <a:gd name="connsiteY10" fmla="*/ 900543 h 9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5167" h="900543">
                <a:moveTo>
                  <a:pt x="0" y="0"/>
                </a:moveTo>
                <a:lnTo>
                  <a:pt x="831224" y="0"/>
                </a:lnTo>
                <a:lnTo>
                  <a:pt x="820765" y="33696"/>
                </a:lnTo>
                <a:cubicBezTo>
                  <a:pt x="815710" y="58399"/>
                  <a:pt x="813055" y="83976"/>
                  <a:pt x="813055" y="110173"/>
                </a:cubicBezTo>
                <a:cubicBezTo>
                  <a:pt x="813055" y="319752"/>
                  <a:pt x="982953" y="489650"/>
                  <a:pt x="1192532" y="489650"/>
                </a:cubicBezTo>
                <a:cubicBezTo>
                  <a:pt x="1402111" y="489650"/>
                  <a:pt x="1572009" y="319752"/>
                  <a:pt x="1572009" y="110173"/>
                </a:cubicBezTo>
                <a:cubicBezTo>
                  <a:pt x="1572009" y="83976"/>
                  <a:pt x="1569354" y="58399"/>
                  <a:pt x="1564299" y="33696"/>
                </a:cubicBezTo>
                <a:lnTo>
                  <a:pt x="1553840" y="0"/>
                </a:lnTo>
                <a:lnTo>
                  <a:pt x="2405167" y="0"/>
                </a:lnTo>
                <a:lnTo>
                  <a:pt x="2405167" y="900543"/>
                </a:lnTo>
                <a:lnTo>
                  <a:pt x="0" y="900543"/>
                </a:lnTo>
                <a:close/>
              </a:path>
            </a:pathLst>
          </a:cu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2"/>
          </a:p>
        </p:txBody>
      </p:sp>
      <p:sp>
        <p:nvSpPr>
          <p:cNvPr id="8" name="Oval 7">
            <a:extLst>
              <a:ext uri="{FF2B5EF4-FFF2-40B4-BE49-F238E27FC236}">
                <a16:creationId xmlns:a16="http://schemas.microsoft.com/office/drawing/2014/main" id="{30017802-1F96-FF25-60FD-16334B7EE1F5}"/>
              </a:ext>
            </a:extLst>
          </p:cNvPr>
          <p:cNvSpPr/>
          <p:nvPr userDrawn="1"/>
        </p:nvSpPr>
        <p:spPr>
          <a:xfrm>
            <a:off x="1176070" y="2607937"/>
            <a:ext cx="810267" cy="810267"/>
          </a:xfrm>
          <a:prstGeom prst="ellipse">
            <a:avLst/>
          </a:pr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2"/>
          </a:p>
        </p:txBody>
      </p:sp>
      <p:sp>
        <p:nvSpPr>
          <p:cNvPr id="16" name="Freeform: Shape 15">
            <a:extLst>
              <a:ext uri="{FF2B5EF4-FFF2-40B4-BE49-F238E27FC236}">
                <a16:creationId xmlns:a16="http://schemas.microsoft.com/office/drawing/2014/main" id="{A2BA97BB-BE5F-443A-B35F-E3A733A6756E}"/>
              </a:ext>
            </a:extLst>
          </p:cNvPr>
          <p:cNvSpPr/>
          <p:nvPr userDrawn="1"/>
        </p:nvSpPr>
        <p:spPr>
          <a:xfrm>
            <a:off x="398619" y="4246557"/>
            <a:ext cx="2405167" cy="900543"/>
          </a:xfrm>
          <a:custGeom>
            <a:avLst/>
            <a:gdLst>
              <a:gd name="connsiteX0" fmla="*/ 0 w 2405167"/>
              <a:gd name="connsiteY0" fmla="*/ 0 h 900543"/>
              <a:gd name="connsiteX1" fmla="*/ 831224 w 2405167"/>
              <a:gd name="connsiteY1" fmla="*/ 0 h 900543"/>
              <a:gd name="connsiteX2" fmla="*/ 820765 w 2405167"/>
              <a:gd name="connsiteY2" fmla="*/ 33696 h 900543"/>
              <a:gd name="connsiteX3" fmla="*/ 813055 w 2405167"/>
              <a:gd name="connsiteY3" fmla="*/ 110173 h 900543"/>
              <a:gd name="connsiteX4" fmla="*/ 1192532 w 2405167"/>
              <a:gd name="connsiteY4" fmla="*/ 489650 h 900543"/>
              <a:gd name="connsiteX5" fmla="*/ 1572009 w 2405167"/>
              <a:gd name="connsiteY5" fmla="*/ 110173 h 900543"/>
              <a:gd name="connsiteX6" fmla="*/ 1564299 w 2405167"/>
              <a:gd name="connsiteY6" fmla="*/ 33696 h 900543"/>
              <a:gd name="connsiteX7" fmla="*/ 1553840 w 2405167"/>
              <a:gd name="connsiteY7" fmla="*/ 0 h 900543"/>
              <a:gd name="connsiteX8" fmla="*/ 2405167 w 2405167"/>
              <a:gd name="connsiteY8" fmla="*/ 0 h 900543"/>
              <a:gd name="connsiteX9" fmla="*/ 2405167 w 2405167"/>
              <a:gd name="connsiteY9" fmla="*/ 900543 h 900543"/>
              <a:gd name="connsiteX10" fmla="*/ 0 w 2405167"/>
              <a:gd name="connsiteY10" fmla="*/ 900543 h 9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5167" h="900543">
                <a:moveTo>
                  <a:pt x="0" y="0"/>
                </a:moveTo>
                <a:lnTo>
                  <a:pt x="831224" y="0"/>
                </a:lnTo>
                <a:lnTo>
                  <a:pt x="820765" y="33696"/>
                </a:lnTo>
                <a:cubicBezTo>
                  <a:pt x="815710" y="58399"/>
                  <a:pt x="813055" y="83976"/>
                  <a:pt x="813055" y="110173"/>
                </a:cubicBezTo>
                <a:cubicBezTo>
                  <a:pt x="813055" y="319752"/>
                  <a:pt x="982953" y="489650"/>
                  <a:pt x="1192532" y="489650"/>
                </a:cubicBezTo>
                <a:cubicBezTo>
                  <a:pt x="1402111" y="489650"/>
                  <a:pt x="1572009" y="319752"/>
                  <a:pt x="1572009" y="110173"/>
                </a:cubicBezTo>
                <a:cubicBezTo>
                  <a:pt x="1572009" y="83976"/>
                  <a:pt x="1569354" y="58399"/>
                  <a:pt x="1564299" y="33696"/>
                </a:cubicBezTo>
                <a:lnTo>
                  <a:pt x="1553840" y="0"/>
                </a:lnTo>
                <a:lnTo>
                  <a:pt x="2405167" y="0"/>
                </a:lnTo>
                <a:lnTo>
                  <a:pt x="2405167" y="900543"/>
                </a:lnTo>
                <a:lnTo>
                  <a:pt x="0" y="900543"/>
                </a:lnTo>
                <a:close/>
              </a:path>
            </a:pathLst>
          </a:cu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2"/>
          </a:p>
        </p:txBody>
      </p:sp>
      <p:sp>
        <p:nvSpPr>
          <p:cNvPr id="17" name="Oval 16">
            <a:extLst>
              <a:ext uri="{FF2B5EF4-FFF2-40B4-BE49-F238E27FC236}">
                <a16:creationId xmlns:a16="http://schemas.microsoft.com/office/drawing/2014/main" id="{FED59A81-20F8-CE73-1CBF-63C7DA62EEBB}"/>
              </a:ext>
            </a:extLst>
          </p:cNvPr>
          <p:cNvSpPr/>
          <p:nvPr userDrawn="1"/>
        </p:nvSpPr>
        <p:spPr>
          <a:xfrm>
            <a:off x="1193041" y="3960066"/>
            <a:ext cx="793296" cy="793296"/>
          </a:xfrm>
          <a:prstGeom prst="ellipse">
            <a:avLst/>
          </a:prstGeom>
          <a:solidFill>
            <a:srgbClr val="404040">
              <a:alpha val="3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2"/>
          </a:p>
        </p:txBody>
      </p:sp>
    </p:spTree>
    <p:extLst>
      <p:ext uri="{BB962C8B-B14F-4D97-AF65-F5344CB8AC3E}">
        <p14:creationId xmlns:p14="http://schemas.microsoft.com/office/powerpoint/2010/main" val="4274522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head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E17F5A-CC2C-44EA-AF17-F149744395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8878" y="5859404"/>
            <a:ext cx="1506383" cy="182248"/>
          </a:xfrm>
          <a:prstGeom prst="rect">
            <a:avLst/>
          </a:prstGeom>
        </p:spPr>
      </p:pic>
      <p:sp>
        <p:nvSpPr>
          <p:cNvPr id="17" name="Oval 16">
            <a:extLst>
              <a:ext uri="{FF2B5EF4-FFF2-40B4-BE49-F238E27FC236}">
                <a16:creationId xmlns:a16="http://schemas.microsoft.com/office/drawing/2014/main" id="{74C8FBBE-CFBD-442C-A2CA-8ED991C2A922}"/>
              </a:ext>
            </a:extLst>
          </p:cNvPr>
          <p:cNvSpPr/>
          <p:nvPr userDrawn="1"/>
        </p:nvSpPr>
        <p:spPr>
          <a:xfrm>
            <a:off x="241431" y="171005"/>
            <a:ext cx="1534960" cy="1534160"/>
          </a:xfrm>
          <a:prstGeom prst="ellipse">
            <a:avLst/>
          </a:prstGeom>
          <a:solidFill>
            <a:srgbClr val="04151E">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Oval 21">
            <a:extLst>
              <a:ext uri="{FF2B5EF4-FFF2-40B4-BE49-F238E27FC236}">
                <a16:creationId xmlns:a16="http://schemas.microsoft.com/office/drawing/2014/main" id="{3691679A-463A-4F92-825A-F8DF1DBEE439}"/>
              </a:ext>
            </a:extLst>
          </p:cNvPr>
          <p:cNvSpPr/>
          <p:nvPr userDrawn="1"/>
        </p:nvSpPr>
        <p:spPr>
          <a:xfrm>
            <a:off x="356424" y="71839"/>
            <a:ext cx="545112" cy="544828"/>
          </a:xfrm>
          <a:prstGeom prst="ellipse">
            <a:avLst/>
          </a:prstGeom>
          <a:solidFill>
            <a:schemeClr val="accent6">
              <a:alpha val="2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itle Placeholder 1">
            <a:extLst>
              <a:ext uri="{FF2B5EF4-FFF2-40B4-BE49-F238E27FC236}">
                <a16:creationId xmlns:a16="http://schemas.microsoft.com/office/drawing/2014/main" id="{5F936DAD-E7C9-4775-B706-536925146C71}"/>
              </a:ext>
            </a:extLst>
          </p:cNvPr>
          <p:cNvSpPr>
            <a:spLocks noGrp="1"/>
          </p:cNvSpPr>
          <p:nvPr>
            <p:ph type="title"/>
          </p:nvPr>
        </p:nvSpPr>
        <p:spPr>
          <a:xfrm>
            <a:off x="628985" y="6114"/>
            <a:ext cx="10996109" cy="1227227"/>
          </a:xfrm>
          <a:prstGeom prst="rect">
            <a:avLst/>
          </a:prstGeom>
        </p:spPr>
        <p:txBody>
          <a:bodyPr vert="horz" lIns="91440" tIns="91440" rIns="0" bIns="0" rtlCol="0" anchor="ctr">
            <a:noAutofit/>
          </a:bodyPr>
          <a:lstStyle>
            <a:lvl1pPr>
              <a:defRPr sz="3605">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defRPr>
            </a:lvl1pPr>
          </a:lstStyle>
          <a:p>
            <a:r>
              <a:rPr lang="en-US"/>
              <a:t>Click to edit Master title style</a:t>
            </a:r>
          </a:p>
        </p:txBody>
      </p:sp>
      <p:sp>
        <p:nvSpPr>
          <p:cNvPr id="32" name="Text Placeholder 31">
            <a:extLst>
              <a:ext uri="{FF2B5EF4-FFF2-40B4-BE49-F238E27FC236}">
                <a16:creationId xmlns:a16="http://schemas.microsoft.com/office/drawing/2014/main" id="{D264D0E2-59D9-4A64-A4B1-00430068EC88}"/>
              </a:ext>
            </a:extLst>
          </p:cNvPr>
          <p:cNvSpPr>
            <a:spLocks noGrp="1"/>
          </p:cNvSpPr>
          <p:nvPr>
            <p:ph type="body" sz="quarter" idx="10"/>
          </p:nvPr>
        </p:nvSpPr>
        <p:spPr>
          <a:xfrm>
            <a:off x="840228" y="1565284"/>
            <a:ext cx="10745032" cy="4159251"/>
          </a:xfrm>
          <a:prstGeom prst="rect">
            <a:avLst/>
          </a:prstGeom>
        </p:spPr>
        <p:txBody>
          <a:bodyPr/>
          <a:lstStyle>
            <a:lvl1pPr marL="0" indent="0">
              <a:buNone/>
              <a:defRPr/>
            </a:lvl1pPr>
            <a:lvl2pPr>
              <a:buClr>
                <a:schemeClr val="accent6"/>
              </a:buClr>
              <a:defRPr sz="2804"/>
            </a:lvl2pPr>
            <a:lvl3pPr marL="1143734" indent="-228746">
              <a:buClr>
                <a:schemeClr val="accent6"/>
              </a:buClr>
              <a:buFont typeface="Calibri" panose="020F0502020204030204" pitchFamily="34" charset="0"/>
              <a:buChar char="−"/>
              <a:defRPr sz="2401"/>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15975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23DD6-4D85-4C28-B45D-9F5583573386}"/>
              </a:ext>
            </a:extLst>
          </p:cNvPr>
          <p:cNvSpPr/>
          <p:nvPr userDrawn="1"/>
        </p:nvSpPr>
        <p:spPr>
          <a:xfrm>
            <a:off x="0" y="9"/>
            <a:ext cx="12198350" cy="6862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pic>
        <p:nvPicPr>
          <p:cNvPr id="8" name="Picture 7">
            <a:extLst>
              <a:ext uri="{FF2B5EF4-FFF2-40B4-BE49-F238E27FC236}">
                <a16:creationId xmlns:a16="http://schemas.microsoft.com/office/drawing/2014/main" id="{F3BB9F78-6CF4-4182-80A0-72936F7218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041" y="6542012"/>
            <a:ext cx="2483165" cy="300423"/>
          </a:xfrm>
          <a:prstGeom prst="rect">
            <a:avLst/>
          </a:prstGeom>
        </p:spPr>
      </p:pic>
      <p:grpSp>
        <p:nvGrpSpPr>
          <p:cNvPr id="9" name="Group 8">
            <a:extLst>
              <a:ext uri="{FF2B5EF4-FFF2-40B4-BE49-F238E27FC236}">
                <a16:creationId xmlns:a16="http://schemas.microsoft.com/office/drawing/2014/main" id="{B8083C69-5FD5-42F9-A617-4EB47C956193}"/>
              </a:ext>
            </a:extLst>
          </p:cNvPr>
          <p:cNvGrpSpPr/>
          <p:nvPr userDrawn="1"/>
        </p:nvGrpSpPr>
        <p:grpSpPr>
          <a:xfrm>
            <a:off x="0" y="2"/>
            <a:ext cx="12198350" cy="4584700"/>
            <a:chOff x="0" y="0"/>
            <a:chExt cx="12192000" cy="4584700"/>
          </a:xfrm>
        </p:grpSpPr>
        <p:sp>
          <p:nvSpPr>
            <p:cNvPr id="10" name="Rectangle 9">
              <a:extLst>
                <a:ext uri="{FF2B5EF4-FFF2-40B4-BE49-F238E27FC236}">
                  <a16:creationId xmlns:a16="http://schemas.microsoft.com/office/drawing/2014/main" id="{F6017477-FF0E-4616-B975-450DD211C2CE}"/>
                </a:ext>
              </a:extLst>
            </p:cNvPr>
            <p:cNvSpPr/>
            <p:nvPr userDrawn="1"/>
          </p:nvSpPr>
          <p:spPr>
            <a:xfrm>
              <a:off x="0" y="0"/>
              <a:ext cx="12192000" cy="4584700"/>
            </a:xfrm>
            <a:prstGeom prst="rect">
              <a:avLst/>
            </a:prstGeom>
            <a:gradFill flip="none" rotWithShape="1">
              <a:gsLst>
                <a:gs pos="0">
                  <a:schemeClr val="accent1">
                    <a:lumMod val="95000"/>
                  </a:schemeClr>
                </a:gs>
                <a:gs pos="100000">
                  <a:schemeClr val="accent1">
                    <a:lumMod val="29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a16="http://schemas.microsoft.com/office/drawing/2014/main" id="{BBF39DF7-98DD-4519-A039-26C9C9EE5D09}"/>
                </a:ext>
              </a:extLst>
            </p:cNvPr>
            <p:cNvSpPr/>
            <p:nvPr userDrawn="1"/>
          </p:nvSpPr>
          <p:spPr>
            <a:xfrm>
              <a:off x="0" y="0"/>
              <a:ext cx="12192000" cy="4400551"/>
            </a:xfrm>
            <a:prstGeom prst="rect">
              <a:avLst/>
            </a:prstGeom>
            <a:gradFill flip="none" rotWithShape="1">
              <a:gsLst>
                <a:gs pos="0">
                  <a:srgbClr val="3A82A8"/>
                </a:gs>
                <a:gs pos="43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Oval 11">
              <a:extLst>
                <a:ext uri="{FF2B5EF4-FFF2-40B4-BE49-F238E27FC236}">
                  <a16:creationId xmlns:a16="http://schemas.microsoft.com/office/drawing/2014/main" id="{515267A4-7262-4009-95AF-03023069A6C6}"/>
                </a:ext>
              </a:extLst>
            </p:cNvPr>
            <p:cNvSpPr/>
            <p:nvPr userDrawn="1"/>
          </p:nvSpPr>
          <p:spPr>
            <a:xfrm>
              <a:off x="321276" y="977046"/>
              <a:ext cx="2026507" cy="2026507"/>
            </a:xfrm>
            <a:prstGeom prst="ellipse">
              <a:avLst/>
            </a:prstGeom>
            <a:solidFill>
              <a:srgbClr val="04151E">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nvGrpSpPr>
            <p:cNvPr id="13" name="Group 12">
              <a:extLst>
                <a:ext uri="{FF2B5EF4-FFF2-40B4-BE49-F238E27FC236}">
                  <a16:creationId xmlns:a16="http://schemas.microsoft.com/office/drawing/2014/main" id="{732B6C2C-1978-42DE-B257-EEF34F8DD156}"/>
                </a:ext>
              </a:extLst>
            </p:cNvPr>
            <p:cNvGrpSpPr/>
            <p:nvPr userDrawn="1"/>
          </p:nvGrpSpPr>
          <p:grpSpPr>
            <a:xfrm>
              <a:off x="579332" y="117176"/>
              <a:ext cx="3652343" cy="747798"/>
              <a:chOff x="484596" y="67748"/>
              <a:chExt cx="3652343" cy="747798"/>
            </a:xfrm>
          </p:grpSpPr>
          <p:sp>
            <p:nvSpPr>
              <p:cNvPr id="14" name="TextBox 13">
                <a:extLst>
                  <a:ext uri="{FF2B5EF4-FFF2-40B4-BE49-F238E27FC236}">
                    <a16:creationId xmlns:a16="http://schemas.microsoft.com/office/drawing/2014/main" id="{4E6DFDC5-CCE3-4D5D-B4A2-EF108DE9B6F9}"/>
                  </a:ext>
                </a:extLst>
              </p:cNvPr>
              <p:cNvSpPr txBox="1"/>
              <p:nvPr userDrawn="1"/>
            </p:nvSpPr>
            <p:spPr>
              <a:xfrm>
                <a:off x="1220744" y="230660"/>
                <a:ext cx="2916195" cy="369332"/>
              </a:xfrm>
              <a:prstGeom prst="rect">
                <a:avLst/>
              </a:prstGeom>
              <a:noFill/>
            </p:spPr>
            <p:txBody>
              <a:bodyPr wrap="square" rtlCol="0">
                <a:spAutoFit/>
              </a:bodyPr>
              <a:lstStyle/>
              <a:p>
                <a:r>
                  <a:rPr lang="en-US" sz="1801">
                    <a:solidFill>
                      <a:schemeClr val="bg1"/>
                    </a:solidFill>
                    <a:effectLst>
                      <a:outerShdw blurRad="50800" dist="38100" dir="8100000" algn="tr" rotWithShape="0">
                        <a:prstClr val="black">
                          <a:alpha val="40000"/>
                        </a:prstClr>
                      </a:outerShdw>
                    </a:effectLst>
                    <a:latin typeface="+mn-lt"/>
                    <a:cs typeface="Calibri Light" panose="020F0302020204030204" pitchFamily="34" charset="0"/>
                  </a:rPr>
                  <a:t>Office of Apprenticeship</a:t>
                </a:r>
              </a:p>
            </p:txBody>
          </p:sp>
          <p:pic>
            <p:nvPicPr>
              <p:cNvPr id="15" name="Picture 14">
                <a:extLst>
                  <a:ext uri="{FF2B5EF4-FFF2-40B4-BE49-F238E27FC236}">
                    <a16:creationId xmlns:a16="http://schemas.microsoft.com/office/drawing/2014/main" id="{76B1F785-9F56-4F41-AB09-94C3C8B03A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4596" y="67748"/>
                <a:ext cx="747798" cy="747798"/>
              </a:xfrm>
              <a:prstGeom prst="rect">
                <a:avLst/>
              </a:prstGeom>
            </p:spPr>
          </p:pic>
        </p:grpSp>
      </p:grpSp>
      <p:sp>
        <p:nvSpPr>
          <p:cNvPr id="17" name="Title 1">
            <a:extLst>
              <a:ext uri="{FF2B5EF4-FFF2-40B4-BE49-F238E27FC236}">
                <a16:creationId xmlns:a16="http://schemas.microsoft.com/office/drawing/2014/main" id="{958CDEA3-C24D-4931-9316-E669DCA651E8}"/>
              </a:ext>
            </a:extLst>
          </p:cNvPr>
          <p:cNvSpPr>
            <a:spLocks noGrp="1"/>
          </p:cNvSpPr>
          <p:nvPr>
            <p:ph type="title" hasCustomPrompt="1"/>
          </p:nvPr>
        </p:nvSpPr>
        <p:spPr>
          <a:xfrm>
            <a:off x="624219" y="1314186"/>
            <a:ext cx="10704255" cy="2852737"/>
          </a:xfrm>
          <a:prstGeom prst="rect">
            <a:avLst/>
          </a:prstGeom>
        </p:spPr>
        <p:txBody>
          <a:bodyPr anchor="b"/>
          <a:lstStyle>
            <a:lvl1pPr>
              <a:defRPr sz="6006">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defRPr>
            </a:lvl1pPr>
          </a:lstStyle>
          <a:p>
            <a:r>
              <a:rPr lang="en-US"/>
              <a:t>Click to Add Section Heading</a:t>
            </a:r>
          </a:p>
        </p:txBody>
      </p:sp>
      <p:sp>
        <p:nvSpPr>
          <p:cNvPr id="18" name="Isosceles Triangle 21">
            <a:extLst>
              <a:ext uri="{FF2B5EF4-FFF2-40B4-BE49-F238E27FC236}">
                <a16:creationId xmlns:a16="http://schemas.microsoft.com/office/drawing/2014/main" id="{081F4072-A0DA-486E-9600-E1B780E56030}"/>
              </a:ext>
            </a:extLst>
          </p:cNvPr>
          <p:cNvSpPr/>
          <p:nvPr userDrawn="1"/>
        </p:nvSpPr>
        <p:spPr>
          <a:xfrm>
            <a:off x="1" y="12"/>
            <a:ext cx="3781489" cy="6857999"/>
          </a:xfrm>
          <a:custGeom>
            <a:avLst/>
            <a:gdLst>
              <a:gd name="connsiteX0" fmla="*/ 0 w 3731742"/>
              <a:gd name="connsiteY0" fmla="*/ 6857999 h 6857999"/>
              <a:gd name="connsiteX1" fmla="*/ 463669 w 3731742"/>
              <a:gd name="connsiteY1" fmla="*/ 0 h 6857999"/>
              <a:gd name="connsiteX2" fmla="*/ 3731742 w 3731742"/>
              <a:gd name="connsiteY2" fmla="*/ 6857999 h 6857999"/>
              <a:gd name="connsiteX3" fmla="*/ 0 w 3731742"/>
              <a:gd name="connsiteY3"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1 w 3731742"/>
              <a:gd name="connsiteY1" fmla="*/ 8238 h 6857999"/>
              <a:gd name="connsiteX2" fmla="*/ 463669 w 3731742"/>
              <a:gd name="connsiteY2" fmla="*/ 0 h 6857999"/>
              <a:gd name="connsiteX3" fmla="*/ 3731742 w 3731742"/>
              <a:gd name="connsiteY3" fmla="*/ 6857999 h 6857999"/>
              <a:gd name="connsiteX4" fmla="*/ 0 w 373174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742" h="6857999">
                <a:moveTo>
                  <a:pt x="0" y="6857999"/>
                </a:moveTo>
                <a:cubicBezTo>
                  <a:pt x="0" y="4574745"/>
                  <a:pt x="1" y="2291492"/>
                  <a:pt x="1" y="8238"/>
                </a:cubicBezTo>
                <a:lnTo>
                  <a:pt x="463669" y="0"/>
                </a:lnTo>
                <a:lnTo>
                  <a:pt x="3731742" y="6857999"/>
                </a:lnTo>
                <a:lnTo>
                  <a:pt x="0" y="6857999"/>
                </a:lnTo>
                <a:close/>
              </a:path>
            </a:pathLst>
          </a:custGeom>
          <a:gradFill flip="none" rotWithShape="1">
            <a:gsLst>
              <a:gs pos="30000">
                <a:srgbClr val="000000">
                  <a:alpha val="0"/>
                </a:srgbClr>
              </a:gs>
              <a:gs pos="100000">
                <a:srgbClr val="000000">
                  <a:alpha val="8000"/>
                </a:srgb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 Placeholder 2">
            <a:extLst>
              <a:ext uri="{FF2B5EF4-FFF2-40B4-BE49-F238E27FC236}">
                <a16:creationId xmlns:a16="http://schemas.microsoft.com/office/drawing/2014/main" id="{5B503933-E0CF-42C5-A629-940AB88F8DF9}"/>
              </a:ext>
            </a:extLst>
          </p:cNvPr>
          <p:cNvSpPr>
            <a:spLocks noGrp="1"/>
          </p:cNvSpPr>
          <p:nvPr>
            <p:ph type="body" idx="1" hasCustomPrompt="1"/>
          </p:nvPr>
        </p:nvSpPr>
        <p:spPr>
          <a:xfrm>
            <a:off x="624220" y="5168915"/>
            <a:ext cx="10919227" cy="920751"/>
          </a:xfrm>
          <a:prstGeom prst="rect">
            <a:avLst/>
          </a:prstGeom>
        </p:spPr>
        <p:txBody>
          <a:bodyPr>
            <a:normAutofit/>
          </a:bodyPr>
          <a:lstStyle>
            <a:lvl1pPr marL="0" indent="0" algn="ctr" defTabSz="914986" rtl="0" eaLnBrk="1" latinLnBrk="0" hangingPunct="1">
              <a:lnSpc>
                <a:spcPct val="90000"/>
              </a:lnSpc>
              <a:spcBef>
                <a:spcPts val="1001"/>
              </a:spcBef>
              <a:buClr>
                <a:schemeClr val="accent6"/>
              </a:buClr>
              <a:buFont typeface="Arial" panose="020B0604020202020204" pitchFamily="34" charset="0"/>
              <a:buNone/>
              <a:defRPr lang="en-US" sz="2804" b="0" i="0" kern="1200" dirty="0">
                <a:gradFill flip="none" rotWithShape="1">
                  <a:gsLst>
                    <a:gs pos="100000">
                      <a:srgbClr val="126C9B"/>
                    </a:gs>
                    <a:gs pos="0">
                      <a:schemeClr val="accent1">
                        <a:lumMod val="67000"/>
                      </a:schemeClr>
                    </a:gs>
                    <a:gs pos="48000">
                      <a:schemeClr val="accent1">
                        <a:lumMod val="97000"/>
                        <a:lumOff val="3000"/>
                      </a:schemeClr>
                    </a:gs>
                  </a:gsLst>
                  <a:lin ang="5400000" scaled="1"/>
                  <a:tileRect/>
                </a:gradFill>
                <a:latin typeface="+mn-lt"/>
                <a:ea typeface="+mn-ea"/>
                <a:cs typeface="+mn-cs"/>
              </a:defRPr>
            </a:lvl1pPr>
            <a:lvl2pPr marL="457496" indent="0">
              <a:buNone/>
              <a:defRPr sz="2004">
                <a:solidFill>
                  <a:schemeClr val="tx1">
                    <a:tint val="75000"/>
                  </a:schemeClr>
                </a:solidFill>
              </a:defRPr>
            </a:lvl2pPr>
            <a:lvl3pPr marL="914986" indent="0">
              <a:buNone/>
              <a:defRPr sz="1801">
                <a:solidFill>
                  <a:schemeClr val="tx1">
                    <a:tint val="75000"/>
                  </a:schemeClr>
                </a:solidFill>
              </a:defRPr>
            </a:lvl3pPr>
            <a:lvl4pPr marL="1372481" indent="0">
              <a:buNone/>
              <a:defRPr sz="1601">
                <a:solidFill>
                  <a:schemeClr val="tx1">
                    <a:tint val="75000"/>
                  </a:schemeClr>
                </a:solidFill>
              </a:defRPr>
            </a:lvl4pPr>
            <a:lvl5pPr marL="1829973" indent="0">
              <a:buNone/>
              <a:defRPr sz="1601">
                <a:solidFill>
                  <a:schemeClr val="tx1">
                    <a:tint val="75000"/>
                  </a:schemeClr>
                </a:solidFill>
              </a:defRPr>
            </a:lvl5pPr>
            <a:lvl6pPr marL="2287466" indent="0">
              <a:buNone/>
              <a:defRPr sz="1601">
                <a:solidFill>
                  <a:schemeClr val="tx1">
                    <a:tint val="75000"/>
                  </a:schemeClr>
                </a:solidFill>
              </a:defRPr>
            </a:lvl6pPr>
            <a:lvl7pPr marL="2744958" indent="0">
              <a:buNone/>
              <a:defRPr sz="1601">
                <a:solidFill>
                  <a:schemeClr val="tx1">
                    <a:tint val="75000"/>
                  </a:schemeClr>
                </a:solidFill>
              </a:defRPr>
            </a:lvl7pPr>
            <a:lvl8pPr marL="3202453" indent="0">
              <a:buNone/>
              <a:defRPr sz="1601">
                <a:solidFill>
                  <a:schemeClr val="tx1">
                    <a:tint val="75000"/>
                  </a:schemeClr>
                </a:solidFill>
              </a:defRPr>
            </a:lvl8pPr>
            <a:lvl9pPr marL="3659947" indent="0">
              <a:buNone/>
              <a:defRPr sz="1601">
                <a:solidFill>
                  <a:schemeClr val="tx1">
                    <a:tint val="75000"/>
                  </a:schemeClr>
                </a:solidFill>
              </a:defRPr>
            </a:lvl9pPr>
          </a:lstStyle>
          <a:p>
            <a:pPr lvl="0"/>
            <a:r>
              <a:rPr lang="en-US"/>
              <a:t>Click to Add Section Subheading</a:t>
            </a:r>
          </a:p>
        </p:txBody>
      </p:sp>
    </p:spTree>
    <p:extLst>
      <p:ext uri="{BB962C8B-B14F-4D97-AF65-F5344CB8AC3E}">
        <p14:creationId xmlns:p14="http://schemas.microsoft.com/office/powerpoint/2010/main" val="2324686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935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47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1B04D-AC23-4F6E-9B13-5610FC9330D5}"/>
              </a:ext>
            </a:extLst>
          </p:cNvPr>
          <p:cNvSpPr>
            <a:spLocks noGrp="1"/>
          </p:cNvSpPr>
          <p:nvPr>
            <p:ph type="title"/>
          </p:nvPr>
        </p:nvSpPr>
        <p:spPr>
          <a:xfrm>
            <a:off x="1531364" y="1096179"/>
            <a:ext cx="10521078"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B064748-AD50-4440-97D3-D260E1F19696}"/>
              </a:ext>
            </a:extLst>
          </p:cNvPr>
          <p:cNvSpPr>
            <a:spLocks noGrp="1"/>
          </p:cNvSpPr>
          <p:nvPr>
            <p:ph type="body" idx="1"/>
          </p:nvPr>
        </p:nvSpPr>
        <p:spPr>
          <a:xfrm>
            <a:off x="840234" y="1681163"/>
            <a:ext cx="5160473" cy="823912"/>
          </a:xfrm>
          <a:prstGeom prst="rect">
            <a:avLst/>
          </a:prstGeom>
        </p:spPr>
        <p:txBody>
          <a:bodyPr anchor="b"/>
          <a:lstStyle>
            <a:lvl1pPr marL="0" indent="0">
              <a:buNone/>
              <a:defRPr sz="2401" b="1"/>
            </a:lvl1pPr>
            <a:lvl2pPr marL="457496" indent="0">
              <a:buNone/>
              <a:defRPr sz="2004" b="1"/>
            </a:lvl2pPr>
            <a:lvl3pPr marL="914986" indent="0">
              <a:buNone/>
              <a:defRPr sz="1801" b="1"/>
            </a:lvl3pPr>
            <a:lvl4pPr marL="1372481" indent="0">
              <a:buNone/>
              <a:defRPr sz="1601" b="1"/>
            </a:lvl4pPr>
            <a:lvl5pPr marL="1829973" indent="0">
              <a:buNone/>
              <a:defRPr sz="1601" b="1"/>
            </a:lvl5pPr>
            <a:lvl6pPr marL="2287466" indent="0">
              <a:buNone/>
              <a:defRPr sz="1601" b="1"/>
            </a:lvl6pPr>
            <a:lvl7pPr marL="2744958" indent="0">
              <a:buNone/>
              <a:defRPr sz="1601" b="1"/>
            </a:lvl7pPr>
            <a:lvl8pPr marL="3202453" indent="0">
              <a:buNone/>
              <a:defRPr sz="1601" b="1"/>
            </a:lvl8pPr>
            <a:lvl9pPr marL="3659947" indent="0">
              <a:buNone/>
              <a:defRPr sz="1601" b="1"/>
            </a:lvl9pPr>
          </a:lstStyle>
          <a:p>
            <a:pPr lvl="0"/>
            <a:r>
              <a:rPr lang="en-US"/>
              <a:t>Click to edit Master text styles</a:t>
            </a:r>
          </a:p>
        </p:txBody>
      </p:sp>
      <p:sp>
        <p:nvSpPr>
          <p:cNvPr id="4" name="Content Placeholder 3">
            <a:extLst>
              <a:ext uri="{FF2B5EF4-FFF2-40B4-BE49-F238E27FC236}">
                <a16:creationId xmlns:a16="http://schemas.microsoft.com/office/drawing/2014/main" id="{5EAFC841-B7FE-46F9-89FD-7B5433BDF12F}"/>
              </a:ext>
            </a:extLst>
          </p:cNvPr>
          <p:cNvSpPr>
            <a:spLocks noGrp="1"/>
          </p:cNvSpPr>
          <p:nvPr>
            <p:ph sz="half" idx="2"/>
          </p:nvPr>
        </p:nvSpPr>
        <p:spPr>
          <a:xfrm>
            <a:off x="840234" y="2505077"/>
            <a:ext cx="5160473"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93A684-A249-4D33-B37C-0C1259A259ED}"/>
              </a:ext>
            </a:extLst>
          </p:cNvPr>
          <p:cNvSpPr>
            <a:spLocks noGrp="1"/>
          </p:cNvSpPr>
          <p:nvPr>
            <p:ph type="body" sz="quarter" idx="3"/>
          </p:nvPr>
        </p:nvSpPr>
        <p:spPr>
          <a:xfrm>
            <a:off x="6175417" y="1681163"/>
            <a:ext cx="5185888" cy="823912"/>
          </a:xfrm>
          <a:prstGeom prst="rect">
            <a:avLst/>
          </a:prstGeom>
        </p:spPr>
        <p:txBody>
          <a:bodyPr anchor="b"/>
          <a:lstStyle>
            <a:lvl1pPr marL="0" indent="0">
              <a:buNone/>
              <a:defRPr sz="2401" b="1"/>
            </a:lvl1pPr>
            <a:lvl2pPr marL="457496" indent="0">
              <a:buNone/>
              <a:defRPr sz="2004" b="1"/>
            </a:lvl2pPr>
            <a:lvl3pPr marL="914986" indent="0">
              <a:buNone/>
              <a:defRPr sz="1801" b="1"/>
            </a:lvl3pPr>
            <a:lvl4pPr marL="1372481" indent="0">
              <a:buNone/>
              <a:defRPr sz="1601" b="1"/>
            </a:lvl4pPr>
            <a:lvl5pPr marL="1829973" indent="0">
              <a:buNone/>
              <a:defRPr sz="1601" b="1"/>
            </a:lvl5pPr>
            <a:lvl6pPr marL="2287466" indent="0">
              <a:buNone/>
              <a:defRPr sz="1601" b="1"/>
            </a:lvl6pPr>
            <a:lvl7pPr marL="2744958" indent="0">
              <a:buNone/>
              <a:defRPr sz="1601" b="1"/>
            </a:lvl7pPr>
            <a:lvl8pPr marL="3202453" indent="0">
              <a:buNone/>
              <a:defRPr sz="1601" b="1"/>
            </a:lvl8pPr>
            <a:lvl9pPr marL="3659947" indent="0">
              <a:buNone/>
              <a:defRPr sz="1601" b="1"/>
            </a:lvl9pPr>
          </a:lstStyle>
          <a:p>
            <a:pPr lvl="0"/>
            <a:r>
              <a:rPr lang="en-US"/>
              <a:t>Click to edit Master text styles</a:t>
            </a:r>
          </a:p>
        </p:txBody>
      </p:sp>
      <p:sp>
        <p:nvSpPr>
          <p:cNvPr id="6" name="Content Placeholder 5">
            <a:extLst>
              <a:ext uri="{FF2B5EF4-FFF2-40B4-BE49-F238E27FC236}">
                <a16:creationId xmlns:a16="http://schemas.microsoft.com/office/drawing/2014/main" id="{9C137336-BFD6-4F53-8BC6-F3F50B66B365}"/>
              </a:ext>
            </a:extLst>
          </p:cNvPr>
          <p:cNvSpPr>
            <a:spLocks noGrp="1"/>
          </p:cNvSpPr>
          <p:nvPr>
            <p:ph sz="quarter" idx="4"/>
          </p:nvPr>
        </p:nvSpPr>
        <p:spPr>
          <a:xfrm>
            <a:off x="6175417" y="2505077"/>
            <a:ext cx="51858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C3965-AEE4-4DDE-A9D5-22DD3BD58BE4}"/>
              </a:ext>
            </a:extLst>
          </p:cNvPr>
          <p:cNvSpPr>
            <a:spLocks noGrp="1"/>
          </p:cNvSpPr>
          <p:nvPr>
            <p:ph type="dt" sz="half" idx="10"/>
          </p:nvPr>
        </p:nvSpPr>
        <p:spPr>
          <a:xfrm>
            <a:off x="838639" y="6356361"/>
            <a:ext cx="2744629"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3EFD939-F62E-4CAD-93F0-8449E61F27A7}"/>
              </a:ext>
            </a:extLst>
          </p:cNvPr>
          <p:cNvSpPr>
            <a:spLocks noGrp="1"/>
          </p:cNvSpPr>
          <p:nvPr>
            <p:ph type="ftr" sz="quarter" idx="11"/>
          </p:nvPr>
        </p:nvSpPr>
        <p:spPr>
          <a:xfrm>
            <a:off x="4040711" y="6356361"/>
            <a:ext cx="4116944"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422C4A4-4E68-4D59-B4F7-F5FF21CDC4D8}"/>
              </a:ext>
            </a:extLst>
          </p:cNvPr>
          <p:cNvSpPr>
            <a:spLocks noGrp="1"/>
          </p:cNvSpPr>
          <p:nvPr>
            <p:ph type="sldNum" sz="quarter" idx="12"/>
          </p:nvPr>
        </p:nvSpPr>
        <p:spPr>
          <a:xfrm>
            <a:off x="8615088" y="6356361"/>
            <a:ext cx="2744629" cy="365125"/>
          </a:xfrm>
          <a:prstGeom prst="rect">
            <a:avLst/>
          </a:prstGeom>
        </p:spPr>
        <p:txBody>
          <a:bodyPr/>
          <a:lstStyle/>
          <a:p>
            <a:fld id="{FC2C4E38-B0C0-48B6-97F4-EA05D60E7DFC}" type="slidenum">
              <a:rPr lang="en-US" smtClean="0"/>
              <a:t>‹#›</a:t>
            </a:fld>
            <a:endParaRPr lang="en-US"/>
          </a:p>
        </p:txBody>
      </p:sp>
    </p:spTree>
    <p:extLst>
      <p:ext uri="{BB962C8B-B14F-4D97-AF65-F5344CB8AC3E}">
        <p14:creationId xmlns:p14="http://schemas.microsoft.com/office/powerpoint/2010/main" val="1250981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E166E4-633C-44AB-8556-A24B5BD718EB}"/>
              </a:ext>
            </a:extLst>
          </p:cNvPr>
          <p:cNvSpPr>
            <a:spLocks noGrp="1"/>
          </p:cNvSpPr>
          <p:nvPr>
            <p:ph type="sldNum" sz="quarter" idx="12"/>
          </p:nvPr>
        </p:nvSpPr>
        <p:spPr>
          <a:xfrm>
            <a:off x="8615088" y="6356361"/>
            <a:ext cx="2744629" cy="365125"/>
          </a:xfrm>
          <a:prstGeom prst="rect">
            <a:avLst/>
          </a:prstGeom>
        </p:spPr>
        <p:txBody>
          <a:bodyPr/>
          <a:lstStyle/>
          <a:p>
            <a:fld id="{FC2C4E38-B0C0-48B6-97F4-EA05D60E7DFC}" type="slidenum">
              <a:rPr lang="en-US" smtClean="0"/>
              <a:t>‹#›</a:t>
            </a:fld>
            <a:endParaRPr lang="en-US"/>
          </a:p>
        </p:txBody>
      </p:sp>
    </p:spTree>
    <p:extLst>
      <p:ext uri="{BB962C8B-B14F-4D97-AF65-F5344CB8AC3E}">
        <p14:creationId xmlns:p14="http://schemas.microsoft.com/office/powerpoint/2010/main" val="2488368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White with 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7831B1-6DFF-450C-95FA-9CCC45E26C5C}"/>
              </a:ext>
            </a:extLst>
          </p:cNvPr>
          <p:cNvSpPr/>
          <p:nvPr userDrawn="1"/>
        </p:nvSpPr>
        <p:spPr>
          <a:xfrm>
            <a:off x="12" y="0"/>
            <a:ext cx="121983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8" name="Group 7">
            <a:extLst>
              <a:ext uri="{FF2B5EF4-FFF2-40B4-BE49-F238E27FC236}">
                <a16:creationId xmlns:a16="http://schemas.microsoft.com/office/drawing/2014/main" id="{53415D54-4464-B852-A71D-157A7123A664}"/>
              </a:ext>
            </a:extLst>
          </p:cNvPr>
          <p:cNvGrpSpPr/>
          <p:nvPr userDrawn="1"/>
        </p:nvGrpSpPr>
        <p:grpSpPr>
          <a:xfrm>
            <a:off x="0" y="0"/>
            <a:ext cx="12198350" cy="6858000"/>
            <a:chOff x="0" y="0"/>
            <a:chExt cx="12198350" cy="6858000"/>
          </a:xfrm>
        </p:grpSpPr>
        <p:sp>
          <p:nvSpPr>
            <p:cNvPr id="6" name="Rectangle 5" descr="Decorative">
              <a:extLst>
                <a:ext uri="{FF2B5EF4-FFF2-40B4-BE49-F238E27FC236}">
                  <a16:creationId xmlns:a16="http://schemas.microsoft.com/office/drawing/2014/main" id="{DEDA0C22-CECF-01D4-D030-1DB3D9C602EC}"/>
                </a:ext>
              </a:extLst>
            </p:cNvPr>
            <p:cNvSpPr/>
            <p:nvPr userDrawn="1"/>
          </p:nvSpPr>
          <p:spPr>
            <a:xfrm>
              <a:off x="34780" y="19277"/>
              <a:ext cx="12163570" cy="728904"/>
            </a:xfrm>
            <a:prstGeom prst="rect">
              <a:avLst/>
            </a:prstGeom>
            <a:solidFill>
              <a:srgbClr val="0D4A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descr="&quot;Decorative&quot;">
              <a:extLst>
                <a:ext uri="{FF2B5EF4-FFF2-40B4-BE49-F238E27FC236}">
                  <a16:creationId xmlns:a16="http://schemas.microsoft.com/office/drawing/2014/main" id="{86102AD9-BE49-FC4C-F691-F6BCA02B2056}"/>
                </a:ext>
              </a:extLst>
            </p:cNvPr>
            <p:cNvSpPr/>
            <p:nvPr userDrawn="1"/>
          </p:nvSpPr>
          <p:spPr>
            <a:xfrm>
              <a:off x="0" y="0"/>
              <a:ext cx="12198350" cy="6858000"/>
            </a:xfrm>
            <a:prstGeom prst="roundRect">
              <a:avLst>
                <a:gd name="adj" fmla="val 0"/>
              </a:avLst>
            </a:prstGeom>
            <a:noFill/>
            <a:ln w="76200">
              <a:solidFill>
                <a:srgbClr val="0D4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6A6374D8-B9DC-AAE0-AF1B-CD97607E4667}"/>
              </a:ext>
            </a:extLst>
          </p:cNvPr>
          <p:cNvSpPr>
            <a:spLocks noGrp="1"/>
          </p:cNvSpPr>
          <p:nvPr>
            <p:ph type="title"/>
          </p:nvPr>
        </p:nvSpPr>
        <p:spPr>
          <a:xfrm>
            <a:off x="838200" y="9427"/>
            <a:ext cx="10521950" cy="728904"/>
          </a:xfrm>
          <a:prstGeom prst="rect">
            <a:avLst/>
          </a:prstGeom>
        </p:spPr>
        <p:txBody>
          <a:bodyPr/>
          <a:lstStyle>
            <a:lvl1pPr>
              <a:defRPr b="1">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72CA7313-A8F5-58F7-88E9-9D211E364999}"/>
              </a:ext>
            </a:extLst>
          </p:cNvPr>
          <p:cNvSpPr>
            <a:spLocks noGrp="1"/>
          </p:cNvSpPr>
          <p:nvPr>
            <p:ph sz="quarter" idx="10"/>
          </p:nvPr>
        </p:nvSpPr>
        <p:spPr>
          <a:xfrm>
            <a:off x="1803645" y="2727960"/>
            <a:ext cx="8625840" cy="29565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B145E071-F71F-127C-1263-52589326822E}"/>
              </a:ext>
            </a:extLst>
          </p:cNvPr>
          <p:cNvSpPr>
            <a:spLocks noGrp="1"/>
          </p:cNvSpPr>
          <p:nvPr>
            <p:ph sz="quarter" idx="11"/>
          </p:nvPr>
        </p:nvSpPr>
        <p:spPr>
          <a:xfrm>
            <a:off x="9156700" y="5684520"/>
            <a:ext cx="3041638" cy="1198880"/>
          </a:xfrm>
          <a:prstGeom prst="rect">
            <a:avLst/>
          </a:prstGeom>
        </p:spPr>
        <p:txBody>
          <a:bodyPr/>
          <a:lstStyle/>
          <a:p>
            <a:pPr lvl="0"/>
            <a:r>
              <a:rPr lang="en-US" dirty="0"/>
              <a:t>Click to edit</a:t>
            </a:r>
          </a:p>
        </p:txBody>
      </p:sp>
    </p:spTree>
    <p:extLst>
      <p:ext uri="{BB962C8B-B14F-4D97-AF65-F5344CB8AC3E}">
        <p14:creationId xmlns:p14="http://schemas.microsoft.com/office/powerpoint/2010/main" val="615862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CC142B9-6489-4037-B3C2-3B5AEA8E3B7E}"/>
              </a:ext>
            </a:extLst>
          </p:cNvPr>
          <p:cNvSpPr/>
          <p:nvPr userDrawn="1"/>
        </p:nvSpPr>
        <p:spPr>
          <a:xfrm>
            <a:off x="11" y="0"/>
            <a:ext cx="121983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2"/>
              <a:t>EMP</a:t>
            </a:r>
          </a:p>
        </p:txBody>
      </p:sp>
      <p:sp>
        <p:nvSpPr>
          <p:cNvPr id="8" name="Oval 7">
            <a:extLst>
              <a:ext uri="{FF2B5EF4-FFF2-40B4-BE49-F238E27FC236}">
                <a16:creationId xmlns:a16="http://schemas.microsoft.com/office/drawing/2014/main" id="{4D795F1C-33AE-42BD-923A-0B68774C33D1}"/>
              </a:ext>
            </a:extLst>
          </p:cNvPr>
          <p:cNvSpPr/>
          <p:nvPr userDrawn="1"/>
        </p:nvSpPr>
        <p:spPr>
          <a:xfrm>
            <a:off x="2494194" y="4803092"/>
            <a:ext cx="1072678" cy="1072120"/>
          </a:xfrm>
          <a:prstGeom prst="ellipse">
            <a:avLst/>
          </a:prstGeom>
          <a:noFill/>
          <a:ln w="127000">
            <a:solidFill>
              <a:schemeClr val="accent6">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a16="http://schemas.microsoft.com/office/drawing/2014/main" id="{1FADC6EF-5FED-4108-84D2-FB20A3C7488B}"/>
              </a:ext>
            </a:extLst>
          </p:cNvPr>
          <p:cNvSpPr/>
          <p:nvPr userDrawn="1"/>
        </p:nvSpPr>
        <p:spPr>
          <a:xfrm>
            <a:off x="11" y="12"/>
            <a:ext cx="12198349" cy="3789405"/>
          </a:xfrm>
          <a:prstGeom prst="rect">
            <a:avLst/>
          </a:prstGeom>
          <a:gradFill flip="none" rotWithShape="1">
            <a:gsLst>
              <a:gs pos="0">
                <a:schemeClr val="accent1">
                  <a:lumMod val="95000"/>
                </a:schemeClr>
              </a:gs>
              <a:gs pos="100000">
                <a:schemeClr val="accent1">
                  <a:lumMod val="29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a16="http://schemas.microsoft.com/office/drawing/2014/main" id="{8D574BCA-6AE9-4C28-A1AF-BA13D5C719D6}"/>
              </a:ext>
            </a:extLst>
          </p:cNvPr>
          <p:cNvSpPr/>
          <p:nvPr userDrawn="1"/>
        </p:nvSpPr>
        <p:spPr>
          <a:xfrm>
            <a:off x="11" y="9"/>
            <a:ext cx="12198349" cy="3509963"/>
          </a:xfrm>
          <a:prstGeom prst="rect">
            <a:avLst/>
          </a:prstGeom>
          <a:gradFill flip="none" rotWithShape="1">
            <a:gsLst>
              <a:gs pos="0">
                <a:srgbClr val="3A82A8"/>
              </a:gs>
              <a:gs pos="43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Oval 10">
            <a:extLst>
              <a:ext uri="{FF2B5EF4-FFF2-40B4-BE49-F238E27FC236}">
                <a16:creationId xmlns:a16="http://schemas.microsoft.com/office/drawing/2014/main" id="{49406BAF-8C0A-4985-A06B-F0FAEE800E57}"/>
              </a:ext>
            </a:extLst>
          </p:cNvPr>
          <p:cNvSpPr/>
          <p:nvPr userDrawn="1"/>
        </p:nvSpPr>
        <p:spPr>
          <a:xfrm>
            <a:off x="321451" y="977057"/>
            <a:ext cx="2027562" cy="2026507"/>
          </a:xfrm>
          <a:prstGeom prst="ellipse">
            <a:avLst/>
          </a:prstGeom>
          <a:solidFill>
            <a:srgbClr val="04151E">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Title 1">
            <a:extLst>
              <a:ext uri="{FF2B5EF4-FFF2-40B4-BE49-F238E27FC236}">
                <a16:creationId xmlns:a16="http://schemas.microsoft.com/office/drawing/2014/main" id="{2E211F97-2671-4D0D-8F97-CBD1B779175B}"/>
              </a:ext>
            </a:extLst>
          </p:cNvPr>
          <p:cNvSpPr>
            <a:spLocks noGrp="1"/>
          </p:cNvSpPr>
          <p:nvPr>
            <p:ph type="ctrTitle"/>
          </p:nvPr>
        </p:nvSpPr>
        <p:spPr>
          <a:xfrm>
            <a:off x="5368606" y="304238"/>
            <a:ext cx="5186363" cy="2947059"/>
          </a:xfrm>
          <a:prstGeom prst="rect">
            <a:avLst/>
          </a:prstGeom>
        </p:spPr>
        <p:txBody>
          <a:bodyPr anchor="b">
            <a:normAutofit/>
          </a:bodyPr>
          <a:lstStyle>
            <a:lvl1pPr algn="ctr">
              <a:defRPr sz="5206" b="0" i="0">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a:outerShdw blurRad="50800" dist="38100" dir="8100000" algn="tr" rotWithShape="0">
                    <a:prstClr val="black">
                      <a:alpha val="40000"/>
                    </a:prstClr>
                  </a:outerShdw>
                </a:effectLst>
                <a:latin typeface="Georgia" panose="02040502050405020303" pitchFamily="18" charset="0"/>
              </a:defRPr>
            </a:lvl1pPr>
          </a:lstStyle>
          <a:p>
            <a:r>
              <a:rPr lang="en-US"/>
              <a:t>Click to edit Master title style</a:t>
            </a:r>
          </a:p>
        </p:txBody>
      </p:sp>
      <p:sp>
        <p:nvSpPr>
          <p:cNvPr id="13" name="Subtitle 2">
            <a:extLst>
              <a:ext uri="{FF2B5EF4-FFF2-40B4-BE49-F238E27FC236}">
                <a16:creationId xmlns:a16="http://schemas.microsoft.com/office/drawing/2014/main" id="{54088C2D-18E3-413F-9D34-462CA47012D5}"/>
              </a:ext>
            </a:extLst>
          </p:cNvPr>
          <p:cNvSpPr>
            <a:spLocks noGrp="1"/>
          </p:cNvSpPr>
          <p:nvPr>
            <p:ph type="subTitle" idx="1"/>
          </p:nvPr>
        </p:nvSpPr>
        <p:spPr>
          <a:xfrm>
            <a:off x="4005679" y="4176000"/>
            <a:ext cx="4514113" cy="1254211"/>
          </a:xfrm>
          <a:prstGeom prst="rect">
            <a:avLst/>
          </a:prstGeom>
        </p:spPr>
        <p:txBody>
          <a:bodyPr>
            <a:normAutofit/>
          </a:bodyPr>
          <a:lstStyle>
            <a:lvl1pPr marL="0" indent="0" algn="l">
              <a:buNone/>
              <a:defRPr sz="2804" b="0" i="0">
                <a:gradFill flip="none" rotWithShape="1">
                  <a:gsLst>
                    <a:gs pos="100000">
                      <a:srgbClr val="126C9B"/>
                    </a:gs>
                    <a:gs pos="0">
                      <a:schemeClr val="accent1">
                        <a:lumMod val="67000"/>
                      </a:schemeClr>
                    </a:gs>
                    <a:gs pos="48000">
                      <a:schemeClr val="accent1">
                        <a:lumMod val="97000"/>
                        <a:lumOff val="3000"/>
                      </a:schemeClr>
                    </a:gs>
                  </a:gsLst>
                  <a:lin ang="5400000" scaled="1"/>
                  <a:tileRect/>
                </a:gradFill>
              </a:defRPr>
            </a:lvl1pPr>
            <a:lvl2pPr marL="457496" indent="0" algn="ctr">
              <a:buNone/>
              <a:defRPr sz="2004"/>
            </a:lvl2pPr>
            <a:lvl3pPr marL="914986" indent="0" algn="ctr">
              <a:buNone/>
              <a:defRPr sz="1801"/>
            </a:lvl3pPr>
            <a:lvl4pPr marL="1372481" indent="0" algn="ctr">
              <a:buNone/>
              <a:defRPr sz="1601"/>
            </a:lvl4pPr>
            <a:lvl5pPr marL="1829973" indent="0" algn="ctr">
              <a:buNone/>
              <a:defRPr sz="1601"/>
            </a:lvl5pPr>
            <a:lvl6pPr marL="2287466" indent="0" algn="ctr">
              <a:buNone/>
              <a:defRPr sz="1601"/>
            </a:lvl6pPr>
            <a:lvl7pPr marL="2744958" indent="0" algn="ctr">
              <a:buNone/>
              <a:defRPr sz="1601"/>
            </a:lvl7pPr>
            <a:lvl8pPr marL="3202453" indent="0" algn="ctr">
              <a:buNone/>
              <a:defRPr sz="1601"/>
            </a:lvl8pPr>
            <a:lvl9pPr marL="3659947" indent="0" algn="ctr">
              <a:buNone/>
              <a:defRPr sz="1601"/>
            </a:lvl9pPr>
          </a:lstStyle>
          <a:p>
            <a:r>
              <a:rPr lang="en-US"/>
              <a:t>Click to edit Master subtitle style</a:t>
            </a:r>
          </a:p>
        </p:txBody>
      </p:sp>
      <p:sp>
        <p:nvSpPr>
          <p:cNvPr id="14" name="Isosceles Triangle 21">
            <a:extLst>
              <a:ext uri="{FF2B5EF4-FFF2-40B4-BE49-F238E27FC236}">
                <a16:creationId xmlns:a16="http://schemas.microsoft.com/office/drawing/2014/main" id="{C1654358-DBC5-4C35-A8B6-403E00949B88}"/>
              </a:ext>
            </a:extLst>
          </p:cNvPr>
          <p:cNvSpPr/>
          <p:nvPr userDrawn="1"/>
        </p:nvSpPr>
        <p:spPr>
          <a:xfrm>
            <a:off x="1" y="12"/>
            <a:ext cx="3781489" cy="6857999"/>
          </a:xfrm>
          <a:custGeom>
            <a:avLst/>
            <a:gdLst>
              <a:gd name="connsiteX0" fmla="*/ 0 w 3731742"/>
              <a:gd name="connsiteY0" fmla="*/ 6857999 h 6857999"/>
              <a:gd name="connsiteX1" fmla="*/ 463669 w 3731742"/>
              <a:gd name="connsiteY1" fmla="*/ 0 h 6857999"/>
              <a:gd name="connsiteX2" fmla="*/ 3731742 w 3731742"/>
              <a:gd name="connsiteY2" fmla="*/ 6857999 h 6857999"/>
              <a:gd name="connsiteX3" fmla="*/ 0 w 3731742"/>
              <a:gd name="connsiteY3"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1 w 3731742"/>
              <a:gd name="connsiteY1" fmla="*/ 8238 h 6857999"/>
              <a:gd name="connsiteX2" fmla="*/ 463669 w 3731742"/>
              <a:gd name="connsiteY2" fmla="*/ 0 h 6857999"/>
              <a:gd name="connsiteX3" fmla="*/ 3731742 w 3731742"/>
              <a:gd name="connsiteY3" fmla="*/ 6857999 h 6857999"/>
              <a:gd name="connsiteX4" fmla="*/ 0 w 373174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742" h="6857999">
                <a:moveTo>
                  <a:pt x="0" y="6857999"/>
                </a:moveTo>
                <a:cubicBezTo>
                  <a:pt x="0" y="4574745"/>
                  <a:pt x="1" y="2291492"/>
                  <a:pt x="1" y="8238"/>
                </a:cubicBezTo>
                <a:lnTo>
                  <a:pt x="463669" y="0"/>
                </a:lnTo>
                <a:lnTo>
                  <a:pt x="3731742" y="6857999"/>
                </a:lnTo>
                <a:lnTo>
                  <a:pt x="0" y="6857999"/>
                </a:lnTo>
                <a:close/>
              </a:path>
            </a:pathLst>
          </a:custGeom>
          <a:solidFill>
            <a:srgbClr val="00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Picture Placeholder 7">
            <a:extLst>
              <a:ext uri="{FF2B5EF4-FFF2-40B4-BE49-F238E27FC236}">
                <a16:creationId xmlns:a16="http://schemas.microsoft.com/office/drawing/2014/main" id="{519FB008-563E-40D9-AF67-1F6141B063F0}"/>
              </a:ext>
            </a:extLst>
          </p:cNvPr>
          <p:cNvSpPr>
            <a:spLocks noGrp="1"/>
          </p:cNvSpPr>
          <p:nvPr>
            <p:ph type="pic" sz="quarter" idx="13"/>
          </p:nvPr>
        </p:nvSpPr>
        <p:spPr>
          <a:xfrm>
            <a:off x="527716" y="2037677"/>
            <a:ext cx="3205973" cy="3205737"/>
          </a:xfrm>
          <a:prstGeom prst="ellipse">
            <a:avLst/>
          </a:prstGeom>
          <a:solidFill>
            <a:schemeClr val="accent6"/>
          </a:solidFill>
          <a:ln w="127000">
            <a:gradFill flip="none" rotWithShape="1">
              <a:gsLst>
                <a:gs pos="0">
                  <a:schemeClr val="accent6">
                    <a:lumMod val="50000"/>
                  </a:schemeClr>
                </a:gs>
                <a:gs pos="100000">
                  <a:schemeClr val="accent6">
                    <a:lumMod val="75000"/>
                  </a:schemeClr>
                </a:gs>
              </a:gsLst>
              <a:lin ang="2700000" scaled="1"/>
              <a:tileRect/>
            </a:gradFill>
          </a:ln>
        </p:spPr>
        <p:txBody>
          <a:bodyPr/>
          <a:lstStyle/>
          <a:p>
            <a:endParaRPr lang="en-US"/>
          </a:p>
        </p:txBody>
      </p:sp>
      <p:grpSp>
        <p:nvGrpSpPr>
          <p:cNvPr id="16" name="Group 15">
            <a:extLst>
              <a:ext uri="{FF2B5EF4-FFF2-40B4-BE49-F238E27FC236}">
                <a16:creationId xmlns:a16="http://schemas.microsoft.com/office/drawing/2014/main" id="{25BFC2D9-6EE9-4909-A62F-D0F907388106}"/>
              </a:ext>
            </a:extLst>
          </p:cNvPr>
          <p:cNvGrpSpPr/>
          <p:nvPr userDrawn="1"/>
        </p:nvGrpSpPr>
        <p:grpSpPr>
          <a:xfrm>
            <a:off x="248412" y="117185"/>
            <a:ext cx="3654245" cy="747799"/>
            <a:chOff x="153538" y="67748"/>
            <a:chExt cx="3652343" cy="747798"/>
          </a:xfrm>
        </p:grpSpPr>
        <p:sp>
          <p:nvSpPr>
            <p:cNvPr id="17" name="TextBox 16">
              <a:extLst>
                <a:ext uri="{FF2B5EF4-FFF2-40B4-BE49-F238E27FC236}">
                  <a16:creationId xmlns:a16="http://schemas.microsoft.com/office/drawing/2014/main" id="{A4B32061-4055-4BF2-92DB-B64C444BB14C}"/>
                </a:ext>
              </a:extLst>
            </p:cNvPr>
            <p:cNvSpPr txBox="1"/>
            <p:nvPr userDrawn="1"/>
          </p:nvSpPr>
          <p:spPr>
            <a:xfrm>
              <a:off x="889686" y="230660"/>
              <a:ext cx="2916195" cy="369332"/>
            </a:xfrm>
            <a:prstGeom prst="rect">
              <a:avLst/>
            </a:prstGeom>
            <a:noFill/>
          </p:spPr>
          <p:txBody>
            <a:bodyPr wrap="square" rtlCol="0">
              <a:spAutoFit/>
            </a:bodyPr>
            <a:lstStyle/>
            <a:p>
              <a:r>
                <a:rPr lang="en-US" sz="1801">
                  <a:solidFill>
                    <a:schemeClr val="bg1"/>
                  </a:solidFill>
                  <a:effectLst>
                    <a:outerShdw blurRad="50800" dist="38100" dir="8100000" algn="tr" rotWithShape="0">
                      <a:prstClr val="black">
                        <a:alpha val="40000"/>
                      </a:prstClr>
                    </a:outerShdw>
                  </a:effectLst>
                  <a:latin typeface="+mn-lt"/>
                  <a:cs typeface="Calibri Light" panose="020F0302020204030204" pitchFamily="34" charset="0"/>
                </a:rPr>
                <a:t>Office of Apprenticeship</a:t>
              </a:r>
            </a:p>
          </p:txBody>
        </p:sp>
        <p:pic>
          <p:nvPicPr>
            <p:cNvPr id="18" name="Picture 17">
              <a:extLst>
                <a:ext uri="{FF2B5EF4-FFF2-40B4-BE49-F238E27FC236}">
                  <a16:creationId xmlns:a16="http://schemas.microsoft.com/office/drawing/2014/main" id="{EF57633D-99C3-4998-B01C-8E6A8673BC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3538" y="67748"/>
              <a:ext cx="747798" cy="747798"/>
            </a:xfrm>
            <a:prstGeom prst="rect">
              <a:avLst/>
            </a:prstGeom>
          </p:spPr>
        </p:pic>
      </p:grpSp>
      <p:sp>
        <p:nvSpPr>
          <p:cNvPr id="23" name="TextBox 22">
            <a:extLst>
              <a:ext uri="{FF2B5EF4-FFF2-40B4-BE49-F238E27FC236}">
                <a16:creationId xmlns:a16="http://schemas.microsoft.com/office/drawing/2014/main" id="{7CFCFE7A-3726-463F-BF25-CADB90F5FDAF}"/>
              </a:ext>
            </a:extLst>
          </p:cNvPr>
          <p:cNvSpPr txBox="1"/>
          <p:nvPr userDrawn="1"/>
        </p:nvSpPr>
        <p:spPr>
          <a:xfrm>
            <a:off x="321453" y="6212728"/>
            <a:ext cx="2432509" cy="308033"/>
          </a:xfrm>
          <a:prstGeom prst="rect">
            <a:avLst/>
          </a:prstGeom>
          <a:noFill/>
        </p:spPr>
        <p:txBody>
          <a:bodyPr wrap="none" rtlCol="0">
            <a:spAutoFit/>
          </a:bodyPr>
          <a:lstStyle/>
          <a:p>
            <a:r>
              <a:rPr lang="en-US" sz="701" b="1" spc="12" baseline="0" dirty="0">
                <a:latin typeface="Neue Haas Grotesk Text Pro" panose="020B0504020202020204" pitchFamily="34" charset="0"/>
                <a:ea typeface="Microsoft Sans Serif" panose="020B0604020202020204" pitchFamily="34" charset="0"/>
                <a:cs typeface="Microsoft Sans Serif" panose="020B0604020202020204" pitchFamily="34" charset="0"/>
              </a:rPr>
              <a:t>EMPLOYMENT AND TRAINING ADMINISTRATION</a:t>
            </a:r>
          </a:p>
          <a:p>
            <a:pPr marL="0" algn="l" defTabSz="914986" rtl="0" eaLnBrk="1" latinLnBrk="0" hangingPunct="1"/>
            <a:r>
              <a:rPr lang="en-US" sz="701" b="0" kern="1200" spc="0" baseline="0" dirty="0">
                <a:solidFill>
                  <a:schemeClr val="tx1"/>
                </a:solidFill>
                <a:latin typeface="Neue Haas Grotesk Text Pro" panose="020B0504020202020204" pitchFamily="34" charset="0"/>
                <a:ea typeface="Microsoft Sans Serif" panose="020B0604020202020204" pitchFamily="34" charset="0"/>
                <a:cs typeface="Microsoft Sans Serif" panose="020B0604020202020204" pitchFamily="34" charset="0"/>
              </a:rPr>
              <a:t>UNITED STATES DEPARTMENT OF LABOR</a:t>
            </a:r>
          </a:p>
        </p:txBody>
      </p:sp>
    </p:spTree>
    <p:extLst>
      <p:ext uri="{BB962C8B-B14F-4D97-AF65-F5344CB8AC3E}">
        <p14:creationId xmlns:p14="http://schemas.microsoft.com/office/powerpoint/2010/main" val="1403467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Blank w/Foo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E6687D-95E0-4858-A859-5A6865FFFC6B}"/>
              </a:ext>
            </a:extLst>
          </p:cNvPr>
          <p:cNvSpPr/>
          <p:nvPr userDrawn="1"/>
        </p:nvSpPr>
        <p:spPr>
          <a:xfrm>
            <a:off x="0" y="1"/>
            <a:ext cx="12198350" cy="60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Tree>
    <p:extLst>
      <p:ext uri="{BB962C8B-B14F-4D97-AF65-F5344CB8AC3E}">
        <p14:creationId xmlns:p14="http://schemas.microsoft.com/office/powerpoint/2010/main" val="265965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ubhead and Content">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317C3194-23DA-4F4F-8819-A3104BEFA0A0}"/>
              </a:ext>
            </a:extLst>
          </p:cNvPr>
          <p:cNvSpPr/>
          <p:nvPr userDrawn="1"/>
        </p:nvSpPr>
        <p:spPr>
          <a:xfrm>
            <a:off x="2798006" y="5567681"/>
            <a:ext cx="1290993" cy="1290320"/>
          </a:xfrm>
          <a:prstGeom prst="ellipse">
            <a:avLst/>
          </a:prstGeom>
          <a:noFill/>
          <a:ln w="127000">
            <a:solidFill>
              <a:schemeClr val="accent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7" name="Oval 16">
            <a:extLst>
              <a:ext uri="{FF2B5EF4-FFF2-40B4-BE49-F238E27FC236}">
                <a16:creationId xmlns:a16="http://schemas.microsoft.com/office/drawing/2014/main" id="{74C8FBBE-CFBD-442C-A2CA-8ED991C2A922}"/>
              </a:ext>
            </a:extLst>
          </p:cNvPr>
          <p:cNvSpPr/>
          <p:nvPr userDrawn="1"/>
        </p:nvSpPr>
        <p:spPr>
          <a:xfrm>
            <a:off x="241431" y="171005"/>
            <a:ext cx="1534960" cy="1534160"/>
          </a:xfrm>
          <a:prstGeom prst="ellipse">
            <a:avLst/>
          </a:prstGeom>
          <a:solidFill>
            <a:srgbClr val="04151E">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Oval 21">
            <a:extLst>
              <a:ext uri="{FF2B5EF4-FFF2-40B4-BE49-F238E27FC236}">
                <a16:creationId xmlns:a16="http://schemas.microsoft.com/office/drawing/2014/main" id="{3691679A-463A-4F92-825A-F8DF1DBEE439}"/>
              </a:ext>
            </a:extLst>
          </p:cNvPr>
          <p:cNvSpPr/>
          <p:nvPr userDrawn="1"/>
        </p:nvSpPr>
        <p:spPr>
          <a:xfrm>
            <a:off x="356424" y="71839"/>
            <a:ext cx="545112" cy="544828"/>
          </a:xfrm>
          <a:prstGeom prst="ellipse">
            <a:avLst/>
          </a:prstGeom>
          <a:solidFill>
            <a:schemeClr val="accent6">
              <a:alpha val="2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itle Placeholder 1">
            <a:extLst>
              <a:ext uri="{FF2B5EF4-FFF2-40B4-BE49-F238E27FC236}">
                <a16:creationId xmlns:a16="http://schemas.microsoft.com/office/drawing/2014/main" id="{5F936DAD-E7C9-4775-B706-536925146C71}"/>
              </a:ext>
            </a:extLst>
          </p:cNvPr>
          <p:cNvSpPr>
            <a:spLocks noGrp="1"/>
          </p:cNvSpPr>
          <p:nvPr>
            <p:ph type="title"/>
          </p:nvPr>
        </p:nvSpPr>
        <p:spPr>
          <a:xfrm>
            <a:off x="628985" y="6114"/>
            <a:ext cx="10996109" cy="1227227"/>
          </a:xfrm>
          <a:prstGeom prst="rect">
            <a:avLst/>
          </a:prstGeom>
        </p:spPr>
        <p:txBody>
          <a:bodyPr vert="horz" lIns="91440" tIns="91440" rIns="0" bIns="0" rtlCol="0" anchor="ctr">
            <a:noAutofit/>
          </a:bodyPr>
          <a:lstStyle>
            <a:lvl1pPr>
              <a:defRPr sz="3605">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defRPr>
            </a:lvl1pPr>
          </a:lstStyle>
          <a:p>
            <a:r>
              <a:rPr lang="en-US"/>
              <a:t>Click to edit Master title style</a:t>
            </a:r>
          </a:p>
        </p:txBody>
      </p:sp>
      <p:sp>
        <p:nvSpPr>
          <p:cNvPr id="32" name="Text Placeholder 31">
            <a:extLst>
              <a:ext uri="{FF2B5EF4-FFF2-40B4-BE49-F238E27FC236}">
                <a16:creationId xmlns:a16="http://schemas.microsoft.com/office/drawing/2014/main" id="{D264D0E2-59D9-4A64-A4B1-00430068EC88}"/>
              </a:ext>
            </a:extLst>
          </p:cNvPr>
          <p:cNvSpPr>
            <a:spLocks noGrp="1"/>
          </p:cNvSpPr>
          <p:nvPr>
            <p:ph type="body" sz="quarter" idx="10"/>
          </p:nvPr>
        </p:nvSpPr>
        <p:spPr>
          <a:xfrm>
            <a:off x="840228" y="1565284"/>
            <a:ext cx="10745032" cy="4159251"/>
          </a:xfrm>
          <a:prstGeom prst="rect">
            <a:avLst/>
          </a:prstGeom>
        </p:spPr>
        <p:txBody>
          <a:bodyPr/>
          <a:lstStyle>
            <a:lvl1pPr marL="0" indent="0">
              <a:buNone/>
              <a:defRPr/>
            </a:lvl1pPr>
            <a:lvl2pPr>
              <a:buClr>
                <a:schemeClr val="accent6"/>
              </a:buClr>
              <a:defRPr sz="2804"/>
            </a:lvl2pPr>
            <a:lvl3pPr marL="1143734" indent="-228746">
              <a:buClr>
                <a:schemeClr val="accent6"/>
              </a:buClr>
              <a:buFont typeface="Calibri" panose="020F0502020204030204" pitchFamily="34" charset="0"/>
              <a:buChar char="−"/>
              <a:defRPr sz="2401"/>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1534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317C3194-23DA-4F4F-8819-A3104BEFA0A0}"/>
              </a:ext>
            </a:extLst>
          </p:cNvPr>
          <p:cNvSpPr/>
          <p:nvPr userDrawn="1"/>
        </p:nvSpPr>
        <p:spPr>
          <a:xfrm>
            <a:off x="2798006" y="5567681"/>
            <a:ext cx="1290993" cy="1290320"/>
          </a:xfrm>
          <a:prstGeom prst="ellipse">
            <a:avLst/>
          </a:prstGeom>
          <a:noFill/>
          <a:ln w="127000">
            <a:solidFill>
              <a:schemeClr val="accent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7" name="Oval 16">
            <a:extLst>
              <a:ext uri="{FF2B5EF4-FFF2-40B4-BE49-F238E27FC236}">
                <a16:creationId xmlns:a16="http://schemas.microsoft.com/office/drawing/2014/main" id="{74C8FBBE-CFBD-442C-A2CA-8ED991C2A922}"/>
              </a:ext>
            </a:extLst>
          </p:cNvPr>
          <p:cNvSpPr/>
          <p:nvPr userDrawn="1"/>
        </p:nvSpPr>
        <p:spPr>
          <a:xfrm>
            <a:off x="241431" y="171005"/>
            <a:ext cx="1534960" cy="1534160"/>
          </a:xfrm>
          <a:prstGeom prst="ellipse">
            <a:avLst/>
          </a:prstGeom>
          <a:solidFill>
            <a:srgbClr val="04151E">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Oval 21">
            <a:extLst>
              <a:ext uri="{FF2B5EF4-FFF2-40B4-BE49-F238E27FC236}">
                <a16:creationId xmlns:a16="http://schemas.microsoft.com/office/drawing/2014/main" id="{3691679A-463A-4F92-825A-F8DF1DBEE439}"/>
              </a:ext>
            </a:extLst>
          </p:cNvPr>
          <p:cNvSpPr/>
          <p:nvPr userDrawn="1"/>
        </p:nvSpPr>
        <p:spPr>
          <a:xfrm>
            <a:off x="356424" y="71839"/>
            <a:ext cx="545112" cy="544828"/>
          </a:xfrm>
          <a:prstGeom prst="ellipse">
            <a:avLst/>
          </a:prstGeom>
          <a:solidFill>
            <a:schemeClr val="accent6">
              <a:alpha val="2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itle Placeholder 1">
            <a:extLst>
              <a:ext uri="{FF2B5EF4-FFF2-40B4-BE49-F238E27FC236}">
                <a16:creationId xmlns:a16="http://schemas.microsoft.com/office/drawing/2014/main" id="{5F936DAD-E7C9-4775-B706-536925146C71}"/>
              </a:ext>
            </a:extLst>
          </p:cNvPr>
          <p:cNvSpPr>
            <a:spLocks noGrp="1"/>
          </p:cNvSpPr>
          <p:nvPr>
            <p:ph type="title" hasCustomPrompt="1"/>
          </p:nvPr>
        </p:nvSpPr>
        <p:spPr>
          <a:xfrm>
            <a:off x="628985" y="6114"/>
            <a:ext cx="10996109" cy="1227227"/>
          </a:xfrm>
          <a:prstGeom prst="rect">
            <a:avLst/>
          </a:prstGeom>
        </p:spPr>
        <p:txBody>
          <a:bodyPr vert="horz" lIns="91440" tIns="91440" rIns="0" bIns="0" rtlCol="0" anchor="ctr">
            <a:noAutofit/>
          </a:bodyPr>
          <a:lstStyle>
            <a:lvl1pPr>
              <a:defRPr sz="3605">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defRPr>
            </a:lvl1pPr>
          </a:lstStyle>
          <a:p>
            <a:r>
              <a:rPr lang="en-US"/>
              <a:t>Today’s Objectives</a:t>
            </a:r>
          </a:p>
        </p:txBody>
      </p:sp>
      <p:sp>
        <p:nvSpPr>
          <p:cNvPr id="26" name="Text Placeholder 2">
            <a:extLst>
              <a:ext uri="{FF2B5EF4-FFF2-40B4-BE49-F238E27FC236}">
                <a16:creationId xmlns:a16="http://schemas.microsoft.com/office/drawing/2014/main" id="{2070B89E-D9DE-4981-B52F-98D6153ECE47}"/>
              </a:ext>
            </a:extLst>
          </p:cNvPr>
          <p:cNvSpPr>
            <a:spLocks noGrp="1"/>
          </p:cNvSpPr>
          <p:nvPr>
            <p:ph idx="5"/>
          </p:nvPr>
        </p:nvSpPr>
        <p:spPr>
          <a:xfrm>
            <a:off x="628982" y="1660532"/>
            <a:ext cx="10923565" cy="4351339"/>
          </a:xfrm>
          <a:prstGeom prst="rect">
            <a:avLst/>
          </a:prstGeom>
        </p:spPr>
        <p:txBody>
          <a:bodyPr vert="horz" lIns="91440" tIns="45720" rIns="91440" bIns="45720" rtlCol="0">
            <a:normAutofit/>
          </a:bodyPr>
          <a:lstStyle>
            <a:lvl1pPr marL="228746" indent="-228746">
              <a:buClr>
                <a:schemeClr val="accent6"/>
              </a:buClr>
              <a:buFont typeface="Wingdings" panose="05000000000000000000" pitchFamily="2" charset="2"/>
              <a:buChar char="ü"/>
              <a:defRPr/>
            </a:lvl1pPr>
          </a:lstStyle>
          <a:p>
            <a:pPr lvl="0"/>
            <a:r>
              <a:rPr lang="en-US" sz="2804"/>
              <a:t>Edit Master text styles</a:t>
            </a:r>
          </a:p>
          <a:p>
            <a:pPr marL="570279" lvl="1" indent="-285936">
              <a:buClr>
                <a:schemeClr val="accent6"/>
              </a:buClr>
              <a:buFont typeface="Arial" panose="020B0604020202020204" pitchFamily="34" charset="0"/>
              <a:buChar char="•"/>
            </a:pPr>
            <a:r>
              <a:rPr lang="en-US" sz="2804"/>
              <a:t>Second level</a:t>
            </a:r>
          </a:p>
          <a:p>
            <a:pPr marL="1088135" lvl="2" indent="-343120">
              <a:buClr>
                <a:schemeClr val="accent6"/>
              </a:buClr>
              <a:buFont typeface="Calibri" panose="020F0502020204030204" pitchFamily="34" charset="0"/>
              <a:buChar char="−"/>
            </a:pPr>
            <a:r>
              <a:rPr lang="en-US" sz="2401"/>
              <a:t>Third level</a:t>
            </a:r>
          </a:p>
        </p:txBody>
      </p:sp>
      <p:pic>
        <p:nvPicPr>
          <p:cNvPr id="13" name="Picture 12">
            <a:extLst>
              <a:ext uri="{FF2B5EF4-FFF2-40B4-BE49-F238E27FC236}">
                <a16:creationId xmlns:a16="http://schemas.microsoft.com/office/drawing/2014/main" id="{3E676674-EEE4-44A4-9CAD-E3CF38D099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48879" y="5"/>
            <a:ext cx="3849479" cy="1237248"/>
          </a:xfrm>
          <a:prstGeom prst="rect">
            <a:avLst/>
          </a:prstGeom>
        </p:spPr>
      </p:pic>
    </p:spTree>
    <p:extLst>
      <p:ext uri="{BB962C8B-B14F-4D97-AF65-F5344CB8AC3E}">
        <p14:creationId xmlns:p14="http://schemas.microsoft.com/office/powerpoint/2010/main" val="64259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7831B1-6DFF-450C-95FA-9CCC45E26C5C}"/>
              </a:ext>
            </a:extLst>
          </p:cNvPr>
          <p:cNvSpPr/>
          <p:nvPr userDrawn="1"/>
        </p:nvSpPr>
        <p:spPr>
          <a:xfrm>
            <a:off x="12" y="0"/>
            <a:ext cx="121983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Tree>
    <p:extLst>
      <p:ext uri="{BB962C8B-B14F-4D97-AF65-F5344CB8AC3E}">
        <p14:creationId xmlns:p14="http://schemas.microsoft.com/office/powerpoint/2010/main" val="412244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Moderators">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4B733A4-A220-4843-B93F-C4FE56A3F17E}"/>
              </a:ext>
            </a:extLst>
          </p:cNvPr>
          <p:cNvSpPr>
            <a:spLocks noGrp="1"/>
          </p:cNvSpPr>
          <p:nvPr>
            <p:ph idx="1" hasCustomPrompt="1"/>
          </p:nvPr>
        </p:nvSpPr>
        <p:spPr>
          <a:xfrm>
            <a:off x="5085986" y="1484974"/>
            <a:ext cx="5072648" cy="1982761"/>
          </a:xfrm>
          <a:prstGeom prst="rect">
            <a:avLst/>
          </a:prstGeom>
        </p:spPr>
        <p:txBody>
          <a:bodyPr anchor="ctr">
            <a:noAutofit/>
          </a:bodyPr>
          <a:lstStyle>
            <a:lvl1pPr marL="274497" indent="-274497">
              <a:buSzPct val="90000"/>
              <a:buFont typeface="Calibri" panose="020F0502020204030204" pitchFamily="34" charset="0"/>
              <a:buChar char=" "/>
              <a:defRPr sz="3202">
                <a:gradFill>
                  <a:gsLst>
                    <a:gs pos="100000">
                      <a:srgbClr val="126C9B"/>
                    </a:gs>
                    <a:gs pos="0">
                      <a:schemeClr val="accent1">
                        <a:lumMod val="67000"/>
                      </a:schemeClr>
                    </a:gs>
                    <a:gs pos="48000">
                      <a:schemeClr val="accent1">
                        <a:lumMod val="97000"/>
                        <a:lumOff val="3000"/>
                      </a:schemeClr>
                    </a:gs>
                  </a:gsLst>
                  <a:lin ang="5400000" scaled="1"/>
                </a:gradFill>
                <a:latin typeface="Georgia" panose="02040502050405020303" pitchFamily="18" charset="0"/>
              </a:defRPr>
            </a:lvl1pPr>
            <a:lvl2pPr marL="686241" indent="-228746">
              <a:spcBef>
                <a:spcPts val="200"/>
              </a:spcBef>
              <a:buFont typeface="Calibri" panose="020F0502020204030204" pitchFamily="34" charset="0"/>
              <a:buChar char=" "/>
              <a:defRPr i="1">
                <a:solidFill>
                  <a:schemeClr val="tx1">
                    <a:lumMod val="65000"/>
                    <a:lumOff val="35000"/>
                  </a:schemeClr>
                </a:solidFill>
                <a:latin typeface="Calibri Light" panose="020F0302020204030204" pitchFamily="34" charset="0"/>
                <a:cs typeface="Calibri Light" panose="020F0302020204030204" pitchFamily="34" charset="0"/>
              </a:defRPr>
            </a:lvl2pPr>
            <a:lvl3pPr marL="686241" indent="-228746">
              <a:buFont typeface="Calibri Light" panose="020F0302020204030204" pitchFamily="34" charset="0"/>
              <a:buChar char=" "/>
              <a:defRPr sz="2401">
                <a:latin typeface="Calibri" panose="020F0502020204030204" pitchFamily="34" charset="0"/>
                <a:cs typeface="Calibri" panose="020F0502020204030204" pitchFamily="34" charset="0"/>
              </a:defRPr>
            </a:lvl3pPr>
          </a:lstStyle>
          <a:p>
            <a:pPr lvl="0"/>
            <a:r>
              <a:rPr lang="en-US"/>
              <a:t>FirstName LastName</a:t>
            </a:r>
          </a:p>
          <a:p>
            <a:pPr lvl="1"/>
            <a:r>
              <a:rPr lang="en-US"/>
              <a:t>Occupation/Job Title</a:t>
            </a:r>
          </a:p>
          <a:p>
            <a:pPr lvl="2"/>
            <a:r>
              <a:rPr lang="en-US"/>
              <a:t>Organization Name</a:t>
            </a:r>
          </a:p>
        </p:txBody>
      </p:sp>
      <p:pic>
        <p:nvPicPr>
          <p:cNvPr id="7" name="Picture 6">
            <a:extLst>
              <a:ext uri="{FF2B5EF4-FFF2-40B4-BE49-F238E27FC236}">
                <a16:creationId xmlns:a16="http://schemas.microsoft.com/office/drawing/2014/main" id="{32E059C8-13C8-47C0-AF19-FA689C7C49F7}"/>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8268887" y="13"/>
            <a:ext cx="3929469" cy="1244123"/>
          </a:xfrm>
          <a:prstGeom prst="rect">
            <a:avLst/>
          </a:prstGeom>
        </p:spPr>
      </p:pic>
      <p:sp>
        <p:nvSpPr>
          <p:cNvPr id="8" name="Content Placeholder 2">
            <a:extLst>
              <a:ext uri="{FF2B5EF4-FFF2-40B4-BE49-F238E27FC236}">
                <a16:creationId xmlns:a16="http://schemas.microsoft.com/office/drawing/2014/main" id="{D8809575-58A3-4407-A51A-47493A1E5C4E}"/>
              </a:ext>
            </a:extLst>
          </p:cNvPr>
          <p:cNvSpPr>
            <a:spLocks noGrp="1"/>
          </p:cNvSpPr>
          <p:nvPr>
            <p:ph idx="12" hasCustomPrompt="1"/>
          </p:nvPr>
        </p:nvSpPr>
        <p:spPr>
          <a:xfrm>
            <a:off x="5085986" y="3708577"/>
            <a:ext cx="5072648" cy="1982761"/>
          </a:xfrm>
          <a:prstGeom prst="rect">
            <a:avLst/>
          </a:prstGeom>
        </p:spPr>
        <p:txBody>
          <a:bodyPr anchor="ctr">
            <a:noAutofit/>
          </a:bodyPr>
          <a:lstStyle>
            <a:lvl1pPr marL="274497" indent="-274497">
              <a:buSzPct val="90000"/>
              <a:buFont typeface="Calibri" panose="020F0502020204030204" pitchFamily="34" charset="0"/>
              <a:buChar char=" "/>
              <a:defRPr sz="3202">
                <a:gradFill>
                  <a:gsLst>
                    <a:gs pos="100000">
                      <a:srgbClr val="126C9B"/>
                    </a:gs>
                    <a:gs pos="0">
                      <a:schemeClr val="accent1">
                        <a:lumMod val="67000"/>
                      </a:schemeClr>
                    </a:gs>
                    <a:gs pos="48000">
                      <a:schemeClr val="accent1">
                        <a:lumMod val="97000"/>
                        <a:lumOff val="3000"/>
                      </a:schemeClr>
                    </a:gs>
                  </a:gsLst>
                  <a:lin ang="5400000" scaled="1"/>
                </a:gradFill>
                <a:latin typeface="Georgia" panose="02040502050405020303" pitchFamily="18" charset="0"/>
              </a:defRPr>
            </a:lvl1pPr>
            <a:lvl2pPr marL="686241" indent="-228746">
              <a:spcBef>
                <a:spcPts val="200"/>
              </a:spcBef>
              <a:buFont typeface="Calibri" panose="020F0502020204030204" pitchFamily="34" charset="0"/>
              <a:buChar char=" "/>
              <a:defRPr i="1">
                <a:solidFill>
                  <a:schemeClr val="tx1">
                    <a:lumMod val="65000"/>
                    <a:lumOff val="35000"/>
                  </a:schemeClr>
                </a:solidFill>
                <a:latin typeface="Calibri Light" panose="020F0302020204030204" pitchFamily="34" charset="0"/>
                <a:cs typeface="Calibri Light" panose="020F0302020204030204" pitchFamily="34" charset="0"/>
              </a:defRPr>
            </a:lvl2pPr>
            <a:lvl3pPr marL="686241" indent="-228746">
              <a:buFont typeface="Calibri Light" panose="020F0302020204030204" pitchFamily="34" charset="0"/>
              <a:buChar char=" "/>
              <a:defRPr sz="2401">
                <a:latin typeface="Calibri" panose="020F0502020204030204" pitchFamily="34" charset="0"/>
                <a:cs typeface="Calibri" panose="020F0502020204030204" pitchFamily="34" charset="0"/>
              </a:defRPr>
            </a:lvl3pPr>
          </a:lstStyle>
          <a:p>
            <a:pPr lvl="0"/>
            <a:r>
              <a:rPr lang="en-US"/>
              <a:t>FirstName LastName</a:t>
            </a:r>
          </a:p>
          <a:p>
            <a:pPr lvl="1"/>
            <a:r>
              <a:rPr lang="en-US"/>
              <a:t>Occupation/Job Title</a:t>
            </a:r>
          </a:p>
          <a:p>
            <a:pPr lvl="2"/>
            <a:r>
              <a:rPr lang="en-US"/>
              <a:t>Organization Name</a:t>
            </a:r>
          </a:p>
        </p:txBody>
      </p:sp>
      <p:sp>
        <p:nvSpPr>
          <p:cNvPr id="9" name="Picture Placeholder 3">
            <a:extLst>
              <a:ext uri="{FF2B5EF4-FFF2-40B4-BE49-F238E27FC236}">
                <a16:creationId xmlns:a16="http://schemas.microsoft.com/office/drawing/2014/main" id="{B04D78DB-C305-4520-8AA6-77E4202D23B9}"/>
              </a:ext>
            </a:extLst>
          </p:cNvPr>
          <p:cNvSpPr>
            <a:spLocks noGrp="1"/>
          </p:cNvSpPr>
          <p:nvPr>
            <p:ph type="pic" sz="quarter" idx="11"/>
          </p:nvPr>
        </p:nvSpPr>
        <p:spPr>
          <a:xfrm>
            <a:off x="2998591" y="1734404"/>
            <a:ext cx="1673642" cy="1672771"/>
          </a:xfrm>
          <a:prstGeom prst="roundRect">
            <a:avLst/>
          </a:prstGeom>
          <a:solidFill>
            <a:schemeClr val="accent6"/>
          </a:solidFill>
          <a:ln w="85725">
            <a:gradFill flip="none" rotWithShape="1">
              <a:gsLst>
                <a:gs pos="100000">
                  <a:schemeClr val="accent6">
                    <a:lumMod val="29000"/>
                  </a:schemeClr>
                </a:gs>
                <a:gs pos="88000">
                  <a:schemeClr val="accent6">
                    <a:lumMod val="50000"/>
                  </a:schemeClr>
                </a:gs>
                <a:gs pos="33000">
                  <a:schemeClr val="accent6">
                    <a:lumMod val="75000"/>
                  </a:schemeClr>
                </a:gs>
              </a:gsLst>
              <a:path path="rect">
                <a:fillToRect l="50000" t="50000" r="50000" b="50000"/>
              </a:path>
              <a:tileRect/>
            </a:gradFill>
          </a:ln>
        </p:spPr>
        <p:txBody>
          <a:bodyPr vert="horz" lIns="91440" tIns="45720" rIns="91440" bIns="45720" rtlCol="0">
            <a:normAutofit/>
          </a:bodyPr>
          <a:lstStyle>
            <a:lvl1pPr marL="0" indent="0">
              <a:buNone/>
              <a:defRPr lang="en-US"/>
            </a:lvl1pPr>
          </a:lstStyle>
          <a:p>
            <a:pPr lvl="0"/>
            <a:endParaRPr lang="en-US"/>
          </a:p>
        </p:txBody>
      </p:sp>
      <p:sp>
        <p:nvSpPr>
          <p:cNvPr id="10" name="Picture Placeholder 3">
            <a:extLst>
              <a:ext uri="{FF2B5EF4-FFF2-40B4-BE49-F238E27FC236}">
                <a16:creationId xmlns:a16="http://schemas.microsoft.com/office/drawing/2014/main" id="{9E7264E4-8EE9-4931-B007-66BE1794E2DC}"/>
              </a:ext>
            </a:extLst>
          </p:cNvPr>
          <p:cNvSpPr>
            <a:spLocks noGrp="1"/>
          </p:cNvSpPr>
          <p:nvPr>
            <p:ph type="pic" sz="quarter" idx="13"/>
          </p:nvPr>
        </p:nvSpPr>
        <p:spPr>
          <a:xfrm>
            <a:off x="2998591" y="3938582"/>
            <a:ext cx="1673642" cy="1672771"/>
          </a:xfrm>
          <a:prstGeom prst="roundRect">
            <a:avLst/>
          </a:prstGeom>
          <a:solidFill>
            <a:schemeClr val="accent6"/>
          </a:solidFill>
          <a:ln w="85725">
            <a:gradFill flip="none" rotWithShape="1">
              <a:gsLst>
                <a:gs pos="100000">
                  <a:schemeClr val="accent6">
                    <a:lumMod val="29000"/>
                  </a:schemeClr>
                </a:gs>
                <a:gs pos="88000">
                  <a:schemeClr val="accent6">
                    <a:lumMod val="50000"/>
                  </a:schemeClr>
                </a:gs>
                <a:gs pos="33000">
                  <a:schemeClr val="accent6">
                    <a:lumMod val="75000"/>
                  </a:schemeClr>
                </a:gs>
              </a:gsLst>
              <a:path path="rect">
                <a:fillToRect l="50000" t="50000" r="50000" b="50000"/>
              </a:path>
              <a:tileRect/>
            </a:gradFill>
          </a:ln>
        </p:spPr>
        <p:txBody>
          <a:bodyPr vert="horz" lIns="91440" tIns="45720" rIns="91440" bIns="45720" rtlCol="0">
            <a:normAutofit/>
          </a:bodyPr>
          <a:lstStyle>
            <a:lvl1pPr marL="0" indent="0">
              <a:buNone/>
              <a:defRPr lang="en-US"/>
            </a:lvl1pPr>
          </a:lstStyle>
          <a:p>
            <a:pPr lvl="0"/>
            <a:endParaRPr lang="en-US"/>
          </a:p>
        </p:txBody>
      </p:sp>
      <p:sp>
        <p:nvSpPr>
          <p:cNvPr id="11" name="Title Placeholder 1">
            <a:extLst>
              <a:ext uri="{FF2B5EF4-FFF2-40B4-BE49-F238E27FC236}">
                <a16:creationId xmlns:a16="http://schemas.microsoft.com/office/drawing/2014/main" id="{B69FDC3F-82C6-4C16-B831-E4A2AA27EA9D}"/>
              </a:ext>
            </a:extLst>
          </p:cNvPr>
          <p:cNvSpPr>
            <a:spLocks noGrp="1"/>
          </p:cNvSpPr>
          <p:nvPr>
            <p:ph type="title" hasCustomPrompt="1"/>
          </p:nvPr>
        </p:nvSpPr>
        <p:spPr>
          <a:xfrm>
            <a:off x="628985" y="6114"/>
            <a:ext cx="10996109" cy="1227227"/>
          </a:xfrm>
          <a:prstGeom prst="rect">
            <a:avLst/>
          </a:prstGeom>
        </p:spPr>
        <p:txBody>
          <a:bodyPr vert="horz" lIns="91440" tIns="91440" rIns="0" bIns="0" rtlCol="0" anchor="ctr">
            <a:noAutofit/>
          </a:bodyPr>
          <a:lstStyle>
            <a:lvl1pPr>
              <a:defRPr sz="3605">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defRPr>
            </a:lvl1pPr>
          </a:lstStyle>
          <a:p>
            <a:r>
              <a:rPr lang="en-US"/>
              <a:t>Today’s Moderators</a:t>
            </a:r>
          </a:p>
        </p:txBody>
      </p:sp>
    </p:spTree>
    <p:extLst>
      <p:ext uri="{BB962C8B-B14F-4D97-AF65-F5344CB8AC3E}">
        <p14:creationId xmlns:p14="http://schemas.microsoft.com/office/powerpoint/2010/main" val="593679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nglePresenter">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4B733A4-A220-4843-B93F-C4FE56A3F17E}"/>
              </a:ext>
            </a:extLst>
          </p:cNvPr>
          <p:cNvSpPr>
            <a:spLocks noGrp="1"/>
          </p:cNvSpPr>
          <p:nvPr>
            <p:ph idx="1" hasCustomPrompt="1"/>
          </p:nvPr>
        </p:nvSpPr>
        <p:spPr>
          <a:xfrm>
            <a:off x="5085984" y="2419351"/>
            <a:ext cx="5063588" cy="2019300"/>
          </a:xfrm>
          <a:prstGeom prst="rect">
            <a:avLst/>
          </a:prstGeom>
        </p:spPr>
        <p:txBody>
          <a:bodyPr anchor="ctr">
            <a:noAutofit/>
          </a:bodyPr>
          <a:lstStyle>
            <a:lvl1pPr marL="274497" indent="-274497">
              <a:buSzPct val="90000"/>
              <a:buFont typeface="Calibri" panose="020F0502020204030204" pitchFamily="34" charset="0"/>
              <a:buChar char=" "/>
              <a:defRPr sz="3202">
                <a:gradFill>
                  <a:gsLst>
                    <a:gs pos="100000">
                      <a:srgbClr val="126C9B"/>
                    </a:gs>
                    <a:gs pos="0">
                      <a:schemeClr val="accent1">
                        <a:lumMod val="67000"/>
                      </a:schemeClr>
                    </a:gs>
                    <a:gs pos="48000">
                      <a:schemeClr val="accent1">
                        <a:lumMod val="97000"/>
                        <a:lumOff val="3000"/>
                      </a:schemeClr>
                    </a:gs>
                  </a:gsLst>
                  <a:lin ang="5400000" scaled="1"/>
                </a:gradFill>
                <a:latin typeface="Georgia" panose="02040502050405020303" pitchFamily="18" charset="0"/>
              </a:defRPr>
            </a:lvl1pPr>
            <a:lvl2pPr marL="686241" indent="-228746">
              <a:spcBef>
                <a:spcPts val="200"/>
              </a:spcBef>
              <a:buFont typeface="Calibri" panose="020F0502020204030204" pitchFamily="34" charset="0"/>
              <a:buChar char=" "/>
              <a:defRPr i="1">
                <a:solidFill>
                  <a:schemeClr val="tx1">
                    <a:lumMod val="65000"/>
                    <a:lumOff val="35000"/>
                  </a:schemeClr>
                </a:solidFill>
                <a:latin typeface="Calibri Light" panose="020F0302020204030204" pitchFamily="34" charset="0"/>
                <a:cs typeface="Calibri Light" panose="020F0302020204030204" pitchFamily="34" charset="0"/>
              </a:defRPr>
            </a:lvl2pPr>
            <a:lvl3pPr marL="686241" indent="-228746">
              <a:buFont typeface="Calibri Light" panose="020F0302020204030204" pitchFamily="34" charset="0"/>
              <a:buChar char=" "/>
              <a:defRPr sz="2401">
                <a:latin typeface="Calibri" panose="020F0502020204030204" pitchFamily="34" charset="0"/>
                <a:cs typeface="Calibri" panose="020F0502020204030204" pitchFamily="34" charset="0"/>
              </a:defRPr>
            </a:lvl3pPr>
          </a:lstStyle>
          <a:p>
            <a:pPr lvl="0"/>
            <a:r>
              <a:rPr lang="en-US"/>
              <a:t>FirstName LastName</a:t>
            </a:r>
          </a:p>
          <a:p>
            <a:pPr lvl="1"/>
            <a:r>
              <a:rPr lang="en-US"/>
              <a:t>Occupation/Job Title</a:t>
            </a:r>
          </a:p>
          <a:p>
            <a:pPr lvl="2"/>
            <a:r>
              <a:rPr lang="en-US"/>
              <a:t>Organization Name</a:t>
            </a:r>
          </a:p>
        </p:txBody>
      </p:sp>
      <p:sp>
        <p:nvSpPr>
          <p:cNvPr id="6" name="Picture Placeholder 3">
            <a:extLst>
              <a:ext uri="{FF2B5EF4-FFF2-40B4-BE49-F238E27FC236}">
                <a16:creationId xmlns:a16="http://schemas.microsoft.com/office/drawing/2014/main" id="{8DCF95AE-F0EA-4E90-A00A-9D1C1C8A436E}"/>
              </a:ext>
            </a:extLst>
          </p:cNvPr>
          <p:cNvSpPr>
            <a:spLocks noGrp="1"/>
          </p:cNvSpPr>
          <p:nvPr>
            <p:ph type="pic" sz="quarter" idx="11"/>
          </p:nvPr>
        </p:nvSpPr>
        <p:spPr>
          <a:xfrm>
            <a:off x="2435088" y="2270079"/>
            <a:ext cx="2318119" cy="2316912"/>
          </a:xfrm>
          <a:prstGeom prst="roundRect">
            <a:avLst/>
          </a:prstGeom>
          <a:solidFill>
            <a:schemeClr val="accent6"/>
          </a:solidFill>
          <a:ln w="85725">
            <a:gradFill flip="none" rotWithShape="1">
              <a:gsLst>
                <a:gs pos="100000">
                  <a:schemeClr val="accent6">
                    <a:lumMod val="29000"/>
                  </a:schemeClr>
                </a:gs>
                <a:gs pos="88000">
                  <a:schemeClr val="accent6">
                    <a:lumMod val="50000"/>
                  </a:schemeClr>
                </a:gs>
                <a:gs pos="33000">
                  <a:schemeClr val="accent6">
                    <a:lumMod val="75000"/>
                  </a:schemeClr>
                </a:gs>
              </a:gsLst>
              <a:path path="rect">
                <a:fillToRect l="50000" t="50000" r="50000" b="50000"/>
              </a:path>
              <a:tileRect/>
            </a:gradFill>
          </a:ln>
        </p:spPr>
        <p:txBody>
          <a:bodyPr vert="horz" lIns="91440" tIns="45720" rIns="91440" bIns="45720" rtlCol="0">
            <a:normAutofit/>
          </a:bodyPr>
          <a:lstStyle>
            <a:lvl1pPr marL="0" indent="0">
              <a:buNone/>
              <a:defRPr lang="en-US"/>
            </a:lvl1pPr>
          </a:lstStyle>
          <a:p>
            <a:pPr lvl="0"/>
            <a:endParaRPr lang="en-US"/>
          </a:p>
        </p:txBody>
      </p:sp>
      <p:pic>
        <p:nvPicPr>
          <p:cNvPr id="8" name="Picture 7">
            <a:extLst>
              <a:ext uri="{FF2B5EF4-FFF2-40B4-BE49-F238E27FC236}">
                <a16:creationId xmlns:a16="http://schemas.microsoft.com/office/drawing/2014/main" id="{30476296-D14E-40C9-BEF2-FA9CD50A22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03888" y="47167"/>
            <a:ext cx="3761799" cy="1186975"/>
          </a:xfrm>
          <a:prstGeom prst="rect">
            <a:avLst/>
          </a:prstGeom>
        </p:spPr>
      </p:pic>
      <p:sp>
        <p:nvSpPr>
          <p:cNvPr id="9" name="Title Placeholder 1">
            <a:extLst>
              <a:ext uri="{FF2B5EF4-FFF2-40B4-BE49-F238E27FC236}">
                <a16:creationId xmlns:a16="http://schemas.microsoft.com/office/drawing/2014/main" id="{D3EDF3E9-4DE4-4CB5-A6B7-7CFA4C0331D5}"/>
              </a:ext>
            </a:extLst>
          </p:cNvPr>
          <p:cNvSpPr>
            <a:spLocks noGrp="1"/>
          </p:cNvSpPr>
          <p:nvPr>
            <p:ph type="title" hasCustomPrompt="1"/>
          </p:nvPr>
        </p:nvSpPr>
        <p:spPr>
          <a:xfrm>
            <a:off x="628985" y="6114"/>
            <a:ext cx="10996109" cy="1227227"/>
          </a:xfrm>
          <a:prstGeom prst="rect">
            <a:avLst/>
          </a:prstGeom>
        </p:spPr>
        <p:txBody>
          <a:bodyPr vert="horz" lIns="91440" tIns="91440" rIns="0" bIns="0" rtlCol="0" anchor="ctr">
            <a:noAutofit/>
          </a:bodyPr>
          <a:lstStyle>
            <a:lvl1pPr>
              <a:defRPr sz="3605">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defRPr>
            </a:lvl1pPr>
          </a:lstStyle>
          <a:p>
            <a:r>
              <a:rPr lang="en-US"/>
              <a:t>Today’s Presenter</a:t>
            </a:r>
          </a:p>
        </p:txBody>
      </p:sp>
    </p:spTree>
    <p:extLst>
      <p:ext uri="{BB962C8B-B14F-4D97-AF65-F5344CB8AC3E}">
        <p14:creationId xmlns:p14="http://schemas.microsoft.com/office/powerpoint/2010/main" val="3123161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4B733A4-A220-4843-B93F-C4FE56A3F17E}"/>
              </a:ext>
            </a:extLst>
          </p:cNvPr>
          <p:cNvSpPr>
            <a:spLocks noGrp="1"/>
          </p:cNvSpPr>
          <p:nvPr>
            <p:ph idx="1" hasCustomPrompt="1"/>
          </p:nvPr>
        </p:nvSpPr>
        <p:spPr>
          <a:xfrm>
            <a:off x="5085986" y="1484974"/>
            <a:ext cx="5072648" cy="1982761"/>
          </a:xfrm>
          <a:prstGeom prst="rect">
            <a:avLst/>
          </a:prstGeom>
        </p:spPr>
        <p:txBody>
          <a:bodyPr anchor="ctr">
            <a:noAutofit/>
          </a:bodyPr>
          <a:lstStyle>
            <a:lvl1pPr marL="274497" indent="-274497">
              <a:buSzPct val="90000"/>
              <a:buFont typeface="Calibri" panose="020F0502020204030204" pitchFamily="34" charset="0"/>
              <a:buChar char=" "/>
              <a:defRPr sz="3202">
                <a:gradFill>
                  <a:gsLst>
                    <a:gs pos="100000">
                      <a:srgbClr val="126C9B"/>
                    </a:gs>
                    <a:gs pos="0">
                      <a:schemeClr val="accent1">
                        <a:lumMod val="67000"/>
                      </a:schemeClr>
                    </a:gs>
                    <a:gs pos="48000">
                      <a:schemeClr val="accent1">
                        <a:lumMod val="97000"/>
                        <a:lumOff val="3000"/>
                      </a:schemeClr>
                    </a:gs>
                  </a:gsLst>
                  <a:lin ang="5400000" scaled="1"/>
                </a:gradFill>
                <a:latin typeface="Georgia" panose="02040502050405020303" pitchFamily="18" charset="0"/>
              </a:defRPr>
            </a:lvl1pPr>
            <a:lvl2pPr marL="686241" indent="-228746">
              <a:spcBef>
                <a:spcPts val="200"/>
              </a:spcBef>
              <a:buFont typeface="Calibri" panose="020F0502020204030204" pitchFamily="34" charset="0"/>
              <a:buChar char=" "/>
              <a:defRPr i="1">
                <a:solidFill>
                  <a:schemeClr val="tx1">
                    <a:lumMod val="65000"/>
                    <a:lumOff val="35000"/>
                  </a:schemeClr>
                </a:solidFill>
                <a:latin typeface="Calibri Light" panose="020F0302020204030204" pitchFamily="34" charset="0"/>
                <a:cs typeface="Calibri Light" panose="020F0302020204030204" pitchFamily="34" charset="0"/>
              </a:defRPr>
            </a:lvl2pPr>
            <a:lvl3pPr marL="686241" indent="-228746">
              <a:buFont typeface="Calibri Light" panose="020F0302020204030204" pitchFamily="34" charset="0"/>
              <a:buChar char=" "/>
              <a:defRPr sz="2401">
                <a:latin typeface="Calibri" panose="020F0502020204030204" pitchFamily="34" charset="0"/>
                <a:cs typeface="Calibri" panose="020F0502020204030204" pitchFamily="34" charset="0"/>
              </a:defRPr>
            </a:lvl3pPr>
          </a:lstStyle>
          <a:p>
            <a:pPr lvl="0"/>
            <a:r>
              <a:rPr lang="en-US"/>
              <a:t>FirstName LastName</a:t>
            </a:r>
          </a:p>
          <a:p>
            <a:pPr lvl="1"/>
            <a:r>
              <a:rPr lang="en-US"/>
              <a:t>Occupation/Job Title</a:t>
            </a:r>
          </a:p>
          <a:p>
            <a:pPr lvl="2"/>
            <a:r>
              <a:rPr lang="en-US"/>
              <a:t>Organization Name</a:t>
            </a:r>
          </a:p>
        </p:txBody>
      </p:sp>
      <p:sp>
        <p:nvSpPr>
          <p:cNvPr id="8" name="Content Placeholder 2">
            <a:extLst>
              <a:ext uri="{FF2B5EF4-FFF2-40B4-BE49-F238E27FC236}">
                <a16:creationId xmlns:a16="http://schemas.microsoft.com/office/drawing/2014/main" id="{D8809575-58A3-4407-A51A-47493A1E5C4E}"/>
              </a:ext>
            </a:extLst>
          </p:cNvPr>
          <p:cNvSpPr>
            <a:spLocks noGrp="1"/>
          </p:cNvSpPr>
          <p:nvPr>
            <p:ph idx="12" hasCustomPrompt="1"/>
          </p:nvPr>
        </p:nvSpPr>
        <p:spPr>
          <a:xfrm>
            <a:off x="5085986" y="3708577"/>
            <a:ext cx="5072648" cy="1982761"/>
          </a:xfrm>
          <a:prstGeom prst="rect">
            <a:avLst/>
          </a:prstGeom>
        </p:spPr>
        <p:txBody>
          <a:bodyPr anchor="ctr">
            <a:noAutofit/>
          </a:bodyPr>
          <a:lstStyle>
            <a:lvl1pPr marL="274497" indent="-274497">
              <a:buSzPct val="90000"/>
              <a:buFont typeface="Calibri" panose="020F0502020204030204" pitchFamily="34" charset="0"/>
              <a:buChar char=" "/>
              <a:defRPr sz="3202">
                <a:gradFill>
                  <a:gsLst>
                    <a:gs pos="100000">
                      <a:srgbClr val="126C9B"/>
                    </a:gs>
                    <a:gs pos="0">
                      <a:schemeClr val="accent1">
                        <a:lumMod val="67000"/>
                      </a:schemeClr>
                    </a:gs>
                    <a:gs pos="48000">
                      <a:schemeClr val="accent1">
                        <a:lumMod val="97000"/>
                        <a:lumOff val="3000"/>
                      </a:schemeClr>
                    </a:gs>
                  </a:gsLst>
                  <a:lin ang="5400000" scaled="1"/>
                </a:gradFill>
                <a:latin typeface="Georgia" panose="02040502050405020303" pitchFamily="18" charset="0"/>
              </a:defRPr>
            </a:lvl1pPr>
            <a:lvl2pPr marL="686241" indent="-228746">
              <a:spcBef>
                <a:spcPts val="200"/>
              </a:spcBef>
              <a:buFont typeface="Calibri" panose="020F0502020204030204" pitchFamily="34" charset="0"/>
              <a:buChar char=" "/>
              <a:defRPr i="1">
                <a:solidFill>
                  <a:schemeClr val="tx1">
                    <a:lumMod val="65000"/>
                    <a:lumOff val="35000"/>
                  </a:schemeClr>
                </a:solidFill>
                <a:latin typeface="Calibri Light" panose="020F0302020204030204" pitchFamily="34" charset="0"/>
                <a:cs typeface="Calibri Light" panose="020F0302020204030204" pitchFamily="34" charset="0"/>
              </a:defRPr>
            </a:lvl2pPr>
            <a:lvl3pPr marL="686241" indent="-228746">
              <a:buFont typeface="Calibri Light" panose="020F0302020204030204" pitchFamily="34" charset="0"/>
              <a:buChar char=" "/>
              <a:defRPr sz="2401">
                <a:latin typeface="Calibri" panose="020F0502020204030204" pitchFamily="34" charset="0"/>
                <a:cs typeface="Calibri" panose="020F0502020204030204" pitchFamily="34" charset="0"/>
              </a:defRPr>
            </a:lvl3pPr>
          </a:lstStyle>
          <a:p>
            <a:pPr lvl="0"/>
            <a:r>
              <a:rPr lang="en-US"/>
              <a:t>FirstName LastName</a:t>
            </a:r>
          </a:p>
          <a:p>
            <a:pPr lvl="1"/>
            <a:r>
              <a:rPr lang="en-US"/>
              <a:t>Occupation/Job Title</a:t>
            </a:r>
          </a:p>
          <a:p>
            <a:pPr lvl="2"/>
            <a:r>
              <a:rPr lang="en-US"/>
              <a:t>Organization Name</a:t>
            </a:r>
          </a:p>
        </p:txBody>
      </p:sp>
      <p:sp>
        <p:nvSpPr>
          <p:cNvPr id="9" name="Picture Placeholder 3">
            <a:extLst>
              <a:ext uri="{FF2B5EF4-FFF2-40B4-BE49-F238E27FC236}">
                <a16:creationId xmlns:a16="http://schemas.microsoft.com/office/drawing/2014/main" id="{B04D78DB-C305-4520-8AA6-77E4202D23B9}"/>
              </a:ext>
            </a:extLst>
          </p:cNvPr>
          <p:cNvSpPr>
            <a:spLocks noGrp="1"/>
          </p:cNvSpPr>
          <p:nvPr>
            <p:ph type="pic" sz="quarter" idx="11"/>
          </p:nvPr>
        </p:nvSpPr>
        <p:spPr>
          <a:xfrm>
            <a:off x="2998591" y="1734404"/>
            <a:ext cx="1673642" cy="1672771"/>
          </a:xfrm>
          <a:prstGeom prst="roundRect">
            <a:avLst/>
          </a:prstGeom>
          <a:solidFill>
            <a:schemeClr val="accent6"/>
          </a:solidFill>
          <a:ln w="85725">
            <a:gradFill flip="none" rotWithShape="1">
              <a:gsLst>
                <a:gs pos="100000">
                  <a:schemeClr val="accent6">
                    <a:lumMod val="29000"/>
                  </a:schemeClr>
                </a:gs>
                <a:gs pos="88000">
                  <a:schemeClr val="accent6">
                    <a:lumMod val="50000"/>
                  </a:schemeClr>
                </a:gs>
                <a:gs pos="33000">
                  <a:schemeClr val="accent6">
                    <a:lumMod val="75000"/>
                  </a:schemeClr>
                </a:gs>
              </a:gsLst>
              <a:path path="rect">
                <a:fillToRect l="50000" t="50000" r="50000" b="50000"/>
              </a:path>
              <a:tileRect/>
            </a:gradFill>
          </a:ln>
        </p:spPr>
        <p:txBody>
          <a:bodyPr vert="horz" lIns="91440" tIns="45720" rIns="91440" bIns="45720" rtlCol="0">
            <a:normAutofit/>
          </a:bodyPr>
          <a:lstStyle>
            <a:lvl1pPr marL="0" indent="0">
              <a:buNone/>
              <a:defRPr lang="en-US"/>
            </a:lvl1pPr>
          </a:lstStyle>
          <a:p>
            <a:pPr lvl="0"/>
            <a:endParaRPr lang="en-US"/>
          </a:p>
        </p:txBody>
      </p:sp>
      <p:sp>
        <p:nvSpPr>
          <p:cNvPr id="10" name="Picture Placeholder 3">
            <a:extLst>
              <a:ext uri="{FF2B5EF4-FFF2-40B4-BE49-F238E27FC236}">
                <a16:creationId xmlns:a16="http://schemas.microsoft.com/office/drawing/2014/main" id="{9E7264E4-8EE9-4931-B007-66BE1794E2DC}"/>
              </a:ext>
            </a:extLst>
          </p:cNvPr>
          <p:cNvSpPr>
            <a:spLocks noGrp="1"/>
          </p:cNvSpPr>
          <p:nvPr>
            <p:ph type="pic" sz="quarter" idx="13"/>
          </p:nvPr>
        </p:nvSpPr>
        <p:spPr>
          <a:xfrm>
            <a:off x="2998591" y="3938582"/>
            <a:ext cx="1673642" cy="1672771"/>
          </a:xfrm>
          <a:prstGeom prst="roundRect">
            <a:avLst/>
          </a:prstGeom>
          <a:solidFill>
            <a:schemeClr val="accent6"/>
          </a:solidFill>
          <a:ln w="85725">
            <a:gradFill flip="none" rotWithShape="1">
              <a:gsLst>
                <a:gs pos="100000">
                  <a:schemeClr val="accent6">
                    <a:lumMod val="29000"/>
                  </a:schemeClr>
                </a:gs>
                <a:gs pos="88000">
                  <a:schemeClr val="accent6">
                    <a:lumMod val="50000"/>
                  </a:schemeClr>
                </a:gs>
                <a:gs pos="33000">
                  <a:schemeClr val="accent6">
                    <a:lumMod val="75000"/>
                  </a:schemeClr>
                </a:gs>
              </a:gsLst>
              <a:path path="rect">
                <a:fillToRect l="50000" t="50000" r="50000" b="50000"/>
              </a:path>
              <a:tileRect/>
            </a:gradFill>
          </a:ln>
        </p:spPr>
        <p:txBody>
          <a:bodyPr vert="horz" lIns="91440" tIns="45720" rIns="91440" bIns="45720" rtlCol="0">
            <a:normAutofit/>
          </a:bodyPr>
          <a:lstStyle>
            <a:lvl1pPr marL="0" indent="0">
              <a:buNone/>
              <a:defRPr lang="en-US"/>
            </a:lvl1pPr>
          </a:lstStyle>
          <a:p>
            <a:pPr lvl="0"/>
            <a:endParaRPr lang="en-US"/>
          </a:p>
        </p:txBody>
      </p:sp>
      <p:pic>
        <p:nvPicPr>
          <p:cNvPr id="11" name="Picture 10">
            <a:extLst>
              <a:ext uri="{FF2B5EF4-FFF2-40B4-BE49-F238E27FC236}">
                <a16:creationId xmlns:a16="http://schemas.microsoft.com/office/drawing/2014/main" id="{C20C113F-5530-4E54-9F62-41262381D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03888" y="47167"/>
            <a:ext cx="3761799" cy="1186975"/>
          </a:xfrm>
          <a:prstGeom prst="rect">
            <a:avLst/>
          </a:prstGeom>
        </p:spPr>
      </p:pic>
      <p:sp>
        <p:nvSpPr>
          <p:cNvPr id="12" name="Title Placeholder 1">
            <a:extLst>
              <a:ext uri="{FF2B5EF4-FFF2-40B4-BE49-F238E27FC236}">
                <a16:creationId xmlns:a16="http://schemas.microsoft.com/office/drawing/2014/main" id="{4CF243A9-F8AA-42C0-AA5B-E7BC16AE21E0}"/>
              </a:ext>
            </a:extLst>
          </p:cNvPr>
          <p:cNvSpPr>
            <a:spLocks noGrp="1"/>
          </p:cNvSpPr>
          <p:nvPr>
            <p:ph type="title" hasCustomPrompt="1"/>
          </p:nvPr>
        </p:nvSpPr>
        <p:spPr>
          <a:xfrm>
            <a:off x="628985" y="6114"/>
            <a:ext cx="10996109" cy="1227227"/>
          </a:xfrm>
          <a:prstGeom prst="rect">
            <a:avLst/>
          </a:prstGeom>
        </p:spPr>
        <p:txBody>
          <a:bodyPr vert="horz" lIns="91440" tIns="91440" rIns="0" bIns="0" rtlCol="0" anchor="ctr">
            <a:noAutofit/>
          </a:bodyPr>
          <a:lstStyle>
            <a:lvl1pPr>
              <a:defRPr sz="3605">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defRPr>
            </a:lvl1pPr>
          </a:lstStyle>
          <a:p>
            <a:r>
              <a:rPr lang="en-US"/>
              <a:t>Today’s Presenters</a:t>
            </a:r>
          </a:p>
        </p:txBody>
      </p:sp>
    </p:spTree>
    <p:extLst>
      <p:ext uri="{BB962C8B-B14F-4D97-AF65-F5344CB8AC3E}">
        <p14:creationId xmlns:p14="http://schemas.microsoft.com/office/powerpoint/2010/main" val="1927852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resenter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0C113F-5530-4E54-9F62-41262381D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03888" y="47167"/>
            <a:ext cx="3761799" cy="1186975"/>
          </a:xfrm>
          <a:prstGeom prst="rect">
            <a:avLst/>
          </a:prstGeom>
        </p:spPr>
      </p:pic>
      <p:sp>
        <p:nvSpPr>
          <p:cNvPr id="12" name="Title Placeholder 1">
            <a:extLst>
              <a:ext uri="{FF2B5EF4-FFF2-40B4-BE49-F238E27FC236}">
                <a16:creationId xmlns:a16="http://schemas.microsoft.com/office/drawing/2014/main" id="{4CF243A9-F8AA-42C0-AA5B-E7BC16AE21E0}"/>
              </a:ext>
            </a:extLst>
          </p:cNvPr>
          <p:cNvSpPr>
            <a:spLocks noGrp="1"/>
          </p:cNvSpPr>
          <p:nvPr>
            <p:ph type="title" hasCustomPrompt="1"/>
          </p:nvPr>
        </p:nvSpPr>
        <p:spPr>
          <a:xfrm>
            <a:off x="628985" y="6114"/>
            <a:ext cx="10996109" cy="1227227"/>
          </a:xfrm>
          <a:prstGeom prst="rect">
            <a:avLst/>
          </a:prstGeom>
        </p:spPr>
        <p:txBody>
          <a:bodyPr vert="horz" lIns="91440" tIns="91440" rIns="0" bIns="0" rtlCol="0" anchor="ctr">
            <a:noAutofit/>
          </a:bodyPr>
          <a:lstStyle>
            <a:lvl1pPr>
              <a:defRPr sz="3605">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defRPr>
            </a:lvl1pPr>
          </a:lstStyle>
          <a:p>
            <a:r>
              <a:rPr lang="en-US"/>
              <a:t>Today’s Presenters</a:t>
            </a:r>
          </a:p>
        </p:txBody>
      </p:sp>
      <p:sp>
        <p:nvSpPr>
          <p:cNvPr id="13" name="Content Placeholder 2">
            <a:extLst>
              <a:ext uri="{FF2B5EF4-FFF2-40B4-BE49-F238E27FC236}">
                <a16:creationId xmlns:a16="http://schemas.microsoft.com/office/drawing/2014/main" id="{37200B01-124E-4A2F-9DC4-CD299BF47F49}"/>
              </a:ext>
            </a:extLst>
          </p:cNvPr>
          <p:cNvSpPr>
            <a:spLocks noGrp="1"/>
          </p:cNvSpPr>
          <p:nvPr>
            <p:ph idx="1" hasCustomPrompt="1"/>
          </p:nvPr>
        </p:nvSpPr>
        <p:spPr>
          <a:xfrm>
            <a:off x="4279114" y="1734393"/>
            <a:ext cx="6751448" cy="1164772"/>
          </a:xfrm>
          <a:prstGeom prst="rect">
            <a:avLst/>
          </a:prstGeom>
        </p:spPr>
        <p:txBody>
          <a:bodyPr anchor="ctr">
            <a:noAutofit/>
          </a:bodyPr>
          <a:lstStyle>
            <a:lvl1pPr marL="274497" indent="-274497">
              <a:spcBef>
                <a:spcPts val="0"/>
              </a:spcBef>
              <a:buSzPct val="90000"/>
              <a:buFont typeface="Calibri" panose="020F0502020204030204" pitchFamily="34" charset="0"/>
              <a:buChar char=" "/>
              <a:defRPr sz="2804">
                <a:gradFill>
                  <a:gsLst>
                    <a:gs pos="100000">
                      <a:srgbClr val="126C9B"/>
                    </a:gs>
                    <a:gs pos="0">
                      <a:schemeClr val="accent1">
                        <a:lumMod val="67000"/>
                      </a:schemeClr>
                    </a:gs>
                    <a:gs pos="48000">
                      <a:schemeClr val="accent1">
                        <a:lumMod val="97000"/>
                        <a:lumOff val="3000"/>
                      </a:schemeClr>
                    </a:gs>
                  </a:gsLst>
                  <a:lin ang="5400000" scaled="1"/>
                </a:gradFill>
                <a:latin typeface="+mj-lt"/>
              </a:defRPr>
            </a:lvl1pPr>
            <a:lvl2pPr marL="686241" indent="-228746">
              <a:spcBef>
                <a:spcPts val="200"/>
              </a:spcBef>
              <a:buFont typeface="Calibri" panose="020F0502020204030204" pitchFamily="34" charset="0"/>
              <a:buChar char=" "/>
              <a:defRPr sz="2004" i="1">
                <a:solidFill>
                  <a:schemeClr val="tx1">
                    <a:lumMod val="65000"/>
                    <a:lumOff val="35000"/>
                  </a:schemeClr>
                </a:solidFill>
                <a:latin typeface="Calibri Light" panose="020F0302020204030204" pitchFamily="34" charset="0"/>
                <a:cs typeface="Calibri Light" panose="020F0302020204030204" pitchFamily="34" charset="0"/>
              </a:defRPr>
            </a:lvl2pPr>
            <a:lvl3pPr marL="686241" indent="-228746">
              <a:spcAft>
                <a:spcPts val="1801"/>
              </a:spcAft>
              <a:buFont typeface="Calibri Light" panose="020F0302020204030204" pitchFamily="34" charset="0"/>
              <a:buChar char=" "/>
              <a:defRPr sz="2004">
                <a:latin typeface="Calibri" panose="020F0502020204030204" pitchFamily="34" charset="0"/>
                <a:cs typeface="Calibri" panose="020F0502020204030204" pitchFamily="34" charset="0"/>
              </a:defRPr>
            </a:lvl3pPr>
          </a:lstStyle>
          <a:p>
            <a:pPr lvl="0"/>
            <a:r>
              <a:rPr lang="en-US"/>
              <a:t>FirstName </a:t>
            </a:r>
            <a:r>
              <a:rPr lang="en-US" err="1"/>
              <a:t>LastName</a:t>
            </a:r>
            <a:endParaRPr lang="en-US"/>
          </a:p>
          <a:p>
            <a:pPr lvl="1"/>
            <a:r>
              <a:rPr lang="en-US"/>
              <a:t>Occupation/Job Title</a:t>
            </a:r>
          </a:p>
          <a:p>
            <a:pPr lvl="2"/>
            <a:r>
              <a:rPr lang="en-US"/>
              <a:t>Organization Name</a:t>
            </a:r>
          </a:p>
        </p:txBody>
      </p:sp>
      <p:sp>
        <p:nvSpPr>
          <p:cNvPr id="14" name="Picture Placeholder 3">
            <a:extLst>
              <a:ext uri="{FF2B5EF4-FFF2-40B4-BE49-F238E27FC236}">
                <a16:creationId xmlns:a16="http://schemas.microsoft.com/office/drawing/2014/main" id="{4C99F9A4-7E87-4BE3-9B98-09292BAF1D0D}"/>
              </a:ext>
            </a:extLst>
          </p:cNvPr>
          <p:cNvSpPr>
            <a:spLocks noGrp="1"/>
          </p:cNvSpPr>
          <p:nvPr>
            <p:ph type="pic" sz="quarter" idx="11"/>
          </p:nvPr>
        </p:nvSpPr>
        <p:spPr>
          <a:xfrm>
            <a:off x="2241215" y="1734393"/>
            <a:ext cx="1553838" cy="1164772"/>
          </a:xfrm>
          <a:prstGeom prst="roundRect">
            <a:avLst/>
          </a:prstGeom>
          <a:solidFill>
            <a:schemeClr val="accent6"/>
          </a:solidFill>
          <a:ln w="60325">
            <a:gradFill flip="none" rotWithShape="1">
              <a:gsLst>
                <a:gs pos="100000">
                  <a:schemeClr val="accent6">
                    <a:lumMod val="29000"/>
                  </a:schemeClr>
                </a:gs>
                <a:gs pos="88000">
                  <a:schemeClr val="accent6">
                    <a:lumMod val="50000"/>
                  </a:schemeClr>
                </a:gs>
                <a:gs pos="33000">
                  <a:schemeClr val="accent6">
                    <a:lumMod val="75000"/>
                  </a:schemeClr>
                </a:gs>
              </a:gsLst>
              <a:path path="rect">
                <a:fillToRect l="50000" t="50000" r="50000" b="50000"/>
              </a:path>
              <a:tileRect/>
            </a:gradFill>
          </a:ln>
        </p:spPr>
        <p:txBody>
          <a:bodyPr vert="horz" lIns="91440" tIns="45720" rIns="91440" bIns="45720" rtlCol="0">
            <a:normAutofit/>
          </a:bodyPr>
          <a:lstStyle>
            <a:lvl1pPr>
              <a:defRPr lang="en-US" sz="1601"/>
            </a:lvl1pPr>
          </a:lstStyle>
          <a:p>
            <a:pPr lvl="0"/>
            <a:endParaRPr lang="en-US"/>
          </a:p>
        </p:txBody>
      </p:sp>
      <p:sp>
        <p:nvSpPr>
          <p:cNvPr id="15" name="Content Placeholder 2">
            <a:extLst>
              <a:ext uri="{FF2B5EF4-FFF2-40B4-BE49-F238E27FC236}">
                <a16:creationId xmlns:a16="http://schemas.microsoft.com/office/drawing/2014/main" id="{BFA122FF-96FE-476F-957C-1712FBD75465}"/>
              </a:ext>
            </a:extLst>
          </p:cNvPr>
          <p:cNvSpPr>
            <a:spLocks noGrp="1"/>
          </p:cNvSpPr>
          <p:nvPr>
            <p:ph idx="12" hasCustomPrompt="1"/>
          </p:nvPr>
        </p:nvSpPr>
        <p:spPr>
          <a:xfrm>
            <a:off x="4279114" y="3122457"/>
            <a:ext cx="6751448" cy="1164772"/>
          </a:xfrm>
          <a:prstGeom prst="rect">
            <a:avLst/>
          </a:prstGeom>
        </p:spPr>
        <p:txBody>
          <a:bodyPr anchor="ctr">
            <a:noAutofit/>
          </a:bodyPr>
          <a:lstStyle>
            <a:lvl1pPr marL="274497" indent="-274497">
              <a:spcBef>
                <a:spcPts val="0"/>
              </a:spcBef>
              <a:buSzPct val="90000"/>
              <a:buFont typeface="Calibri" panose="020F0502020204030204" pitchFamily="34" charset="0"/>
              <a:buChar char=" "/>
              <a:defRPr sz="2804">
                <a:gradFill>
                  <a:gsLst>
                    <a:gs pos="100000">
                      <a:srgbClr val="126C9B"/>
                    </a:gs>
                    <a:gs pos="0">
                      <a:schemeClr val="accent1">
                        <a:lumMod val="67000"/>
                      </a:schemeClr>
                    </a:gs>
                    <a:gs pos="48000">
                      <a:schemeClr val="accent1">
                        <a:lumMod val="97000"/>
                        <a:lumOff val="3000"/>
                      </a:schemeClr>
                    </a:gs>
                  </a:gsLst>
                  <a:lin ang="5400000" scaled="1"/>
                </a:gradFill>
                <a:latin typeface="+mj-lt"/>
              </a:defRPr>
            </a:lvl1pPr>
            <a:lvl2pPr marL="686241" indent="-228746">
              <a:spcBef>
                <a:spcPts val="200"/>
              </a:spcBef>
              <a:buFont typeface="Calibri" panose="020F0502020204030204" pitchFamily="34" charset="0"/>
              <a:buChar char=" "/>
              <a:defRPr sz="2004" i="1">
                <a:solidFill>
                  <a:schemeClr val="tx1">
                    <a:lumMod val="65000"/>
                    <a:lumOff val="35000"/>
                  </a:schemeClr>
                </a:solidFill>
                <a:latin typeface="Calibri Light" panose="020F0302020204030204" pitchFamily="34" charset="0"/>
                <a:cs typeface="Calibri Light" panose="020F0302020204030204" pitchFamily="34" charset="0"/>
              </a:defRPr>
            </a:lvl2pPr>
            <a:lvl3pPr marL="686241" indent="-228746">
              <a:spcAft>
                <a:spcPts val="1801"/>
              </a:spcAft>
              <a:buFont typeface="Calibri Light" panose="020F0302020204030204" pitchFamily="34" charset="0"/>
              <a:buChar char=" "/>
              <a:defRPr sz="2004">
                <a:latin typeface="Calibri" panose="020F0502020204030204" pitchFamily="34" charset="0"/>
                <a:cs typeface="Calibri" panose="020F0502020204030204" pitchFamily="34" charset="0"/>
              </a:defRPr>
            </a:lvl3pPr>
          </a:lstStyle>
          <a:p>
            <a:pPr lvl="0"/>
            <a:r>
              <a:rPr lang="en-US"/>
              <a:t>FirstName </a:t>
            </a:r>
            <a:r>
              <a:rPr lang="en-US" err="1"/>
              <a:t>LastName</a:t>
            </a:r>
            <a:endParaRPr lang="en-US"/>
          </a:p>
          <a:p>
            <a:pPr lvl="1"/>
            <a:r>
              <a:rPr lang="en-US"/>
              <a:t>Occupation/Job Title</a:t>
            </a:r>
          </a:p>
          <a:p>
            <a:pPr lvl="2"/>
            <a:r>
              <a:rPr lang="en-US"/>
              <a:t>Organization Name</a:t>
            </a:r>
          </a:p>
        </p:txBody>
      </p:sp>
      <p:sp>
        <p:nvSpPr>
          <p:cNvPr id="16" name="Picture Placeholder 3">
            <a:extLst>
              <a:ext uri="{FF2B5EF4-FFF2-40B4-BE49-F238E27FC236}">
                <a16:creationId xmlns:a16="http://schemas.microsoft.com/office/drawing/2014/main" id="{687E05F9-5527-4480-B88C-A6EDC6B04FFC}"/>
              </a:ext>
            </a:extLst>
          </p:cNvPr>
          <p:cNvSpPr>
            <a:spLocks noGrp="1"/>
          </p:cNvSpPr>
          <p:nvPr>
            <p:ph type="pic" sz="quarter" idx="13"/>
          </p:nvPr>
        </p:nvSpPr>
        <p:spPr>
          <a:xfrm>
            <a:off x="2241215" y="3124170"/>
            <a:ext cx="1553838" cy="1164772"/>
          </a:xfrm>
          <a:prstGeom prst="roundRect">
            <a:avLst/>
          </a:prstGeom>
          <a:solidFill>
            <a:schemeClr val="accent6"/>
          </a:solidFill>
          <a:ln w="60325">
            <a:gradFill flip="none" rotWithShape="1">
              <a:gsLst>
                <a:gs pos="100000">
                  <a:schemeClr val="accent6">
                    <a:lumMod val="29000"/>
                  </a:schemeClr>
                </a:gs>
                <a:gs pos="88000">
                  <a:schemeClr val="accent6">
                    <a:lumMod val="50000"/>
                  </a:schemeClr>
                </a:gs>
                <a:gs pos="33000">
                  <a:schemeClr val="accent6">
                    <a:lumMod val="75000"/>
                  </a:schemeClr>
                </a:gs>
              </a:gsLst>
              <a:path path="rect">
                <a:fillToRect l="50000" t="50000" r="50000" b="50000"/>
              </a:path>
              <a:tileRect/>
            </a:gradFill>
          </a:ln>
        </p:spPr>
        <p:txBody>
          <a:bodyPr vert="horz" lIns="91440" tIns="45720" rIns="91440" bIns="45720" rtlCol="0">
            <a:normAutofit/>
          </a:bodyPr>
          <a:lstStyle>
            <a:lvl1pPr>
              <a:defRPr lang="en-US" sz="1601"/>
            </a:lvl1pPr>
          </a:lstStyle>
          <a:p>
            <a:pPr lvl="0"/>
            <a:endParaRPr lang="en-US"/>
          </a:p>
        </p:txBody>
      </p:sp>
      <p:sp>
        <p:nvSpPr>
          <p:cNvPr id="17" name="Picture Placeholder 3">
            <a:extLst>
              <a:ext uri="{FF2B5EF4-FFF2-40B4-BE49-F238E27FC236}">
                <a16:creationId xmlns:a16="http://schemas.microsoft.com/office/drawing/2014/main" id="{9DF309EC-8235-4A35-834B-DEE2510AD1C4}"/>
              </a:ext>
            </a:extLst>
          </p:cNvPr>
          <p:cNvSpPr>
            <a:spLocks noGrp="1"/>
          </p:cNvSpPr>
          <p:nvPr>
            <p:ph type="pic" sz="quarter" idx="14"/>
          </p:nvPr>
        </p:nvSpPr>
        <p:spPr>
          <a:xfrm>
            <a:off x="2241215" y="4513946"/>
            <a:ext cx="1553838" cy="1164772"/>
          </a:xfrm>
          <a:prstGeom prst="roundRect">
            <a:avLst/>
          </a:prstGeom>
          <a:solidFill>
            <a:schemeClr val="accent6"/>
          </a:solidFill>
          <a:ln w="60325">
            <a:gradFill flip="none" rotWithShape="1">
              <a:gsLst>
                <a:gs pos="100000">
                  <a:schemeClr val="accent6">
                    <a:lumMod val="29000"/>
                  </a:schemeClr>
                </a:gs>
                <a:gs pos="88000">
                  <a:schemeClr val="accent6">
                    <a:lumMod val="50000"/>
                  </a:schemeClr>
                </a:gs>
                <a:gs pos="33000">
                  <a:schemeClr val="accent6">
                    <a:lumMod val="75000"/>
                  </a:schemeClr>
                </a:gs>
              </a:gsLst>
              <a:path path="rect">
                <a:fillToRect l="50000" t="50000" r="50000" b="50000"/>
              </a:path>
              <a:tileRect/>
            </a:gradFill>
          </a:ln>
        </p:spPr>
        <p:txBody>
          <a:bodyPr vert="horz" lIns="91440" tIns="45720" rIns="91440" bIns="45720" rtlCol="0">
            <a:normAutofit/>
          </a:bodyPr>
          <a:lstStyle>
            <a:lvl1pPr>
              <a:defRPr lang="en-US" sz="1601"/>
            </a:lvl1pPr>
          </a:lstStyle>
          <a:p>
            <a:pPr lvl="0"/>
            <a:endParaRPr lang="en-US"/>
          </a:p>
        </p:txBody>
      </p:sp>
      <p:sp>
        <p:nvSpPr>
          <p:cNvPr id="18" name="Content Placeholder 2">
            <a:extLst>
              <a:ext uri="{FF2B5EF4-FFF2-40B4-BE49-F238E27FC236}">
                <a16:creationId xmlns:a16="http://schemas.microsoft.com/office/drawing/2014/main" id="{F7B5CB0B-B175-41DC-B893-3D0A52092693}"/>
              </a:ext>
            </a:extLst>
          </p:cNvPr>
          <p:cNvSpPr>
            <a:spLocks noGrp="1"/>
          </p:cNvSpPr>
          <p:nvPr>
            <p:ph idx="15" hasCustomPrompt="1"/>
          </p:nvPr>
        </p:nvSpPr>
        <p:spPr>
          <a:xfrm>
            <a:off x="4279114" y="4510522"/>
            <a:ext cx="6751448" cy="1164772"/>
          </a:xfrm>
          <a:prstGeom prst="rect">
            <a:avLst/>
          </a:prstGeom>
        </p:spPr>
        <p:txBody>
          <a:bodyPr anchor="ctr">
            <a:noAutofit/>
          </a:bodyPr>
          <a:lstStyle>
            <a:lvl1pPr marL="274497" indent="-274497">
              <a:spcBef>
                <a:spcPts val="0"/>
              </a:spcBef>
              <a:buSzPct val="90000"/>
              <a:buFont typeface="Calibri" panose="020F0502020204030204" pitchFamily="34" charset="0"/>
              <a:buChar char=" "/>
              <a:defRPr sz="2804">
                <a:gradFill>
                  <a:gsLst>
                    <a:gs pos="100000">
                      <a:srgbClr val="126C9B"/>
                    </a:gs>
                    <a:gs pos="0">
                      <a:schemeClr val="accent1">
                        <a:lumMod val="67000"/>
                      </a:schemeClr>
                    </a:gs>
                    <a:gs pos="48000">
                      <a:schemeClr val="accent1">
                        <a:lumMod val="97000"/>
                        <a:lumOff val="3000"/>
                      </a:schemeClr>
                    </a:gs>
                  </a:gsLst>
                  <a:lin ang="5400000" scaled="1"/>
                </a:gradFill>
                <a:latin typeface="+mj-lt"/>
              </a:defRPr>
            </a:lvl1pPr>
            <a:lvl2pPr marL="686241" indent="-228746">
              <a:spcBef>
                <a:spcPts val="200"/>
              </a:spcBef>
              <a:buFont typeface="Calibri" panose="020F0502020204030204" pitchFamily="34" charset="0"/>
              <a:buChar char=" "/>
              <a:defRPr sz="2004" i="1">
                <a:solidFill>
                  <a:schemeClr val="tx1">
                    <a:lumMod val="65000"/>
                    <a:lumOff val="35000"/>
                  </a:schemeClr>
                </a:solidFill>
                <a:latin typeface="Calibri Light" panose="020F0302020204030204" pitchFamily="34" charset="0"/>
                <a:cs typeface="Calibri Light" panose="020F0302020204030204" pitchFamily="34" charset="0"/>
              </a:defRPr>
            </a:lvl2pPr>
            <a:lvl3pPr marL="686241" indent="-228746">
              <a:spcAft>
                <a:spcPts val="1801"/>
              </a:spcAft>
              <a:buFont typeface="Calibri Light" panose="020F0302020204030204" pitchFamily="34" charset="0"/>
              <a:buChar char=" "/>
              <a:defRPr sz="2004">
                <a:latin typeface="Calibri" panose="020F0502020204030204" pitchFamily="34" charset="0"/>
                <a:cs typeface="Calibri" panose="020F0502020204030204" pitchFamily="34" charset="0"/>
              </a:defRPr>
            </a:lvl3pPr>
          </a:lstStyle>
          <a:p>
            <a:pPr lvl="0"/>
            <a:r>
              <a:rPr lang="en-US"/>
              <a:t>FirstName </a:t>
            </a:r>
            <a:r>
              <a:rPr lang="en-US" err="1"/>
              <a:t>LastName</a:t>
            </a:r>
            <a:endParaRPr lang="en-US"/>
          </a:p>
          <a:p>
            <a:pPr lvl="1"/>
            <a:r>
              <a:rPr lang="en-US"/>
              <a:t>Occupation/Job Title</a:t>
            </a:r>
          </a:p>
          <a:p>
            <a:pPr lvl="2"/>
            <a:r>
              <a:rPr lang="en-US"/>
              <a:t>Organization Name</a:t>
            </a:r>
          </a:p>
        </p:txBody>
      </p:sp>
    </p:spTree>
    <p:extLst>
      <p:ext uri="{BB962C8B-B14F-4D97-AF65-F5344CB8AC3E}">
        <p14:creationId xmlns:p14="http://schemas.microsoft.com/office/powerpoint/2010/main" val="1956277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42CAE3E-AEFB-4D4D-A7D5-4210A9FDB04B}"/>
              </a:ext>
            </a:extLst>
          </p:cNvPr>
          <p:cNvGrpSpPr/>
          <p:nvPr userDrawn="1"/>
        </p:nvGrpSpPr>
        <p:grpSpPr>
          <a:xfrm>
            <a:off x="0" y="6078314"/>
            <a:ext cx="12198350" cy="779699"/>
            <a:chOff x="0" y="6072198"/>
            <a:chExt cx="9144000" cy="779699"/>
          </a:xfrm>
        </p:grpSpPr>
        <p:sp>
          <p:nvSpPr>
            <p:cNvPr id="9" name="Rectangle 8">
              <a:extLst>
                <a:ext uri="{FF2B5EF4-FFF2-40B4-BE49-F238E27FC236}">
                  <a16:creationId xmlns:a16="http://schemas.microsoft.com/office/drawing/2014/main" id="{716C1B13-082D-4D1B-8666-B87A812BC4A0}"/>
                </a:ext>
              </a:extLst>
            </p:cNvPr>
            <p:cNvSpPr/>
            <p:nvPr userDrawn="1"/>
          </p:nvSpPr>
          <p:spPr>
            <a:xfrm>
              <a:off x="0" y="6072198"/>
              <a:ext cx="9144000" cy="779699"/>
            </a:xfrm>
            <a:prstGeom prst="rect">
              <a:avLst/>
            </a:prstGeom>
            <a:gradFill flip="none" rotWithShape="1">
              <a:gsLst>
                <a:gs pos="0">
                  <a:schemeClr val="accent1">
                    <a:lumMod val="95000"/>
                  </a:schemeClr>
                </a:gs>
                <a:gs pos="100000">
                  <a:schemeClr val="accent1">
                    <a:lumMod val="29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a16="http://schemas.microsoft.com/office/drawing/2014/main" id="{E609A57A-84B4-4D4E-B8F5-93944655BD7A}"/>
                </a:ext>
              </a:extLst>
            </p:cNvPr>
            <p:cNvSpPr/>
            <p:nvPr userDrawn="1"/>
          </p:nvSpPr>
          <p:spPr>
            <a:xfrm>
              <a:off x="0" y="6191249"/>
              <a:ext cx="9144000" cy="541597"/>
            </a:xfrm>
            <a:prstGeom prst="rect">
              <a:avLst/>
            </a:prstGeom>
            <a:gradFill flip="none" rotWithShape="1">
              <a:gsLst>
                <a:gs pos="0">
                  <a:srgbClr val="3A82A8"/>
                </a:gs>
                <a:gs pos="43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grpSp>
        <p:nvGrpSpPr>
          <p:cNvPr id="11" name="Group 10">
            <a:extLst>
              <a:ext uri="{FF2B5EF4-FFF2-40B4-BE49-F238E27FC236}">
                <a16:creationId xmlns:a16="http://schemas.microsoft.com/office/drawing/2014/main" id="{062B214D-6BBC-4954-A568-69034692BF74}"/>
              </a:ext>
            </a:extLst>
          </p:cNvPr>
          <p:cNvGrpSpPr/>
          <p:nvPr userDrawn="1"/>
        </p:nvGrpSpPr>
        <p:grpSpPr>
          <a:xfrm>
            <a:off x="0" y="17"/>
            <a:ext cx="12198350" cy="1233329"/>
            <a:chOff x="0" y="1"/>
            <a:chExt cx="9144000" cy="1103086"/>
          </a:xfrm>
        </p:grpSpPr>
        <p:sp>
          <p:nvSpPr>
            <p:cNvPr id="12" name="Rectangle 11">
              <a:extLst>
                <a:ext uri="{FF2B5EF4-FFF2-40B4-BE49-F238E27FC236}">
                  <a16:creationId xmlns:a16="http://schemas.microsoft.com/office/drawing/2014/main" id="{49BCBB8F-F427-4F34-BEF2-5C0ABFFFFE31}"/>
                </a:ext>
              </a:extLst>
            </p:cNvPr>
            <p:cNvSpPr/>
            <p:nvPr userDrawn="1"/>
          </p:nvSpPr>
          <p:spPr>
            <a:xfrm>
              <a:off x="0" y="1"/>
              <a:ext cx="9144000" cy="1103086"/>
            </a:xfrm>
            <a:prstGeom prst="rect">
              <a:avLst/>
            </a:prstGeom>
            <a:gradFill flip="none" rotWithShape="1">
              <a:gsLst>
                <a:gs pos="0">
                  <a:schemeClr val="accent1">
                    <a:lumMod val="95000"/>
                  </a:schemeClr>
                </a:gs>
                <a:gs pos="100000">
                  <a:schemeClr val="accent1">
                    <a:lumMod val="29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a:extLst>
                <a:ext uri="{FF2B5EF4-FFF2-40B4-BE49-F238E27FC236}">
                  <a16:creationId xmlns:a16="http://schemas.microsoft.com/office/drawing/2014/main" id="{1E64C872-6300-473A-94D0-5E1A0E920690}"/>
                </a:ext>
              </a:extLst>
            </p:cNvPr>
            <p:cNvSpPr/>
            <p:nvPr userDrawn="1"/>
          </p:nvSpPr>
          <p:spPr>
            <a:xfrm>
              <a:off x="0" y="1"/>
              <a:ext cx="9144000" cy="946800"/>
            </a:xfrm>
            <a:prstGeom prst="rect">
              <a:avLst/>
            </a:prstGeom>
            <a:gradFill flip="none" rotWithShape="1">
              <a:gsLst>
                <a:gs pos="0">
                  <a:srgbClr val="2C6E90"/>
                </a:gs>
                <a:gs pos="43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5" name="Isosceles Triangle 21">
            <a:extLst>
              <a:ext uri="{FF2B5EF4-FFF2-40B4-BE49-F238E27FC236}">
                <a16:creationId xmlns:a16="http://schemas.microsoft.com/office/drawing/2014/main" id="{E52BBC60-3216-4003-A198-4E3EDB9F1595}"/>
              </a:ext>
            </a:extLst>
          </p:cNvPr>
          <p:cNvSpPr/>
          <p:nvPr userDrawn="1"/>
        </p:nvSpPr>
        <p:spPr>
          <a:xfrm>
            <a:off x="102277" y="-6094"/>
            <a:ext cx="3781489" cy="6857999"/>
          </a:xfrm>
          <a:custGeom>
            <a:avLst/>
            <a:gdLst>
              <a:gd name="connsiteX0" fmla="*/ 0 w 3731742"/>
              <a:gd name="connsiteY0" fmla="*/ 6857999 h 6857999"/>
              <a:gd name="connsiteX1" fmla="*/ 463669 w 3731742"/>
              <a:gd name="connsiteY1" fmla="*/ 0 h 6857999"/>
              <a:gd name="connsiteX2" fmla="*/ 3731742 w 3731742"/>
              <a:gd name="connsiteY2" fmla="*/ 6857999 h 6857999"/>
              <a:gd name="connsiteX3" fmla="*/ 0 w 3731742"/>
              <a:gd name="connsiteY3"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378941 w 3731742"/>
              <a:gd name="connsiteY1" fmla="*/ 1219200 h 6857999"/>
              <a:gd name="connsiteX2" fmla="*/ 463669 w 3731742"/>
              <a:gd name="connsiteY2" fmla="*/ 0 h 6857999"/>
              <a:gd name="connsiteX3" fmla="*/ 3731742 w 3731742"/>
              <a:gd name="connsiteY3" fmla="*/ 6857999 h 6857999"/>
              <a:gd name="connsiteX4" fmla="*/ 0 w 3731742"/>
              <a:gd name="connsiteY4" fmla="*/ 6857999 h 6857999"/>
              <a:gd name="connsiteX0" fmla="*/ 0 w 3731742"/>
              <a:gd name="connsiteY0" fmla="*/ 6857999 h 6857999"/>
              <a:gd name="connsiteX1" fmla="*/ 1 w 3731742"/>
              <a:gd name="connsiteY1" fmla="*/ 8238 h 6857999"/>
              <a:gd name="connsiteX2" fmla="*/ 463669 w 3731742"/>
              <a:gd name="connsiteY2" fmla="*/ 0 h 6857999"/>
              <a:gd name="connsiteX3" fmla="*/ 3731742 w 3731742"/>
              <a:gd name="connsiteY3" fmla="*/ 6857999 h 6857999"/>
              <a:gd name="connsiteX4" fmla="*/ 0 w 373174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742" h="6857999">
                <a:moveTo>
                  <a:pt x="0" y="6857999"/>
                </a:moveTo>
                <a:cubicBezTo>
                  <a:pt x="0" y="4574745"/>
                  <a:pt x="1" y="2291492"/>
                  <a:pt x="1" y="8238"/>
                </a:cubicBezTo>
                <a:lnTo>
                  <a:pt x="463669" y="0"/>
                </a:lnTo>
                <a:lnTo>
                  <a:pt x="3731742" y="6857999"/>
                </a:lnTo>
                <a:lnTo>
                  <a:pt x="0" y="6857999"/>
                </a:lnTo>
                <a:close/>
              </a:path>
            </a:pathLst>
          </a:custGeom>
          <a:gradFill flip="none" rotWithShape="1">
            <a:gsLst>
              <a:gs pos="30000">
                <a:srgbClr val="000000">
                  <a:alpha val="0"/>
                </a:srgbClr>
              </a:gs>
              <a:gs pos="100000">
                <a:srgbClr val="000000">
                  <a:alpha val="8000"/>
                </a:srgb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6" name="Oval 15">
            <a:extLst>
              <a:ext uri="{FF2B5EF4-FFF2-40B4-BE49-F238E27FC236}">
                <a16:creationId xmlns:a16="http://schemas.microsoft.com/office/drawing/2014/main" id="{31DBCBE2-10DF-44E5-AC20-27886E4BE1C1}"/>
              </a:ext>
            </a:extLst>
          </p:cNvPr>
          <p:cNvSpPr/>
          <p:nvPr userDrawn="1"/>
        </p:nvSpPr>
        <p:spPr>
          <a:xfrm>
            <a:off x="2798006" y="5567681"/>
            <a:ext cx="1290993" cy="1290320"/>
          </a:xfrm>
          <a:prstGeom prst="ellipse">
            <a:avLst/>
          </a:prstGeom>
          <a:noFill/>
          <a:ln w="127000">
            <a:solidFill>
              <a:schemeClr val="accent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7" name="Oval 16">
            <a:extLst>
              <a:ext uri="{FF2B5EF4-FFF2-40B4-BE49-F238E27FC236}">
                <a16:creationId xmlns:a16="http://schemas.microsoft.com/office/drawing/2014/main" id="{64DE0E09-226C-4F77-8479-EB3DA81223F1}"/>
              </a:ext>
            </a:extLst>
          </p:cNvPr>
          <p:cNvSpPr/>
          <p:nvPr userDrawn="1"/>
        </p:nvSpPr>
        <p:spPr>
          <a:xfrm>
            <a:off x="241431" y="171005"/>
            <a:ext cx="1534960" cy="1534160"/>
          </a:xfrm>
          <a:prstGeom prst="ellipse">
            <a:avLst/>
          </a:prstGeom>
          <a:solidFill>
            <a:srgbClr val="04151E">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Oval 21">
            <a:extLst>
              <a:ext uri="{FF2B5EF4-FFF2-40B4-BE49-F238E27FC236}">
                <a16:creationId xmlns:a16="http://schemas.microsoft.com/office/drawing/2014/main" id="{5C00C129-05A4-4AD5-B7D4-49DA2FCBC733}"/>
              </a:ext>
            </a:extLst>
          </p:cNvPr>
          <p:cNvSpPr/>
          <p:nvPr userDrawn="1"/>
        </p:nvSpPr>
        <p:spPr>
          <a:xfrm>
            <a:off x="356424" y="71839"/>
            <a:ext cx="545112" cy="544828"/>
          </a:xfrm>
          <a:prstGeom prst="ellipse">
            <a:avLst/>
          </a:prstGeom>
          <a:solidFill>
            <a:schemeClr val="accent6">
              <a:alpha val="2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23" name="Picture 22">
            <a:extLst>
              <a:ext uri="{FF2B5EF4-FFF2-40B4-BE49-F238E27FC236}">
                <a16:creationId xmlns:a16="http://schemas.microsoft.com/office/drawing/2014/main" id="{BB901DE0-7703-46B2-916D-45A5176F84D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078878" y="5859404"/>
            <a:ext cx="1506383" cy="182248"/>
          </a:xfrm>
          <a:prstGeom prst="rect">
            <a:avLst/>
          </a:prstGeom>
        </p:spPr>
      </p:pic>
      <p:grpSp>
        <p:nvGrpSpPr>
          <p:cNvPr id="18" name="Group 17">
            <a:extLst>
              <a:ext uri="{FF2B5EF4-FFF2-40B4-BE49-F238E27FC236}">
                <a16:creationId xmlns:a16="http://schemas.microsoft.com/office/drawing/2014/main" id="{41EF7CC8-E615-45C8-AD70-0662A377D2EB}"/>
              </a:ext>
            </a:extLst>
          </p:cNvPr>
          <p:cNvGrpSpPr/>
          <p:nvPr userDrawn="1"/>
        </p:nvGrpSpPr>
        <p:grpSpPr>
          <a:xfrm>
            <a:off x="840196" y="6176544"/>
            <a:ext cx="2988579" cy="609633"/>
            <a:chOff x="1022836" y="67748"/>
            <a:chExt cx="3663994" cy="747799"/>
          </a:xfrm>
        </p:grpSpPr>
        <p:sp>
          <p:nvSpPr>
            <p:cNvPr id="19" name="TextBox 18">
              <a:extLst>
                <a:ext uri="{FF2B5EF4-FFF2-40B4-BE49-F238E27FC236}">
                  <a16:creationId xmlns:a16="http://schemas.microsoft.com/office/drawing/2014/main" id="{52B32FAB-B025-45AB-83C2-FAE8E59C4D91}"/>
                </a:ext>
              </a:extLst>
            </p:cNvPr>
            <p:cNvSpPr txBox="1"/>
            <p:nvPr userDrawn="1"/>
          </p:nvSpPr>
          <p:spPr>
            <a:xfrm>
              <a:off x="1770635" y="292761"/>
              <a:ext cx="2916195" cy="415283"/>
            </a:xfrm>
            <a:prstGeom prst="rect">
              <a:avLst/>
            </a:prstGeom>
            <a:noFill/>
          </p:spPr>
          <p:txBody>
            <a:bodyPr wrap="square" rtlCol="0">
              <a:spAutoFit/>
            </a:bodyPr>
            <a:lstStyle/>
            <a:p>
              <a:r>
                <a:rPr lang="en-US" sz="1601" dirty="0">
                  <a:solidFill>
                    <a:schemeClr val="bg1"/>
                  </a:solidFill>
                  <a:effectLst>
                    <a:outerShdw blurRad="50800" dist="38100" dir="8100000" algn="tr" rotWithShape="0">
                      <a:prstClr val="black">
                        <a:alpha val="40000"/>
                      </a:prstClr>
                    </a:outerShdw>
                  </a:effectLst>
                  <a:latin typeface="+mn-lt"/>
                  <a:cs typeface="Calibri Light" panose="020F0302020204030204" pitchFamily="34" charset="0"/>
                </a:rPr>
                <a:t>Office of Apprenticeship</a:t>
              </a:r>
            </a:p>
          </p:txBody>
        </p:sp>
        <p:pic>
          <p:nvPicPr>
            <p:cNvPr id="20" name="Picture 19">
              <a:extLst>
                <a:ext uri="{FF2B5EF4-FFF2-40B4-BE49-F238E27FC236}">
                  <a16:creationId xmlns:a16="http://schemas.microsoft.com/office/drawing/2014/main" id="{AE42373F-D3BC-4693-B01F-7CB0726D5BFD}"/>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22836" y="67748"/>
              <a:ext cx="747799" cy="747799"/>
            </a:xfrm>
            <a:prstGeom prst="rect">
              <a:avLst/>
            </a:prstGeom>
          </p:spPr>
        </p:pic>
      </p:grpSp>
      <p:sp>
        <p:nvSpPr>
          <p:cNvPr id="21" name="Oval 20">
            <a:extLst>
              <a:ext uri="{FF2B5EF4-FFF2-40B4-BE49-F238E27FC236}">
                <a16:creationId xmlns:a16="http://schemas.microsoft.com/office/drawing/2014/main" id="{2C7E92D9-3273-472C-8550-FDB9713469D9}"/>
              </a:ext>
            </a:extLst>
          </p:cNvPr>
          <p:cNvSpPr/>
          <p:nvPr userDrawn="1"/>
        </p:nvSpPr>
        <p:spPr>
          <a:xfrm>
            <a:off x="3338657" y="6266499"/>
            <a:ext cx="545112" cy="544828"/>
          </a:xfrm>
          <a:prstGeom prst="ellipse">
            <a:avLst/>
          </a:prstGeom>
          <a:solidFill>
            <a:schemeClr val="tx2">
              <a:alpha val="30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606901995"/>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96" r:id="rId3"/>
    <p:sldLayoutId id="2147483675" r:id="rId4"/>
    <p:sldLayoutId id="2147483676" r:id="rId5"/>
    <p:sldLayoutId id="2147483677" r:id="rId6"/>
    <p:sldLayoutId id="2147483678" r:id="rId7"/>
    <p:sldLayoutId id="2147483679" r:id="rId8"/>
    <p:sldLayoutId id="2147483698" r:id="rId9"/>
    <p:sldLayoutId id="2147483680" r:id="rId10"/>
    <p:sldLayoutId id="2147483695" r:id="rId11"/>
    <p:sldLayoutId id="2147483681" r:id="rId12"/>
    <p:sldLayoutId id="2147483694" r:id="rId13"/>
    <p:sldLayoutId id="2147483651" r:id="rId14"/>
    <p:sldLayoutId id="2147483699" r:id="rId15"/>
    <p:sldLayoutId id="2147483697" r:id="rId16"/>
    <p:sldLayoutId id="2147483701" r:id="rId17"/>
    <p:sldLayoutId id="2147483700" r:id="rId18"/>
    <p:sldLayoutId id="2147483702" r:id="rId19"/>
    <p:sldLayoutId id="2147483672" r:id="rId20"/>
    <p:sldLayoutId id="2147483674" r:id="rId21"/>
    <p:sldLayoutId id="2147483652" r:id="rId22"/>
    <p:sldLayoutId id="2147483653" r:id="rId23"/>
    <p:sldLayoutId id="2147483655" r:id="rId24"/>
    <p:sldLayoutId id="2147483703" r:id="rId25"/>
    <p:sldLayoutId id="2147483704" r:id="rId26"/>
    <p:sldLayoutId id="2147483705" r:id="rId27"/>
  </p:sldLayoutIdLst>
  <p:hf hdr="0" ftr="0" dt="0"/>
  <p:txStyles>
    <p:titleStyle>
      <a:lvl1pPr algn="l" defTabSz="914986" rtl="0" eaLnBrk="1" latinLnBrk="0" hangingPunct="1">
        <a:lnSpc>
          <a:spcPct val="90000"/>
        </a:lnSpc>
        <a:spcBef>
          <a:spcPct val="0"/>
        </a:spcBef>
        <a:buNone/>
        <a:defRPr sz="4405" kern="1200">
          <a:solidFill>
            <a:schemeClr val="tx1"/>
          </a:solidFill>
          <a:latin typeface="+mj-lt"/>
          <a:ea typeface="+mj-ea"/>
          <a:cs typeface="+mj-cs"/>
        </a:defRPr>
      </a:lvl1pPr>
    </p:titleStyle>
    <p:bodyStyle>
      <a:lvl1pPr marL="228746" indent="-228746" algn="l" defTabSz="914986" rtl="0" eaLnBrk="1" latinLnBrk="0" hangingPunct="1">
        <a:lnSpc>
          <a:spcPct val="90000"/>
        </a:lnSpc>
        <a:spcBef>
          <a:spcPts val="1001"/>
        </a:spcBef>
        <a:buFont typeface="Arial" panose="020B0604020202020204" pitchFamily="34" charset="0"/>
        <a:buChar char="•"/>
        <a:defRPr sz="2804" kern="1200">
          <a:solidFill>
            <a:schemeClr val="tx1"/>
          </a:solidFill>
          <a:latin typeface="+mn-lt"/>
          <a:ea typeface="+mn-ea"/>
          <a:cs typeface="+mn-cs"/>
        </a:defRPr>
      </a:lvl1pPr>
      <a:lvl2pPr marL="686241" indent="-228746" algn="l" defTabSz="914986" rtl="0" eaLnBrk="1" latinLnBrk="0" hangingPunct="1">
        <a:lnSpc>
          <a:spcPct val="90000"/>
        </a:lnSpc>
        <a:spcBef>
          <a:spcPts val="501"/>
        </a:spcBef>
        <a:buFont typeface="Arial" panose="020B0604020202020204" pitchFamily="34" charset="0"/>
        <a:buChar char="•"/>
        <a:defRPr sz="2401" kern="1200">
          <a:solidFill>
            <a:schemeClr val="tx1"/>
          </a:solidFill>
          <a:latin typeface="+mn-lt"/>
          <a:ea typeface="+mn-ea"/>
          <a:cs typeface="+mn-cs"/>
        </a:defRPr>
      </a:lvl2pPr>
      <a:lvl3pPr marL="1143734" indent="-228746" algn="l" defTabSz="914986" rtl="0" eaLnBrk="1" latinLnBrk="0" hangingPunct="1">
        <a:lnSpc>
          <a:spcPct val="90000"/>
        </a:lnSpc>
        <a:spcBef>
          <a:spcPts val="501"/>
        </a:spcBef>
        <a:buFont typeface="Arial" panose="020B0604020202020204" pitchFamily="34" charset="0"/>
        <a:buChar char="•"/>
        <a:defRPr sz="2004" kern="1200">
          <a:solidFill>
            <a:schemeClr val="tx1"/>
          </a:solidFill>
          <a:latin typeface="+mn-lt"/>
          <a:ea typeface="+mn-ea"/>
          <a:cs typeface="+mn-cs"/>
        </a:defRPr>
      </a:lvl3pPr>
      <a:lvl4pPr marL="1601227"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4pPr>
      <a:lvl5pPr marL="2058720"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5pPr>
      <a:lvl6pPr marL="2516213"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6pPr>
      <a:lvl7pPr marL="2973706"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7pPr>
      <a:lvl8pPr marL="3431200"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8pPr>
      <a:lvl9pPr marL="3888692" indent="-228746" algn="l" defTabSz="914986"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986" rtl="0" eaLnBrk="1" latinLnBrk="0" hangingPunct="1">
        <a:defRPr sz="1801" kern="1200">
          <a:solidFill>
            <a:schemeClr val="tx1"/>
          </a:solidFill>
          <a:latin typeface="+mn-lt"/>
          <a:ea typeface="+mn-ea"/>
          <a:cs typeface="+mn-cs"/>
        </a:defRPr>
      </a:lvl1pPr>
      <a:lvl2pPr marL="457496" algn="l" defTabSz="914986" rtl="0" eaLnBrk="1" latinLnBrk="0" hangingPunct="1">
        <a:defRPr sz="1801" kern="1200">
          <a:solidFill>
            <a:schemeClr val="tx1"/>
          </a:solidFill>
          <a:latin typeface="+mn-lt"/>
          <a:ea typeface="+mn-ea"/>
          <a:cs typeface="+mn-cs"/>
        </a:defRPr>
      </a:lvl2pPr>
      <a:lvl3pPr marL="914986" algn="l" defTabSz="914986" rtl="0" eaLnBrk="1" latinLnBrk="0" hangingPunct="1">
        <a:defRPr sz="1801" kern="1200">
          <a:solidFill>
            <a:schemeClr val="tx1"/>
          </a:solidFill>
          <a:latin typeface="+mn-lt"/>
          <a:ea typeface="+mn-ea"/>
          <a:cs typeface="+mn-cs"/>
        </a:defRPr>
      </a:lvl3pPr>
      <a:lvl4pPr marL="1372481" algn="l" defTabSz="914986" rtl="0" eaLnBrk="1" latinLnBrk="0" hangingPunct="1">
        <a:defRPr sz="1801" kern="1200">
          <a:solidFill>
            <a:schemeClr val="tx1"/>
          </a:solidFill>
          <a:latin typeface="+mn-lt"/>
          <a:ea typeface="+mn-ea"/>
          <a:cs typeface="+mn-cs"/>
        </a:defRPr>
      </a:lvl4pPr>
      <a:lvl5pPr marL="1829973" algn="l" defTabSz="914986" rtl="0" eaLnBrk="1" latinLnBrk="0" hangingPunct="1">
        <a:defRPr sz="1801" kern="1200">
          <a:solidFill>
            <a:schemeClr val="tx1"/>
          </a:solidFill>
          <a:latin typeface="+mn-lt"/>
          <a:ea typeface="+mn-ea"/>
          <a:cs typeface="+mn-cs"/>
        </a:defRPr>
      </a:lvl5pPr>
      <a:lvl6pPr marL="2287466" algn="l" defTabSz="914986" rtl="0" eaLnBrk="1" latinLnBrk="0" hangingPunct="1">
        <a:defRPr sz="1801" kern="1200">
          <a:solidFill>
            <a:schemeClr val="tx1"/>
          </a:solidFill>
          <a:latin typeface="+mn-lt"/>
          <a:ea typeface="+mn-ea"/>
          <a:cs typeface="+mn-cs"/>
        </a:defRPr>
      </a:lvl6pPr>
      <a:lvl7pPr marL="2744958" algn="l" defTabSz="914986" rtl="0" eaLnBrk="1" latinLnBrk="0" hangingPunct="1">
        <a:defRPr sz="1801" kern="1200">
          <a:solidFill>
            <a:schemeClr val="tx1"/>
          </a:solidFill>
          <a:latin typeface="+mn-lt"/>
          <a:ea typeface="+mn-ea"/>
          <a:cs typeface="+mn-cs"/>
        </a:defRPr>
      </a:lvl7pPr>
      <a:lvl8pPr marL="3202453" algn="l" defTabSz="914986" rtl="0" eaLnBrk="1" latinLnBrk="0" hangingPunct="1">
        <a:defRPr sz="1801" kern="1200">
          <a:solidFill>
            <a:schemeClr val="tx1"/>
          </a:solidFill>
          <a:latin typeface="+mn-lt"/>
          <a:ea typeface="+mn-ea"/>
          <a:cs typeface="+mn-cs"/>
        </a:defRPr>
      </a:lvl8pPr>
      <a:lvl9pPr marL="3659947" algn="l" defTabSz="914986"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slide" Target="slide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2.png"/><Relationship Id="rId5" Type="http://schemas.openxmlformats.org/officeDocument/2006/relationships/image" Target="../media/image3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slide" Target="slide9.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2.png"/><Relationship Id="rId5" Type="http://schemas.openxmlformats.org/officeDocument/2006/relationships/image" Target="../media/image3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1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13.xml"/><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22.png"/><Relationship Id="rId10" Type="http://schemas.openxmlformats.org/officeDocument/2006/relationships/image" Target="../media/image38.png"/><Relationship Id="rId4" Type="http://schemas.openxmlformats.org/officeDocument/2006/relationships/notesSlide" Target="../notesSlides/notesSlide16.xml"/><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1.png"/><Relationship Id="rId11" Type="http://schemas.openxmlformats.org/officeDocument/2006/relationships/slide" Target="slide15.xml"/><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notesSlide" Target="../notesSlides/notesSlide18.xml"/><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6.xml"/><Relationship Id="rId7" Type="http://schemas.openxmlformats.org/officeDocument/2006/relationships/image" Target="../media/image2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26.jpe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3.xml"/><Relationship Id="rId7" Type="http://schemas.openxmlformats.org/officeDocument/2006/relationships/slide" Target="slide2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slide" Target="slide17.xml"/><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1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0.xml"/><Relationship Id="rId1" Type="http://schemas.openxmlformats.org/officeDocument/2006/relationships/slideLayout" Target="../slideLayouts/slideLayout3.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slide" Target="slide26.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slide" Target="slide24.xml"/><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26.xml"/><Relationship Id="rId3" Type="http://schemas.openxmlformats.org/officeDocument/2006/relationships/slideLayout" Target="../slideLayouts/slideLayout16.xml"/><Relationship Id="rId7" Type="http://schemas.openxmlformats.org/officeDocument/2006/relationships/image" Target="../media/image10.png"/><Relationship Id="rId12" Type="http://schemas.openxmlformats.org/officeDocument/2006/relationships/image" Target="../media/image2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svg"/><Relationship Id="rId11" Type="http://schemas.openxmlformats.org/officeDocument/2006/relationships/slide" Target="slide46.xml"/><Relationship Id="rId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notesSlide" Target="../notesSlides/notesSlide24.xml"/><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Layout" Target="../slideLayouts/slideLayout17.xml"/><Relationship Id="rId7" Type="http://schemas.openxmlformats.org/officeDocument/2006/relationships/slide" Target="slide2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47.jpeg"/><Relationship Id="rId4" Type="http://schemas.openxmlformats.org/officeDocument/2006/relationships/notesSlide" Target="../notesSlides/notesSlide26.xml"/><Relationship Id="rId9" Type="http://schemas.openxmlformats.org/officeDocument/2006/relationships/slide" Target="slide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Layout" Target="../slideLayouts/slideLayout17.xml"/><Relationship Id="rId7" Type="http://schemas.openxmlformats.org/officeDocument/2006/relationships/slide" Target="slide3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8.png"/><Relationship Id="rId5" Type="http://schemas.openxmlformats.org/officeDocument/2006/relationships/image" Target="../media/image22.png"/><Relationship Id="rId10" Type="http://schemas.openxmlformats.org/officeDocument/2006/relationships/slide" Target="slide30.xml"/><Relationship Id="rId4" Type="http://schemas.openxmlformats.org/officeDocument/2006/relationships/notesSlide" Target="../notesSlides/notesSlide28.xml"/><Relationship Id="rId9" Type="http://schemas.openxmlformats.org/officeDocument/2006/relationships/slide" Target="slide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Layout" Target="../slideLayouts/slideLayout17.xml"/><Relationship Id="rId7" Type="http://schemas.openxmlformats.org/officeDocument/2006/relationships/image" Target="../media/image2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0.svg"/><Relationship Id="rId11" Type="http://schemas.openxmlformats.org/officeDocument/2006/relationships/slide" Target="slide28.xml"/><Relationship Id="rId5" Type="http://schemas.openxmlformats.org/officeDocument/2006/relationships/image" Target="../media/image49.png"/><Relationship Id="rId10" Type="http://schemas.openxmlformats.org/officeDocument/2006/relationships/slide" Target="slide32.xml"/><Relationship Id="rId4" Type="http://schemas.openxmlformats.org/officeDocument/2006/relationships/notesSlide" Target="../notesSlides/notesSlide30.xml"/><Relationship Id="rId9" Type="http://schemas.openxmlformats.org/officeDocument/2006/relationships/slide" Target="slide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8.xml"/><Relationship Id="rId7" Type="http://schemas.openxmlformats.org/officeDocument/2006/relationships/slide" Target="slide39.xml"/><Relationship Id="rId12" Type="http://schemas.openxmlformats.org/officeDocument/2006/relationships/slide" Target="slide46.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2.jpeg"/><Relationship Id="rId11" Type="http://schemas.openxmlformats.org/officeDocument/2006/relationships/slide" Target="slide30.xml"/><Relationship Id="rId5" Type="http://schemas.openxmlformats.org/officeDocument/2006/relationships/image" Target="../media/image51.jpeg"/><Relationship Id="rId10" Type="http://schemas.openxmlformats.org/officeDocument/2006/relationships/audio" Target="../media/audio1.wav"/><Relationship Id="rId4" Type="http://schemas.openxmlformats.org/officeDocument/2006/relationships/notesSlide" Target="../notesSlides/notesSlide32.xml"/><Relationship Id="rId9"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slide" Target="slide30.xml"/><Relationship Id="rId7" Type="http://schemas.openxmlformats.org/officeDocument/2006/relationships/slide" Target="slide39.xml"/><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slide" Target="slide46.xml"/></Relationships>
</file>

<file path=ppt/slides/_rels/slide39.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slide" Target="slide38.xml"/><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slide" Target="slide46.xml"/></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4.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slide" Target="slide30.xml"/><Relationship Id="rId3" Type="http://schemas.openxmlformats.org/officeDocument/2006/relationships/slideLayout" Target="../slideLayouts/slideLayout18.xml"/><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audio" Target="../media/media17.m4a"/><Relationship Id="rId16" Type="http://schemas.openxmlformats.org/officeDocument/2006/relationships/image" Target="../media/image63.png"/><Relationship Id="rId20" Type="http://schemas.openxmlformats.org/officeDocument/2006/relationships/slide" Target="slide36.xml"/><Relationship Id="rId1" Type="http://schemas.microsoft.com/office/2007/relationships/media" Target="../media/media17.m4a"/><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22.png"/><Relationship Id="rId15" Type="http://schemas.openxmlformats.org/officeDocument/2006/relationships/image" Target="../media/image62.svg"/><Relationship Id="rId10" Type="http://schemas.openxmlformats.org/officeDocument/2006/relationships/image" Target="../media/image57.png"/><Relationship Id="rId19" Type="http://schemas.openxmlformats.org/officeDocument/2006/relationships/slide" Target="slide46.xml"/><Relationship Id="rId4" Type="http://schemas.openxmlformats.org/officeDocument/2006/relationships/notesSlide" Target="../notesSlides/notesSlide36.xml"/><Relationship Id="rId9" Type="http://schemas.openxmlformats.org/officeDocument/2006/relationships/image" Target="../media/image56.svg"/><Relationship Id="rId14" Type="http://schemas.openxmlformats.org/officeDocument/2006/relationships/image" Target="../media/image6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Layout" Target="../slideLayouts/slideLayout18.xml"/><Relationship Id="rId7" Type="http://schemas.openxmlformats.org/officeDocument/2006/relationships/slide" Target="slide3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65.jpeg"/><Relationship Id="rId10" Type="http://schemas.openxmlformats.org/officeDocument/2006/relationships/slide" Target="slide40.xml"/><Relationship Id="rId4" Type="http://schemas.openxmlformats.org/officeDocument/2006/relationships/notesSlide" Target="../notesSlides/notesSlide38.xml"/><Relationship Id="rId9" Type="http://schemas.openxmlformats.org/officeDocument/2006/relationships/slide" Target="slide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slide" Target="slide46.xml"/><Relationship Id="rId3" Type="http://schemas.microsoft.com/office/2007/relationships/media" Target="../media/media20.mp3"/><Relationship Id="rId7" Type="http://schemas.openxmlformats.org/officeDocument/2006/relationships/notesSlide" Target="../notesSlides/notesSlide40.xml"/><Relationship Id="rId12" Type="http://schemas.openxmlformats.org/officeDocument/2006/relationships/slide" Target="slide30.xml"/><Relationship Id="rId2" Type="http://schemas.microsoft.com/office/2007/relationships/media" Target="../media/media19.mp3"/><Relationship Id="rId1" Type="http://schemas.openxmlformats.org/officeDocument/2006/relationships/audio" Target="NULL" TargetMode="External"/><Relationship Id="rId6" Type="http://schemas.openxmlformats.org/officeDocument/2006/relationships/slideLayout" Target="../slideLayouts/slideLayout18.xml"/><Relationship Id="rId11" Type="http://schemas.openxmlformats.org/officeDocument/2006/relationships/slide" Target="slide37.xml"/><Relationship Id="rId5" Type="http://schemas.microsoft.com/office/2007/relationships/media" Target="../media/media15.m4a"/><Relationship Id="rId10" Type="http://schemas.openxmlformats.org/officeDocument/2006/relationships/image" Target="../media/image67.png"/><Relationship Id="rId4" Type="http://schemas.openxmlformats.org/officeDocument/2006/relationships/audio" Target="../media/media20.mp3"/><Relationship Id="rId9" Type="http://schemas.openxmlformats.org/officeDocument/2006/relationships/image" Target="../media/image22.png"/><Relationship Id="rId14" Type="http://schemas.openxmlformats.org/officeDocument/2006/relationships/slide" Target="slide4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9.xml"/><Relationship Id="rId7" Type="http://schemas.openxmlformats.org/officeDocument/2006/relationships/image" Target="../media/image22.png"/><Relationship Id="rId2" Type="http://schemas.microsoft.com/office/2007/relationships/media" Target="../media/media21.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68.png"/><Relationship Id="rId10" Type="http://schemas.openxmlformats.org/officeDocument/2006/relationships/slide" Target="slide36.xml"/><Relationship Id="rId4" Type="http://schemas.openxmlformats.org/officeDocument/2006/relationships/notesSlide" Target="../notesSlides/notesSlide42.xml"/><Relationship Id="rId9" Type="http://schemas.openxmlformats.org/officeDocument/2006/relationships/slide" Target="slide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Layout" Target="../slideLayouts/slideLayout19.xml"/><Relationship Id="rId7" Type="http://schemas.openxmlformats.org/officeDocument/2006/relationships/slide" Target="slide37.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67.png"/><Relationship Id="rId5" Type="http://schemas.openxmlformats.org/officeDocument/2006/relationships/image" Target="../media/image22.png"/><Relationship Id="rId10" Type="http://schemas.openxmlformats.org/officeDocument/2006/relationships/slide" Target="slide46.xml"/><Relationship Id="rId4" Type="http://schemas.openxmlformats.org/officeDocument/2006/relationships/notesSlide" Target="../notesSlides/notesSlide44.xml"/><Relationship Id="rId9" Type="http://schemas.openxmlformats.org/officeDocument/2006/relationships/slide" Target="slide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Layout" Target="../slideLayouts/slideLayout19.xml"/><Relationship Id="rId7" Type="http://schemas.openxmlformats.org/officeDocument/2006/relationships/slide" Target="slide30.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slide" Target="slide37.xml"/><Relationship Id="rId5" Type="http://schemas.openxmlformats.org/officeDocument/2006/relationships/image" Target="../media/image22.png"/><Relationship Id="rId4" Type="http://schemas.openxmlformats.org/officeDocument/2006/relationships/notesSlide" Target="../notesSlides/notesSlide46.xml"/><Relationship Id="rId9" Type="http://schemas.openxmlformats.org/officeDocument/2006/relationships/slide" Target="slide4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Layout" Target="../slideLayouts/slideLayout19.xml"/><Relationship Id="rId7" Type="http://schemas.openxmlformats.org/officeDocument/2006/relationships/slide" Target="slide30.xml"/><Relationship Id="rId2" Type="http://schemas.microsoft.com/office/2007/relationships/media" Target="../media/media24.mp3"/><Relationship Id="rId1" Type="http://schemas.openxmlformats.org/officeDocument/2006/relationships/audio" Target="NULL" TargetMode="External"/><Relationship Id="rId6" Type="http://schemas.openxmlformats.org/officeDocument/2006/relationships/slide" Target="slide37.xml"/><Relationship Id="rId5" Type="http://schemas.openxmlformats.org/officeDocument/2006/relationships/image" Target="../media/image22.png"/><Relationship Id="rId4" Type="http://schemas.openxmlformats.org/officeDocument/2006/relationships/notesSlide" Target="../notesSlides/notesSlide48.xml"/><Relationship Id="rId9" Type="http://schemas.openxmlformats.org/officeDocument/2006/relationships/slide" Target="slide5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Layout" Target="../slideLayouts/slideLayout19.xml"/><Relationship Id="rId7" Type="http://schemas.openxmlformats.org/officeDocument/2006/relationships/slide" Target="slide37.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67.png"/><Relationship Id="rId5" Type="http://schemas.openxmlformats.org/officeDocument/2006/relationships/image" Target="../media/image22.png"/><Relationship Id="rId10" Type="http://schemas.openxmlformats.org/officeDocument/2006/relationships/slide" Target="slide52.xml"/><Relationship Id="rId4" Type="http://schemas.openxmlformats.org/officeDocument/2006/relationships/notesSlide" Target="../notesSlides/notesSlide50.xml"/><Relationship Id="rId9" Type="http://schemas.openxmlformats.org/officeDocument/2006/relationships/slide" Target="slide3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Layout" Target="../slideLayouts/slideLayout19.xml"/><Relationship Id="rId7" Type="http://schemas.openxmlformats.org/officeDocument/2006/relationships/slide" Target="slide30.xml"/><Relationship Id="rId2" Type="http://schemas.microsoft.com/office/2007/relationships/media" Target="../media/media26.mp3"/><Relationship Id="rId1" Type="http://schemas.openxmlformats.org/officeDocument/2006/relationships/audio" Target="NULL" TargetMode="External"/><Relationship Id="rId6" Type="http://schemas.openxmlformats.org/officeDocument/2006/relationships/slide" Target="slide37.xml"/><Relationship Id="rId5" Type="http://schemas.openxmlformats.org/officeDocument/2006/relationships/image" Target="../media/image22.png"/><Relationship Id="rId10" Type="http://schemas.openxmlformats.org/officeDocument/2006/relationships/slide" Target="slide54.xml"/><Relationship Id="rId4" Type="http://schemas.openxmlformats.org/officeDocument/2006/relationships/notesSlide" Target="../notesSlides/notesSlide52.xml"/><Relationship Id="rId9" Type="http://schemas.openxmlformats.org/officeDocument/2006/relationships/slide" Target="slide5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3.xml"/><Relationship Id="rId7" Type="http://schemas.openxmlformats.org/officeDocument/2006/relationships/slide" Target="slide61.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slide" Target="slide46.xml"/><Relationship Id="rId5" Type="http://schemas.openxmlformats.org/officeDocument/2006/relationships/image" Target="../media/image22.pn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3.xml"/><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slide" Target="slide61.xml"/><Relationship Id="rId4" Type="http://schemas.openxmlformats.org/officeDocument/2006/relationships/slide" Target="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slide" Target="slide63.xml"/><Relationship Id="rId4" Type="http://schemas.openxmlformats.org/officeDocument/2006/relationships/slide" Target="slide58.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slide" Target="slide63.xml"/><Relationship Id="rId4" Type="http://schemas.openxmlformats.org/officeDocument/2006/relationships/slide" Target="slide58.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slide" Target="slide65.xml"/><Relationship Id="rId4" Type="http://schemas.openxmlformats.org/officeDocument/2006/relationships/slide" Target="slide61.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slide" Target="slide6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63.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69.png"/><Relationship Id="rId5" Type="http://schemas.openxmlformats.org/officeDocument/2006/relationships/image" Target="../media/image22.png"/><Relationship Id="rId4"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slideLayout" Target="../slideLayouts/slideLayout20.xml"/><Relationship Id="rId7" Type="http://schemas.openxmlformats.org/officeDocument/2006/relationships/image" Target="../media/image70.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22.png"/><Relationship Id="rId11" Type="http://schemas.openxmlformats.org/officeDocument/2006/relationships/slide" Target="slide65.xml"/><Relationship Id="rId5" Type="http://schemas.openxmlformats.org/officeDocument/2006/relationships/hyperlink" Target="https://www.apprenticeship.gov/about-us" TargetMode="External"/><Relationship Id="rId10" Type="http://schemas.openxmlformats.org/officeDocument/2006/relationships/image" Target="../media/image73.svg"/><Relationship Id="rId4" Type="http://schemas.openxmlformats.org/officeDocument/2006/relationships/notesSlide" Target="../notesSlides/notesSlide63.xml"/><Relationship Id="rId9"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7.xml"/><Relationship Id="rId7" Type="http://schemas.openxmlformats.org/officeDocument/2006/relationships/image" Target="../media/image2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8.jpeg"/><Relationship Id="rId5"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F646811-C4AF-8F13-6686-FD3D8F6AC1DE}"/>
              </a:ext>
            </a:extLst>
          </p:cNvPr>
          <p:cNvSpPr>
            <a:spLocks noGrp="1"/>
          </p:cNvSpPr>
          <p:nvPr>
            <p:ph type="title"/>
          </p:nvPr>
        </p:nvSpPr>
        <p:spPr>
          <a:xfrm>
            <a:off x="838200" y="114991"/>
            <a:ext cx="10521950" cy="584608"/>
          </a:xfrm>
        </p:spPr>
        <p:txBody>
          <a:bodyPr/>
          <a:lstStyle/>
          <a:p>
            <a:r>
              <a:rPr lang="en-US" sz="4000" dirty="0">
                <a:solidFill>
                  <a:schemeClr val="bg1"/>
                </a:solidFill>
                <a:latin typeface="Calibri" panose="020F0502020204030204" pitchFamily="34" charset="0"/>
                <a:cs typeface="Calibri" panose="020F0502020204030204" pitchFamily="34" charset="0"/>
              </a:rPr>
              <a:t>NOTE: FOR BEST RESULTS, PLAY AS A SLIDESHOW</a:t>
            </a:r>
          </a:p>
        </p:txBody>
      </p:sp>
      <p:grpSp>
        <p:nvGrpSpPr>
          <p:cNvPr id="2" name="Group 1" descr="Screenshot showing how to start slide show tab at the top from the beginning.">
            <a:extLst>
              <a:ext uri="{FF2B5EF4-FFF2-40B4-BE49-F238E27FC236}">
                <a16:creationId xmlns:a16="http://schemas.microsoft.com/office/drawing/2014/main" id="{DBBC636F-6FF8-E3B7-0DA9-E5EB3B9DB963}"/>
              </a:ext>
            </a:extLst>
          </p:cNvPr>
          <p:cNvGrpSpPr/>
          <p:nvPr/>
        </p:nvGrpSpPr>
        <p:grpSpPr>
          <a:xfrm>
            <a:off x="1805207" y="1104628"/>
            <a:ext cx="8061952" cy="2165811"/>
            <a:chOff x="1805207" y="1020052"/>
            <a:chExt cx="8061952" cy="2165811"/>
          </a:xfrm>
        </p:grpSpPr>
        <p:sp>
          <p:nvSpPr>
            <p:cNvPr id="22" name="Rectangle 21" descr="APR_Overview_for_RAP_Sponsors">
              <a:extLst>
                <a:ext uri="{FF2B5EF4-FFF2-40B4-BE49-F238E27FC236}">
                  <a16:creationId xmlns:a16="http://schemas.microsoft.com/office/drawing/2014/main" id="{487FA580-3703-4C52-CD69-F1DB8D91B9FE}"/>
                </a:ext>
              </a:extLst>
            </p:cNvPr>
            <p:cNvSpPr/>
            <p:nvPr/>
          </p:nvSpPr>
          <p:spPr>
            <a:xfrm>
              <a:off x="5173318" y="1267239"/>
              <a:ext cx="2340666" cy="28823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shot of the Slide Show tab in the ribbon in PowerPoint. ">
              <a:extLst>
                <a:ext uri="{FF2B5EF4-FFF2-40B4-BE49-F238E27FC236}">
                  <a16:creationId xmlns:a16="http://schemas.microsoft.com/office/drawing/2014/main" id="{BF45EFC4-4D22-3B04-3775-8598975C4624}"/>
                </a:ext>
              </a:extLst>
            </p:cNvPr>
            <p:cNvPicPr>
              <a:picLocks noChangeAspect="1"/>
            </p:cNvPicPr>
            <p:nvPr/>
          </p:nvPicPr>
          <p:blipFill>
            <a:blip r:embed="rId3"/>
            <a:stretch>
              <a:fillRect/>
            </a:stretch>
          </p:blipFill>
          <p:spPr>
            <a:xfrm>
              <a:off x="2952120" y="1112214"/>
              <a:ext cx="6167434" cy="2073649"/>
            </a:xfrm>
            <a:prstGeom prst="rect">
              <a:avLst/>
            </a:prstGeom>
            <a:effectLst>
              <a:outerShdw blurRad="50800" dist="38100" dir="2700000" algn="tl" rotWithShape="0">
                <a:prstClr val="black">
                  <a:alpha val="40000"/>
                </a:prstClr>
              </a:outerShdw>
            </a:effectLst>
          </p:spPr>
        </p:pic>
        <p:grpSp>
          <p:nvGrpSpPr>
            <p:cNvPr id="29" name="Group 28" descr="Number 1">
              <a:extLst>
                <a:ext uri="{FF2B5EF4-FFF2-40B4-BE49-F238E27FC236}">
                  <a16:creationId xmlns:a16="http://schemas.microsoft.com/office/drawing/2014/main" id="{D7551890-93F2-CC28-FD5C-DD20CA57E9AF}"/>
                </a:ext>
              </a:extLst>
            </p:cNvPr>
            <p:cNvGrpSpPr/>
            <p:nvPr/>
          </p:nvGrpSpPr>
          <p:grpSpPr>
            <a:xfrm>
              <a:off x="9201237" y="1020052"/>
              <a:ext cx="665922" cy="649188"/>
              <a:chOff x="9201237" y="1020052"/>
              <a:chExt cx="665922" cy="649188"/>
            </a:xfrm>
          </p:grpSpPr>
          <p:sp>
            <p:nvSpPr>
              <p:cNvPr id="14" name="TextBox 13" descr="Number 1">
                <a:extLst>
                  <a:ext uri="{FF2B5EF4-FFF2-40B4-BE49-F238E27FC236}">
                    <a16:creationId xmlns:a16="http://schemas.microsoft.com/office/drawing/2014/main" id="{EFFB0B51-AD8A-957E-473E-E8CA2308143F}"/>
                  </a:ext>
                </a:extLst>
              </p:cNvPr>
              <p:cNvSpPr txBox="1"/>
              <p:nvPr/>
            </p:nvSpPr>
            <p:spPr>
              <a:xfrm>
                <a:off x="9317936" y="1133818"/>
                <a:ext cx="432525" cy="421656"/>
              </a:xfrm>
              <a:prstGeom prst="ellipse">
                <a:avLst/>
              </a:prstGeom>
              <a:solidFill>
                <a:srgbClr val="FAD81B"/>
              </a:solidFill>
              <a:effectLst>
                <a:outerShdw blurRad="50800" dist="38100" dir="2700000" algn="tl" rotWithShape="0">
                  <a:prstClr val="black">
                    <a:alpha val="40000"/>
                  </a:prstClr>
                </a:outerShdw>
              </a:effectLst>
            </p:spPr>
            <p:txBody>
              <a:bodyPr wrap="square" rtlCol="0">
                <a:spAutoFit/>
              </a:bodyPr>
              <a:lstStyle/>
              <a:p>
                <a:pPr algn="ctr"/>
                <a:endParaRPr lang="en-US" sz="2400" dirty="0">
                  <a:solidFill>
                    <a:srgbClr val="0D4A6A"/>
                  </a:solidFill>
                </a:endParaRPr>
              </a:p>
            </p:txBody>
          </p:sp>
          <p:sp>
            <p:nvSpPr>
              <p:cNvPr id="15" name="TextBox 14">
                <a:extLst>
                  <a:ext uri="{FF2B5EF4-FFF2-40B4-BE49-F238E27FC236}">
                    <a16:creationId xmlns:a16="http://schemas.microsoft.com/office/drawing/2014/main" id="{3F47E22E-7264-07F6-7581-FDF159F2E0F2}"/>
                  </a:ext>
                </a:extLst>
              </p:cNvPr>
              <p:cNvSpPr txBox="1"/>
              <p:nvPr/>
            </p:nvSpPr>
            <p:spPr>
              <a:xfrm>
                <a:off x="9201237" y="1020052"/>
                <a:ext cx="665922" cy="649188"/>
              </a:xfrm>
              <a:prstGeom prst="ellipse">
                <a:avLst/>
              </a:prstGeom>
              <a:noFill/>
              <a:effectLst/>
            </p:spPr>
            <p:txBody>
              <a:bodyPr wrap="square" rtlCol="0">
                <a:spAutoFit/>
              </a:bodyPr>
              <a:lstStyle/>
              <a:p>
                <a:pPr algn="ctr"/>
                <a:r>
                  <a:rPr lang="en-US" sz="2400" dirty="0">
                    <a:solidFill>
                      <a:srgbClr val="0D4A6A"/>
                    </a:solidFill>
                  </a:rPr>
                  <a:t>1</a:t>
                </a:r>
              </a:p>
            </p:txBody>
          </p:sp>
        </p:grpSp>
        <p:sp>
          <p:nvSpPr>
            <p:cNvPr id="8" name="Rectangle: Rounded Corners 7" descr="Yellow highlight around Slide show tab in the PowerPoint ribbon">
              <a:extLst>
                <a:ext uri="{FF2B5EF4-FFF2-40B4-BE49-F238E27FC236}">
                  <a16:creationId xmlns:a16="http://schemas.microsoft.com/office/drawing/2014/main" id="{D87E2F75-6C4E-1077-7644-A5DA93590D16}"/>
                </a:ext>
              </a:extLst>
            </p:cNvPr>
            <p:cNvSpPr/>
            <p:nvPr/>
          </p:nvSpPr>
          <p:spPr>
            <a:xfrm>
              <a:off x="8098649" y="1684684"/>
              <a:ext cx="999902" cy="357809"/>
            </a:xfrm>
            <a:prstGeom prst="roundRect">
              <a:avLst/>
            </a:prstGeom>
            <a:noFill/>
            <a:ln w="57150">
              <a:solidFill>
                <a:srgbClr val="FAD8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descr="Number 2">
              <a:extLst>
                <a:ext uri="{FF2B5EF4-FFF2-40B4-BE49-F238E27FC236}">
                  <a16:creationId xmlns:a16="http://schemas.microsoft.com/office/drawing/2014/main" id="{1E82B5BA-1C33-3783-20C1-9D9E742B65E6}"/>
                </a:ext>
              </a:extLst>
            </p:cNvPr>
            <p:cNvGrpSpPr/>
            <p:nvPr/>
          </p:nvGrpSpPr>
          <p:grpSpPr>
            <a:xfrm>
              <a:off x="2180412" y="1669240"/>
              <a:ext cx="665922" cy="649188"/>
              <a:chOff x="2180412" y="1669240"/>
              <a:chExt cx="665922" cy="649188"/>
            </a:xfrm>
          </p:grpSpPr>
          <p:sp>
            <p:nvSpPr>
              <p:cNvPr id="16" name="TextBox 15" descr="Number 2">
                <a:extLst>
                  <a:ext uri="{FF2B5EF4-FFF2-40B4-BE49-F238E27FC236}">
                    <a16:creationId xmlns:a16="http://schemas.microsoft.com/office/drawing/2014/main" id="{E8959CF5-325F-3AF6-2729-F8B285DD3D78}"/>
                  </a:ext>
                </a:extLst>
              </p:cNvPr>
              <p:cNvSpPr txBox="1"/>
              <p:nvPr/>
            </p:nvSpPr>
            <p:spPr>
              <a:xfrm>
                <a:off x="2297111" y="1783006"/>
                <a:ext cx="432525" cy="421656"/>
              </a:xfrm>
              <a:prstGeom prst="ellipse">
                <a:avLst/>
              </a:prstGeom>
              <a:solidFill>
                <a:srgbClr val="FAD81B"/>
              </a:solidFill>
              <a:effectLst>
                <a:outerShdw blurRad="50800" dist="38100" dir="2700000" algn="tl" rotWithShape="0">
                  <a:prstClr val="black">
                    <a:alpha val="40000"/>
                  </a:prstClr>
                </a:outerShdw>
              </a:effectLst>
            </p:spPr>
            <p:txBody>
              <a:bodyPr wrap="square" rtlCol="0">
                <a:spAutoFit/>
              </a:bodyPr>
              <a:lstStyle/>
              <a:p>
                <a:pPr algn="ctr"/>
                <a:endParaRPr lang="en-US" sz="2400" dirty="0">
                  <a:solidFill>
                    <a:srgbClr val="0D4A6A"/>
                  </a:solidFill>
                </a:endParaRPr>
              </a:p>
            </p:txBody>
          </p:sp>
          <p:sp>
            <p:nvSpPr>
              <p:cNvPr id="17" name="TextBox 16">
                <a:extLst>
                  <a:ext uri="{FF2B5EF4-FFF2-40B4-BE49-F238E27FC236}">
                    <a16:creationId xmlns:a16="http://schemas.microsoft.com/office/drawing/2014/main" id="{2FF472CA-DB75-14BB-21C7-AD446A365171}"/>
                  </a:ext>
                </a:extLst>
              </p:cNvPr>
              <p:cNvSpPr txBox="1"/>
              <p:nvPr/>
            </p:nvSpPr>
            <p:spPr>
              <a:xfrm>
                <a:off x="2180412" y="1669240"/>
                <a:ext cx="665922" cy="649188"/>
              </a:xfrm>
              <a:prstGeom prst="ellipse">
                <a:avLst/>
              </a:prstGeom>
              <a:noFill/>
              <a:effectLst/>
            </p:spPr>
            <p:txBody>
              <a:bodyPr wrap="square" rtlCol="0">
                <a:spAutoFit/>
              </a:bodyPr>
              <a:lstStyle/>
              <a:p>
                <a:pPr algn="ctr"/>
                <a:r>
                  <a:rPr lang="en-US" sz="2400" dirty="0">
                    <a:solidFill>
                      <a:srgbClr val="0D4A6A"/>
                    </a:solidFill>
                  </a:rPr>
                  <a:t>2</a:t>
                </a:r>
              </a:p>
            </p:txBody>
          </p:sp>
        </p:grpSp>
        <p:pic>
          <p:nvPicPr>
            <p:cNvPr id="7" name="Graphic 6" descr="Arrow pointing to From Beginning option on the Slide Show tab.">
              <a:extLst>
                <a:ext uri="{FF2B5EF4-FFF2-40B4-BE49-F238E27FC236}">
                  <a16:creationId xmlns:a16="http://schemas.microsoft.com/office/drawing/2014/main" id="{9FA992DF-1189-2ACA-B70A-9ECB9A9EE1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67865">
              <a:off x="1805207" y="1830809"/>
              <a:ext cx="1274487" cy="1274487"/>
            </a:xfrm>
            <a:prstGeom prst="rect">
              <a:avLst/>
            </a:prstGeom>
            <a:effectLst>
              <a:outerShdw blurRad="50800" dist="38100" dir="2700000" algn="tl" rotWithShape="0">
                <a:prstClr val="black">
                  <a:alpha val="40000"/>
                </a:prstClr>
              </a:outerShdw>
            </a:effectLst>
          </p:spPr>
        </p:pic>
        <p:sp>
          <p:nvSpPr>
            <p:cNvPr id="9" name="Rectangle: Rounded Corners 8" descr="Yellow highlight around From Beginning option on the Slide Show tab">
              <a:extLst>
                <a:ext uri="{FF2B5EF4-FFF2-40B4-BE49-F238E27FC236}">
                  <a16:creationId xmlns:a16="http://schemas.microsoft.com/office/drawing/2014/main" id="{B121C653-E840-5EA4-7569-6932BB2EF3DC}"/>
                </a:ext>
              </a:extLst>
            </p:cNvPr>
            <p:cNvSpPr/>
            <p:nvPr/>
          </p:nvSpPr>
          <p:spPr>
            <a:xfrm>
              <a:off x="3066609" y="2042493"/>
              <a:ext cx="852249" cy="1101823"/>
            </a:xfrm>
            <a:prstGeom prst="roundRect">
              <a:avLst>
                <a:gd name="adj" fmla="val 9688"/>
              </a:avLst>
            </a:prstGeom>
            <a:noFill/>
            <a:ln w="57150">
              <a:solidFill>
                <a:srgbClr val="FAD81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descr="&quot;Decorative&quot;">
            <a:extLst>
              <a:ext uri="{FF2B5EF4-FFF2-40B4-BE49-F238E27FC236}">
                <a16:creationId xmlns:a16="http://schemas.microsoft.com/office/drawing/2014/main" id="{713421E5-64D3-469A-DFD1-1503B879A599}"/>
              </a:ext>
              <a:ext uri="{C183D7F6-B498-43B3-948B-1728B52AA6E4}">
                <adec:decorative xmlns:adec="http://schemas.microsoft.com/office/drawing/2017/decorative" val="1"/>
              </a:ext>
            </a:extLst>
          </p:cNvPr>
          <p:cNvGrpSpPr/>
          <p:nvPr/>
        </p:nvGrpSpPr>
        <p:grpSpPr>
          <a:xfrm>
            <a:off x="3160261" y="5971274"/>
            <a:ext cx="815008" cy="716621"/>
            <a:chOff x="9650896" y="5092801"/>
            <a:chExt cx="815008" cy="716621"/>
          </a:xfrm>
        </p:grpSpPr>
        <p:sp>
          <p:nvSpPr>
            <p:cNvPr id="13" name="Rectangle: Rounded Corners 12">
              <a:extLst>
                <a:ext uri="{FF2B5EF4-FFF2-40B4-BE49-F238E27FC236}">
                  <a16:creationId xmlns:a16="http://schemas.microsoft.com/office/drawing/2014/main" id="{19999349-093B-A92E-1245-D2AE3D21041B}"/>
                </a:ext>
              </a:extLst>
            </p:cNvPr>
            <p:cNvSpPr/>
            <p:nvPr/>
          </p:nvSpPr>
          <p:spPr>
            <a:xfrm>
              <a:off x="9650896" y="5092801"/>
              <a:ext cx="815008" cy="716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Headphones with solid fill">
              <a:extLst>
                <a:ext uri="{FF2B5EF4-FFF2-40B4-BE49-F238E27FC236}">
                  <a16:creationId xmlns:a16="http://schemas.microsoft.com/office/drawing/2014/main" id="{9EEAB389-F9C7-0710-AE1F-FAEC3BCC68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7140" y="5092801"/>
              <a:ext cx="716621" cy="716621"/>
            </a:xfrm>
            <a:prstGeom prst="rect">
              <a:avLst/>
            </a:prstGeom>
          </p:spPr>
        </p:pic>
      </p:grpSp>
      <p:sp>
        <p:nvSpPr>
          <p:cNvPr id="10" name="Rectangle 9">
            <a:extLst>
              <a:ext uri="{FF2B5EF4-FFF2-40B4-BE49-F238E27FC236}">
                <a16:creationId xmlns:a16="http://schemas.microsoft.com/office/drawing/2014/main" id="{6D00EE44-ED93-0E58-91BD-0619E1E3AC5F}"/>
              </a:ext>
              <a:ext uri="{C183D7F6-B498-43B3-948B-1728B52AA6E4}">
                <adec:decorative xmlns:adec="http://schemas.microsoft.com/office/drawing/2017/decorative" val="1"/>
              </a:ext>
            </a:extLst>
          </p:cNvPr>
          <p:cNvSpPr/>
          <p:nvPr/>
        </p:nvSpPr>
        <p:spPr>
          <a:xfrm>
            <a:off x="0" y="3545292"/>
            <a:ext cx="12198350" cy="2210681"/>
          </a:xfrm>
          <a:prstGeom prst="rect">
            <a:avLst/>
          </a:prstGeom>
          <a:solidFill>
            <a:srgbClr val="0D4A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6">
            <a:extLst>
              <a:ext uri="{FF2B5EF4-FFF2-40B4-BE49-F238E27FC236}">
                <a16:creationId xmlns:a16="http://schemas.microsoft.com/office/drawing/2014/main" id="{13C92856-136B-CE45-B584-05FE1E48E52F}"/>
              </a:ext>
            </a:extLst>
          </p:cNvPr>
          <p:cNvSpPr>
            <a:spLocks noGrp="1"/>
          </p:cNvSpPr>
          <p:nvPr>
            <p:ph sz="quarter" idx="10"/>
          </p:nvPr>
        </p:nvSpPr>
        <p:spPr>
          <a:xfrm>
            <a:off x="1786255" y="3485363"/>
            <a:ext cx="8625840" cy="2270610"/>
          </a:xfrm>
        </p:spPr>
        <p:txBody>
          <a:bodyPr/>
          <a:lstStyle/>
          <a:p>
            <a:pPr marL="0" indent="0">
              <a:lnSpc>
                <a:spcPct val="100000"/>
              </a:lnSpc>
              <a:spcBef>
                <a:spcPts val="800"/>
              </a:spcBef>
              <a:spcAft>
                <a:spcPts val="600"/>
              </a:spcAft>
              <a:buNone/>
            </a:pPr>
            <a:r>
              <a:rPr lang="en-US" sz="3600" dirty="0"/>
              <a:t>To begin the training:</a:t>
            </a:r>
          </a:p>
          <a:p>
            <a:pPr marL="0" indent="0">
              <a:lnSpc>
                <a:spcPct val="100000"/>
              </a:lnSpc>
              <a:spcBef>
                <a:spcPts val="800"/>
              </a:spcBef>
              <a:spcAft>
                <a:spcPts val="600"/>
              </a:spcAft>
              <a:buNone/>
            </a:pPr>
            <a:r>
              <a:rPr lang="en-US" sz="3600" b="1" dirty="0">
                <a:solidFill>
                  <a:srgbClr val="0D4A6A"/>
                </a:solidFill>
              </a:rPr>
              <a:t>1) </a:t>
            </a:r>
            <a:r>
              <a:rPr lang="en-US" sz="3600" dirty="0"/>
              <a:t>Select the </a:t>
            </a:r>
            <a:r>
              <a:rPr lang="en-US" sz="3600" b="1" dirty="0">
                <a:solidFill>
                  <a:srgbClr val="0D4A6A"/>
                </a:solidFill>
              </a:rPr>
              <a:t>Slide Show </a:t>
            </a:r>
            <a:r>
              <a:rPr lang="en-US" sz="3600" dirty="0"/>
              <a:t>tab (top menu bar)</a:t>
            </a:r>
          </a:p>
          <a:p>
            <a:pPr marL="0" indent="0">
              <a:lnSpc>
                <a:spcPct val="100000"/>
              </a:lnSpc>
              <a:spcBef>
                <a:spcPts val="800"/>
              </a:spcBef>
              <a:spcAft>
                <a:spcPts val="600"/>
              </a:spcAft>
              <a:buNone/>
            </a:pPr>
            <a:r>
              <a:rPr lang="en-US" sz="3600" b="1" dirty="0">
                <a:solidFill>
                  <a:srgbClr val="0D4A6A"/>
                </a:solidFill>
              </a:rPr>
              <a:t>2) </a:t>
            </a:r>
            <a:r>
              <a:rPr lang="en-US" sz="3600" dirty="0"/>
              <a:t>Select </a:t>
            </a:r>
            <a:r>
              <a:rPr lang="en-US" sz="3600" b="1" dirty="0">
                <a:solidFill>
                  <a:srgbClr val="0D4A6A"/>
                </a:solidFill>
              </a:rPr>
              <a:t>From Beginning</a:t>
            </a:r>
            <a:r>
              <a:rPr lang="en-US" sz="3600" dirty="0">
                <a:solidFill>
                  <a:srgbClr val="0D4A6A"/>
                </a:solidFill>
              </a:rPr>
              <a:t> </a:t>
            </a:r>
            <a:r>
              <a:rPr lang="en-US" sz="3600" dirty="0"/>
              <a:t>(far left option)</a:t>
            </a:r>
          </a:p>
          <a:p>
            <a:pPr>
              <a:spcBef>
                <a:spcPts val="800"/>
              </a:spcBef>
            </a:pPr>
            <a:endParaRPr lang="en-US" sz="3600" dirty="0"/>
          </a:p>
        </p:txBody>
      </p:sp>
      <p:sp>
        <p:nvSpPr>
          <p:cNvPr id="30" name="Content Placeholder 29">
            <a:extLst>
              <a:ext uri="{FF2B5EF4-FFF2-40B4-BE49-F238E27FC236}">
                <a16:creationId xmlns:a16="http://schemas.microsoft.com/office/drawing/2014/main" id="{92BA9F7A-D31B-3C9D-7304-DB20E82488AF}"/>
              </a:ext>
            </a:extLst>
          </p:cNvPr>
          <p:cNvSpPr>
            <a:spLocks noGrp="1"/>
          </p:cNvSpPr>
          <p:nvPr>
            <p:ph sz="quarter" idx="11"/>
          </p:nvPr>
        </p:nvSpPr>
        <p:spPr>
          <a:xfrm>
            <a:off x="4165013" y="6051896"/>
            <a:ext cx="4387908" cy="555378"/>
          </a:xfrm>
        </p:spPr>
        <p:txBody>
          <a:bodyPr/>
          <a:lstStyle/>
          <a:p>
            <a:pPr marL="0" indent="0">
              <a:lnSpc>
                <a:spcPct val="100000"/>
              </a:lnSpc>
              <a:spcBef>
                <a:spcPts val="600"/>
              </a:spcBef>
              <a:spcAft>
                <a:spcPts val="600"/>
              </a:spcAft>
              <a:buNone/>
            </a:pPr>
            <a:r>
              <a:rPr lang="en-US" sz="1400" dirty="0"/>
              <a:t>This training program uses audio extensively. </a:t>
            </a:r>
            <a:br>
              <a:rPr lang="en-US" sz="1400" dirty="0"/>
            </a:br>
            <a:r>
              <a:rPr lang="en-US" sz="1400" dirty="0"/>
              <a:t>Make sure you have your headphones or speaker on.</a:t>
            </a:r>
          </a:p>
        </p:txBody>
      </p:sp>
      <p:pic>
        <p:nvPicPr>
          <p:cNvPr id="6" name="Graphic 5" descr="Arrow pointing to Slide Show on the Slide Show tab">
            <a:extLst>
              <a:ext uri="{FF2B5EF4-FFF2-40B4-BE49-F238E27FC236}">
                <a16:creationId xmlns:a16="http://schemas.microsoft.com/office/drawing/2014/main" id="{696BE3F4-427B-4E5D-5988-DBE8EA795B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748929">
            <a:off x="8329926" y="592222"/>
            <a:ext cx="1274487" cy="12744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596324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AE68F-68AD-4AC9-9D08-A2D5497E7F9D}"/>
              </a:ext>
            </a:extLst>
          </p:cNvPr>
          <p:cNvSpPr>
            <a:spLocks noGrp="1"/>
          </p:cNvSpPr>
          <p:nvPr>
            <p:ph type="title"/>
          </p:nvPr>
        </p:nvSpPr>
        <p:spPr>
          <a:xfrm>
            <a:off x="121171" y="948904"/>
            <a:ext cx="2834027" cy="1931958"/>
          </a:xfrm>
        </p:spPr>
        <p:txBody>
          <a:bodyPr/>
          <a:lstStyle/>
          <a:p>
            <a:r>
              <a:rPr lang="en-US" dirty="0"/>
              <a:t>Two Types of Program Reviews</a:t>
            </a:r>
          </a:p>
        </p:txBody>
      </p:sp>
      <p:sp>
        <p:nvSpPr>
          <p:cNvPr id="3" name="Oval 2" descr="&quot;Decorative&quot;">
            <a:extLst>
              <a:ext uri="{FF2B5EF4-FFF2-40B4-BE49-F238E27FC236}">
                <a16:creationId xmlns:a16="http://schemas.microsoft.com/office/drawing/2014/main" id="{581E84E5-F26C-4AC0-BF0A-B31C0482B2CB}"/>
              </a:ext>
              <a:ext uri="{C183D7F6-B498-43B3-948B-1728B52AA6E4}">
                <adec:decorative xmlns:adec="http://schemas.microsoft.com/office/drawing/2017/decorative" val="1"/>
              </a:ext>
            </a:extLst>
          </p:cNvPr>
          <p:cNvSpPr/>
          <p:nvPr/>
        </p:nvSpPr>
        <p:spPr>
          <a:xfrm>
            <a:off x="1371938" y="2709020"/>
            <a:ext cx="2990645" cy="2990645"/>
          </a:xfrm>
          <a:prstGeom prst="ellipse">
            <a:avLst/>
          </a:prstGeom>
          <a:solidFill>
            <a:schemeClr val="bg1"/>
          </a:solidFill>
          <a:ln w="762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pic>
        <p:nvPicPr>
          <p:cNvPr id="7" name="Picture 6" descr="Team working together in the office">
            <a:extLst>
              <a:ext uri="{FF2B5EF4-FFF2-40B4-BE49-F238E27FC236}">
                <a16:creationId xmlns:a16="http://schemas.microsoft.com/office/drawing/2014/main" id="{E1BE3AE2-34AE-4B46-B424-25D8899F51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11470" y="2880869"/>
            <a:ext cx="2711601" cy="2691182"/>
          </a:xfrm>
          <a:prstGeom prst="ellipse">
            <a:avLst/>
          </a:prstGeom>
          <a:effectLst/>
        </p:spPr>
      </p:pic>
      <p:sp>
        <p:nvSpPr>
          <p:cNvPr id="9" name="Text Placeholder 6">
            <a:extLst>
              <a:ext uri="{FF2B5EF4-FFF2-40B4-BE49-F238E27FC236}">
                <a16:creationId xmlns:a16="http://schemas.microsoft.com/office/drawing/2014/main" id="{A8AA79C2-A7A5-4B88-B69F-02A299F68FAE}"/>
              </a:ext>
            </a:extLst>
          </p:cNvPr>
          <p:cNvSpPr txBox="1">
            <a:spLocks/>
          </p:cNvSpPr>
          <p:nvPr/>
        </p:nvSpPr>
        <p:spPr>
          <a:xfrm>
            <a:off x="4566696" y="1031349"/>
            <a:ext cx="6716781" cy="615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3063" lvl="2" indent="-514680">
              <a:lnSpc>
                <a:spcPct val="100000"/>
              </a:lnSpc>
              <a:buClr>
                <a:schemeClr val="accent6"/>
              </a:buClr>
              <a:buFont typeface="+mj-lt"/>
              <a:buAutoNum type="arabicParenR"/>
            </a:pPr>
            <a:r>
              <a:rPr lang="en-US" sz="2804" b="1" dirty="0"/>
              <a:t>Apprenticeship Program Review (APR)</a:t>
            </a:r>
            <a:endParaRPr lang="en-US" sz="2201" b="1" dirty="0"/>
          </a:p>
        </p:txBody>
      </p:sp>
      <p:pic>
        <p:nvPicPr>
          <p:cNvPr id="5" name="2_types" descr="&quot;Audio&quot;">
            <a:hlinkClick r:id="" action="ppaction://media"/>
            <a:extLst>
              <a:ext uri="{FF2B5EF4-FFF2-40B4-BE49-F238E27FC236}">
                <a16:creationId xmlns:a16="http://schemas.microsoft.com/office/drawing/2014/main" id="{07B65C5A-A490-43D6-CF60-FE6DEE4329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0850" y="4795838"/>
            <a:ext cx="347662" cy="347662"/>
          </a:xfrm>
          <a:prstGeom prst="rect">
            <a:avLst/>
          </a:prstGeom>
        </p:spPr>
      </p:pic>
      <p:sp>
        <p:nvSpPr>
          <p:cNvPr id="10" name="Text Placeholder 6">
            <a:extLst>
              <a:ext uri="{FF2B5EF4-FFF2-40B4-BE49-F238E27FC236}">
                <a16:creationId xmlns:a16="http://schemas.microsoft.com/office/drawing/2014/main" id="{B6AA3FF7-E168-4135-B1F8-CCEE483D022B}"/>
              </a:ext>
            </a:extLst>
          </p:cNvPr>
          <p:cNvSpPr txBox="1">
            <a:spLocks/>
          </p:cNvSpPr>
          <p:nvPr/>
        </p:nvSpPr>
        <p:spPr>
          <a:xfrm>
            <a:off x="5111264" y="1481522"/>
            <a:ext cx="3552728" cy="5061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384" lvl="2" indent="0">
              <a:lnSpc>
                <a:spcPct val="100000"/>
              </a:lnSpc>
              <a:buClr>
                <a:schemeClr val="accent6"/>
              </a:buClr>
              <a:buNone/>
            </a:pPr>
            <a:r>
              <a:rPr lang="en-US" sz="2004" i="1" dirty="0">
                <a:solidFill>
                  <a:srgbClr val="1373A6"/>
                </a:solidFill>
              </a:rPr>
              <a:t>Applies to all RAP sponsors</a:t>
            </a:r>
          </a:p>
        </p:txBody>
      </p:sp>
      <p:sp>
        <p:nvSpPr>
          <p:cNvPr id="13" name="Text Placeholder 6">
            <a:extLst>
              <a:ext uri="{FF2B5EF4-FFF2-40B4-BE49-F238E27FC236}">
                <a16:creationId xmlns:a16="http://schemas.microsoft.com/office/drawing/2014/main" id="{87CAA930-BC3B-41E4-8B15-81270F28C41E}"/>
              </a:ext>
            </a:extLst>
          </p:cNvPr>
          <p:cNvSpPr txBox="1">
            <a:spLocks/>
          </p:cNvSpPr>
          <p:nvPr/>
        </p:nvSpPr>
        <p:spPr>
          <a:xfrm>
            <a:off x="5285213" y="1830313"/>
            <a:ext cx="6237880" cy="12151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lnSpc>
                <a:spcPct val="100000"/>
              </a:lnSpc>
              <a:spcBef>
                <a:spcPts val="0"/>
              </a:spcBef>
              <a:spcAft>
                <a:spcPts val="600"/>
              </a:spcAft>
              <a:buNone/>
            </a:pPr>
            <a:r>
              <a:rPr lang="en-US" sz="2201" dirty="0"/>
              <a:t>FOCUS: Sponsor’s overall performance and compliance with provisions in 29 CFR part 29, and those in part 30 that apply to all RAPs</a:t>
            </a:r>
          </a:p>
        </p:txBody>
      </p:sp>
      <p:sp>
        <p:nvSpPr>
          <p:cNvPr id="6" name="Text Placeholder 6">
            <a:extLst>
              <a:ext uri="{FF2B5EF4-FFF2-40B4-BE49-F238E27FC236}">
                <a16:creationId xmlns:a16="http://schemas.microsoft.com/office/drawing/2014/main" id="{869366D4-B5BB-42A2-9E98-02A80DEF87B6}"/>
              </a:ext>
            </a:extLst>
          </p:cNvPr>
          <p:cNvSpPr txBox="1">
            <a:spLocks/>
          </p:cNvSpPr>
          <p:nvPr/>
        </p:nvSpPr>
        <p:spPr>
          <a:xfrm>
            <a:off x="4610641" y="3429014"/>
            <a:ext cx="6450262" cy="8531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3063" lvl="2" indent="-514680">
              <a:lnSpc>
                <a:spcPts val="3002"/>
              </a:lnSpc>
              <a:buClr>
                <a:schemeClr val="accent6"/>
              </a:buClr>
              <a:buFont typeface="+mj-lt"/>
              <a:buAutoNum type="arabicParenR" startAt="2"/>
            </a:pPr>
            <a:r>
              <a:rPr lang="en-US" sz="2804" b="1" dirty="0"/>
              <a:t>Extended Apprenticeship Program Review (EAPR)</a:t>
            </a:r>
            <a:endParaRPr lang="en-US" sz="2201" b="1" dirty="0"/>
          </a:p>
        </p:txBody>
      </p:sp>
      <p:sp>
        <p:nvSpPr>
          <p:cNvPr id="14" name="Text Placeholder 6">
            <a:extLst>
              <a:ext uri="{FF2B5EF4-FFF2-40B4-BE49-F238E27FC236}">
                <a16:creationId xmlns:a16="http://schemas.microsoft.com/office/drawing/2014/main" id="{5FCA03E8-AE90-41CB-A0BD-74E386919710}"/>
              </a:ext>
            </a:extLst>
          </p:cNvPr>
          <p:cNvSpPr txBox="1">
            <a:spLocks/>
          </p:cNvSpPr>
          <p:nvPr/>
        </p:nvSpPr>
        <p:spPr>
          <a:xfrm>
            <a:off x="5147951" y="4189063"/>
            <a:ext cx="4545382" cy="4576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384" lvl="2" indent="0">
              <a:lnSpc>
                <a:spcPct val="100000"/>
              </a:lnSpc>
              <a:buClr>
                <a:schemeClr val="accent6"/>
              </a:buClr>
              <a:buNone/>
            </a:pPr>
            <a:r>
              <a:rPr lang="en-US" sz="2004" i="1" dirty="0">
                <a:solidFill>
                  <a:srgbClr val="1373A6"/>
                </a:solidFill>
              </a:rPr>
              <a:t>Applies to certain RAP sponsors</a:t>
            </a:r>
          </a:p>
        </p:txBody>
      </p:sp>
      <p:sp>
        <p:nvSpPr>
          <p:cNvPr id="15" name="Text Placeholder 6">
            <a:extLst>
              <a:ext uri="{FF2B5EF4-FFF2-40B4-BE49-F238E27FC236}">
                <a16:creationId xmlns:a16="http://schemas.microsoft.com/office/drawing/2014/main" id="{763EFFFA-418A-4F04-8772-9D26F1F039DE}"/>
              </a:ext>
            </a:extLst>
          </p:cNvPr>
          <p:cNvSpPr txBox="1">
            <a:spLocks/>
          </p:cNvSpPr>
          <p:nvPr/>
        </p:nvSpPr>
        <p:spPr>
          <a:xfrm>
            <a:off x="5307705" y="4551393"/>
            <a:ext cx="5605477" cy="18654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lnSpc>
                <a:spcPct val="100000"/>
              </a:lnSpc>
              <a:spcBef>
                <a:spcPts val="0"/>
              </a:spcBef>
              <a:spcAft>
                <a:spcPts val="600"/>
              </a:spcAft>
              <a:buNone/>
            </a:pPr>
            <a:r>
              <a:rPr lang="en-US" sz="2201" dirty="0"/>
              <a:t>FOCUS: Sponsor’s compliance with </a:t>
            </a:r>
            <a:br>
              <a:rPr lang="en-US" sz="2201" dirty="0"/>
            </a:br>
            <a:r>
              <a:rPr lang="en-US" sz="2201" dirty="0"/>
              <a:t>aspects of 29 CFR part 30 that apply only to sponsors with five or more apprentices and who are required to develop an Affirmative Action Plan (AAP)</a:t>
            </a:r>
          </a:p>
        </p:txBody>
      </p:sp>
      <p:sp>
        <p:nvSpPr>
          <p:cNvPr id="12" name="TextBox 11">
            <a:hlinkClick r:id="rId7" action="ppaction://hlinksldjump" highlightClick="1"/>
            <a:hlinkHover r:id="" action="ppaction://noaction" highlightClick="1"/>
            <a:extLst>
              <a:ext uri="{FF2B5EF4-FFF2-40B4-BE49-F238E27FC236}">
                <a16:creationId xmlns:a16="http://schemas.microsoft.com/office/drawing/2014/main" id="{1B96EC4E-D7C9-4F5D-A314-9766A51BBBFA}"/>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1" name="TextBox 10">
            <a:hlinkClick r:id="" action="ppaction://hlinkshowjump?jump=nextslide" highlightClick="1"/>
            <a:hlinkHover r:id="" action="ppaction://noaction" highlightClick="1"/>
            <a:extLst>
              <a:ext uri="{FF2B5EF4-FFF2-40B4-BE49-F238E27FC236}">
                <a16:creationId xmlns:a16="http://schemas.microsoft.com/office/drawing/2014/main" id="{15DC3D65-B464-4271-92F9-2A8B09411A43}"/>
              </a:ext>
            </a:extLst>
          </p:cNvPr>
          <p:cNvSpPr txBox="1"/>
          <p:nvPr/>
        </p:nvSpPr>
        <p:spPr>
          <a:xfrm>
            <a:off x="10504714" y="6512050"/>
            <a:ext cx="1682758" cy="338682"/>
          </a:xfrm>
          <a:prstGeom prst="rect">
            <a:avLst/>
          </a:prstGeom>
          <a:noFill/>
        </p:spPr>
        <p:txBody>
          <a:bodyPr wrap="square" rtlCol="0">
            <a:spAutoFit/>
          </a:bodyPr>
          <a:lstStyle>
            <a:defPPr>
              <a:defRPr lang="en-US"/>
            </a:defPPr>
            <a:lvl1pPr algn="r">
              <a:defRPr sz="1600">
                <a:solidFill>
                  <a:srgbClr val="1373A6"/>
                </a:solidFill>
              </a:defRPr>
            </a:lvl1pPr>
          </a:lstStyle>
          <a:p>
            <a:r>
              <a:rPr lang="en-US" sz="1601" dirty="0"/>
              <a:t>NEXT: </a:t>
            </a:r>
            <a:r>
              <a:rPr lang="en-US" sz="1400" dirty="0"/>
              <a:t>Purpose</a:t>
            </a:r>
            <a:r>
              <a:rPr lang="en-US" sz="1601" dirty="0"/>
              <a:t> &gt;</a:t>
            </a:r>
          </a:p>
        </p:txBody>
      </p:sp>
    </p:spTree>
    <p:extLst>
      <p:ext uri="{BB962C8B-B14F-4D97-AF65-F5344CB8AC3E}">
        <p14:creationId xmlns:p14="http://schemas.microsoft.com/office/powerpoint/2010/main" val="658614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44" fill="hold"/>
                                        <p:tgtEl>
                                          <p:spTgt spid="5"/>
                                        </p:tgtEl>
                                      </p:cBhvr>
                                    </p:cmd>
                                  </p:childTnLst>
                                </p:cTn>
                              </p:par>
                              <p:par>
                                <p:cTn id="7" presetID="10" presetClass="entr" presetSubtype="0"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750"/>
                                        <p:tgtEl>
                                          <p:spTgt spid="2"/>
                                        </p:tgtEl>
                                      </p:cBhvr>
                                    </p:animEffect>
                                  </p:childTnLst>
                                </p:cTn>
                              </p:par>
                              <p:par>
                                <p:cTn id="10" presetID="42" presetClass="entr" presetSubtype="0" fill="hold" grpId="0" nodeType="withEffect">
                                  <p:stCondLst>
                                    <p:cond delay="4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42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ppt_x</p:attrName>
                                        </p:attrNameLst>
                                      </p:cBhvr>
                                      <p:tavLst>
                                        <p:tav tm="0">
                                          <p:val>
                                            <p:strVal val="#ppt_x"/>
                                          </p:val>
                                        </p:tav>
                                        <p:tav tm="100000">
                                          <p:val>
                                            <p:strVal val="#ppt_x"/>
                                          </p:val>
                                        </p:tav>
                                      </p:tavLst>
                                    </p:anim>
                                    <p:anim calcmode="lin" valueType="num">
                                      <p:cBhvr>
                                        <p:cTn id="29" dur="75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975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anim calcmode="lin" valueType="num">
                                      <p:cBhvr>
                                        <p:cTn id="33" dur="750" fill="hold"/>
                                        <p:tgtEl>
                                          <p:spTgt spid="14"/>
                                        </p:tgtEl>
                                        <p:attrNameLst>
                                          <p:attrName>ppt_x</p:attrName>
                                        </p:attrNameLst>
                                      </p:cBhvr>
                                      <p:tavLst>
                                        <p:tav tm="0">
                                          <p:val>
                                            <p:strVal val="#ppt_x"/>
                                          </p:val>
                                        </p:tav>
                                        <p:tav tm="100000">
                                          <p:val>
                                            <p:strVal val="#ppt_x"/>
                                          </p:val>
                                        </p:tav>
                                      </p:tavLst>
                                    </p:anim>
                                    <p:anim calcmode="lin" valueType="num">
                                      <p:cBhvr>
                                        <p:cTn id="34" dur="75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3475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750"/>
                                        <p:tgtEl>
                                          <p:spTgt spid="15"/>
                                        </p:tgtEl>
                                      </p:cBhvr>
                                    </p:animEffect>
                                    <p:anim calcmode="lin" valueType="num">
                                      <p:cBhvr>
                                        <p:cTn id="38" dur="750" fill="hold"/>
                                        <p:tgtEl>
                                          <p:spTgt spid="15"/>
                                        </p:tgtEl>
                                        <p:attrNameLst>
                                          <p:attrName>ppt_x</p:attrName>
                                        </p:attrNameLst>
                                      </p:cBhvr>
                                      <p:tavLst>
                                        <p:tav tm="0">
                                          <p:val>
                                            <p:strVal val="#ppt_x"/>
                                          </p:val>
                                        </p:tav>
                                        <p:tav tm="100000">
                                          <p:val>
                                            <p:strVal val="#ppt_x"/>
                                          </p:val>
                                        </p:tav>
                                      </p:tavLst>
                                    </p:anim>
                                    <p:anim calcmode="lin" valueType="num">
                                      <p:cBhvr>
                                        <p:cTn id="39"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0" fill="remove" display="0">
                  <p:stCondLst>
                    <p:cond delay="indefinite"/>
                  </p:stCondLst>
                  <p:endCondLst>
                    <p:cond evt="onStopAudio" delay="0">
                      <p:tgtEl>
                        <p:sldTgt/>
                      </p:tgtEl>
                    </p:cond>
                  </p:endCondLst>
                </p:cTn>
                <p:tgtEl>
                  <p:spTgt spid="5"/>
                </p:tgtEl>
              </p:cMediaNode>
            </p:audio>
          </p:childTnLst>
        </p:cTn>
      </p:par>
    </p:tnLst>
    <p:bldLst>
      <p:bldP spid="2" grpId="0"/>
      <p:bldP spid="9" grpId="0"/>
      <p:bldP spid="10" grpId="0"/>
      <p:bldP spid="13" grpId="0"/>
      <p:bldP spid="6"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FF9EDA1-9FC5-46E4-85D4-A90567E58426}"/>
              </a:ext>
            </a:extLst>
          </p:cNvPr>
          <p:cNvSpPr>
            <a:spLocks noGrp="1"/>
          </p:cNvSpPr>
          <p:nvPr>
            <p:ph type="title" idx="4294967295"/>
          </p:nvPr>
        </p:nvSpPr>
        <p:spPr>
          <a:xfrm>
            <a:off x="838200" y="365125"/>
            <a:ext cx="10521950" cy="1325563"/>
          </a:xfrm>
          <a:prstGeom prst="rect">
            <a:avLst/>
          </a:prstGeom>
        </p:spPr>
        <p:txBody>
          <a:bodyPr/>
          <a:lstStyle/>
          <a:p>
            <a:r>
              <a:rPr lang="en-US" dirty="0"/>
              <a:t>11</a:t>
            </a:r>
          </a:p>
        </p:txBody>
      </p:sp>
    </p:spTree>
    <p:extLst>
      <p:ext uri="{BB962C8B-B14F-4D97-AF65-F5344CB8AC3E}">
        <p14:creationId xmlns:p14="http://schemas.microsoft.com/office/powerpoint/2010/main" val="13361478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5D47D8-D753-4358-9286-D5F3EEC74C91}"/>
              </a:ext>
            </a:extLst>
          </p:cNvPr>
          <p:cNvSpPr>
            <a:spLocks noGrp="1"/>
          </p:cNvSpPr>
          <p:nvPr>
            <p:ph type="title"/>
          </p:nvPr>
        </p:nvSpPr>
        <p:spPr>
          <a:xfrm>
            <a:off x="144480" y="1031356"/>
            <a:ext cx="3051076" cy="1295095"/>
          </a:xfrm>
        </p:spPr>
        <p:txBody>
          <a:bodyPr/>
          <a:lstStyle/>
          <a:p>
            <a:r>
              <a:rPr lang="en-US" dirty="0"/>
              <a:t>Two-Fold Purpose of Program Reviews</a:t>
            </a:r>
          </a:p>
        </p:txBody>
      </p:sp>
      <p:pic>
        <p:nvPicPr>
          <p:cNvPr id="14" name="Picture 2" descr="&quot;Decorative&quot;">
            <a:extLst>
              <a:ext uri="{FF2B5EF4-FFF2-40B4-BE49-F238E27FC236}">
                <a16:creationId xmlns:a16="http://schemas.microsoft.com/office/drawing/2014/main" id="{03A1BE71-732C-4D91-9B58-CF446ECA9645}"/>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01217" y="-11728"/>
            <a:ext cx="2297134" cy="229713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1889D23B-8FBD-4767-9AFF-8112CEEB4F36}"/>
              </a:ext>
            </a:extLst>
          </p:cNvPr>
          <p:cNvSpPr/>
          <p:nvPr/>
        </p:nvSpPr>
        <p:spPr>
          <a:xfrm>
            <a:off x="3652782" y="420070"/>
            <a:ext cx="737227" cy="737227"/>
          </a:xfrm>
          <a:prstGeom prst="ellipse">
            <a:avLst/>
          </a:prstGeom>
          <a:solidFill>
            <a:srgbClr val="6209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5" dirty="0"/>
              <a:t>1</a:t>
            </a:r>
          </a:p>
        </p:txBody>
      </p:sp>
      <p:sp>
        <p:nvSpPr>
          <p:cNvPr id="11" name="Text Placeholder 3">
            <a:extLst>
              <a:ext uri="{FF2B5EF4-FFF2-40B4-BE49-F238E27FC236}">
                <a16:creationId xmlns:a16="http://schemas.microsoft.com/office/drawing/2014/main" id="{797445D0-DC5C-48D3-98CD-477EDF33BB48}"/>
              </a:ext>
            </a:extLst>
          </p:cNvPr>
          <p:cNvSpPr txBox="1">
            <a:spLocks/>
          </p:cNvSpPr>
          <p:nvPr/>
        </p:nvSpPr>
        <p:spPr>
          <a:xfrm>
            <a:off x="4359752" y="563103"/>
            <a:ext cx="5541478" cy="1592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384" lvl="2" indent="0">
              <a:lnSpc>
                <a:spcPts val="2601"/>
              </a:lnSpc>
              <a:spcAft>
                <a:spcPts val="600"/>
              </a:spcAft>
              <a:buNone/>
            </a:pPr>
            <a:r>
              <a:rPr lang="en-US" sz="2401" dirty="0"/>
              <a:t>To assess the overall condition of a sponsor’s program and compliance with its registered Standards and the governing regulations. </a:t>
            </a:r>
          </a:p>
        </p:txBody>
      </p:sp>
      <p:sp>
        <p:nvSpPr>
          <p:cNvPr id="12" name="Text Placeholder 3">
            <a:extLst>
              <a:ext uri="{FF2B5EF4-FFF2-40B4-BE49-F238E27FC236}">
                <a16:creationId xmlns:a16="http://schemas.microsoft.com/office/drawing/2014/main" id="{A19CA530-1BC5-491E-8073-4982D90F897D}"/>
              </a:ext>
            </a:extLst>
          </p:cNvPr>
          <p:cNvSpPr txBox="1">
            <a:spLocks/>
          </p:cNvSpPr>
          <p:nvPr/>
        </p:nvSpPr>
        <p:spPr>
          <a:xfrm>
            <a:off x="4359742" y="2046882"/>
            <a:ext cx="7337608" cy="6803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384" lvl="2" indent="0">
              <a:lnSpc>
                <a:spcPct val="100000"/>
              </a:lnSpc>
              <a:spcAft>
                <a:spcPts val="600"/>
              </a:spcAft>
              <a:buNone/>
            </a:pPr>
            <a:r>
              <a:rPr lang="en-US" sz="2401" dirty="0"/>
              <a:t>This includes determining if apprentices are receiving:</a:t>
            </a:r>
          </a:p>
        </p:txBody>
      </p:sp>
      <p:sp>
        <p:nvSpPr>
          <p:cNvPr id="13" name="Text Placeholder 6">
            <a:extLst>
              <a:ext uri="{FF2B5EF4-FFF2-40B4-BE49-F238E27FC236}">
                <a16:creationId xmlns:a16="http://schemas.microsoft.com/office/drawing/2014/main" id="{950C3D67-EB32-4AD3-8EA0-61C9EE0AA87E}"/>
              </a:ext>
            </a:extLst>
          </p:cNvPr>
          <p:cNvSpPr txBox="1">
            <a:spLocks/>
          </p:cNvSpPr>
          <p:nvPr/>
        </p:nvSpPr>
        <p:spPr>
          <a:xfrm>
            <a:off x="4805649" y="2511667"/>
            <a:ext cx="7210097" cy="18717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1"/>
              </a:spcBef>
              <a:buClr>
                <a:schemeClr val="accent6"/>
              </a:buClr>
            </a:pPr>
            <a:r>
              <a:rPr lang="en-US" sz="2401" dirty="0"/>
              <a:t>On-the-job training</a:t>
            </a:r>
          </a:p>
          <a:p>
            <a:pPr>
              <a:lnSpc>
                <a:spcPct val="100000"/>
              </a:lnSpc>
              <a:spcBef>
                <a:spcPts val="301"/>
              </a:spcBef>
              <a:buClr>
                <a:schemeClr val="accent6"/>
              </a:buClr>
            </a:pPr>
            <a:r>
              <a:rPr lang="en-US" sz="2401" dirty="0"/>
              <a:t>Scheduled wage increases</a:t>
            </a:r>
          </a:p>
          <a:p>
            <a:pPr>
              <a:lnSpc>
                <a:spcPct val="100000"/>
              </a:lnSpc>
              <a:spcBef>
                <a:spcPts val="301"/>
              </a:spcBef>
              <a:buClr>
                <a:schemeClr val="accent6"/>
              </a:buClr>
            </a:pPr>
            <a:r>
              <a:rPr lang="en-US" sz="2401" dirty="0"/>
              <a:t>Appropriate related instruction</a:t>
            </a:r>
          </a:p>
          <a:p>
            <a:pPr>
              <a:lnSpc>
                <a:spcPct val="100000"/>
              </a:lnSpc>
              <a:spcBef>
                <a:spcPts val="301"/>
              </a:spcBef>
              <a:buClr>
                <a:schemeClr val="accent6"/>
              </a:buClr>
            </a:pPr>
            <a:r>
              <a:rPr lang="en-US" sz="2401" dirty="0"/>
              <a:t>Equal opportunity</a:t>
            </a:r>
          </a:p>
        </p:txBody>
      </p:sp>
      <p:pic>
        <p:nvPicPr>
          <p:cNvPr id="5" name="slide12_purpose" descr="&quot;Audio&quot;">
            <a:hlinkClick r:id="" action="ppaction://media"/>
            <a:extLst>
              <a:ext uri="{FF2B5EF4-FFF2-40B4-BE49-F238E27FC236}">
                <a16:creationId xmlns:a16="http://schemas.microsoft.com/office/drawing/2014/main" id="{B581FA71-BC03-D59E-3EAA-273814A01C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234" y="4949566"/>
            <a:ext cx="347662" cy="347663"/>
          </a:xfrm>
          <a:prstGeom prst="rect">
            <a:avLst/>
          </a:prstGeom>
        </p:spPr>
      </p:pic>
      <p:sp>
        <p:nvSpPr>
          <p:cNvPr id="10" name="Oval 9">
            <a:extLst>
              <a:ext uri="{FF2B5EF4-FFF2-40B4-BE49-F238E27FC236}">
                <a16:creationId xmlns:a16="http://schemas.microsoft.com/office/drawing/2014/main" id="{ADFF66D6-E096-4FD8-B827-1D91D5B7A54B}"/>
              </a:ext>
            </a:extLst>
          </p:cNvPr>
          <p:cNvSpPr/>
          <p:nvPr/>
        </p:nvSpPr>
        <p:spPr>
          <a:xfrm>
            <a:off x="3652782" y="4268349"/>
            <a:ext cx="737227" cy="737227"/>
          </a:xfrm>
          <a:prstGeom prst="ellipse">
            <a:avLst/>
          </a:prstGeom>
          <a:solidFill>
            <a:srgbClr val="6209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5" dirty="0"/>
              <a:t>2</a:t>
            </a:r>
          </a:p>
        </p:txBody>
      </p:sp>
      <p:sp>
        <p:nvSpPr>
          <p:cNvPr id="8" name="Text Placeholder 3">
            <a:extLst>
              <a:ext uri="{FF2B5EF4-FFF2-40B4-BE49-F238E27FC236}">
                <a16:creationId xmlns:a16="http://schemas.microsoft.com/office/drawing/2014/main" id="{B4282C57-FE89-4E8D-97DD-F718AB453A39}"/>
              </a:ext>
            </a:extLst>
          </p:cNvPr>
          <p:cNvSpPr txBox="1">
            <a:spLocks/>
          </p:cNvSpPr>
          <p:nvPr/>
        </p:nvSpPr>
        <p:spPr>
          <a:xfrm>
            <a:off x="4359746" y="4502670"/>
            <a:ext cx="7337607" cy="893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384" lvl="2" indent="0">
              <a:lnSpc>
                <a:spcPts val="2601"/>
              </a:lnSpc>
              <a:spcAft>
                <a:spcPts val="600"/>
              </a:spcAft>
              <a:buNone/>
            </a:pPr>
            <a:r>
              <a:rPr lang="en-US" sz="2401" dirty="0"/>
              <a:t>To provide support and technical assistance to help sponsors in complying with the federal regulations.</a:t>
            </a:r>
          </a:p>
        </p:txBody>
      </p:sp>
      <p:grpSp>
        <p:nvGrpSpPr>
          <p:cNvPr id="17" name="Group 16" descr="&quot;Decorative&quot;">
            <a:extLst>
              <a:ext uri="{FF2B5EF4-FFF2-40B4-BE49-F238E27FC236}">
                <a16:creationId xmlns:a16="http://schemas.microsoft.com/office/drawing/2014/main" id="{EA8DB862-E3F2-463E-AF5F-576711287AD6}"/>
              </a:ext>
            </a:extLst>
          </p:cNvPr>
          <p:cNvGrpSpPr/>
          <p:nvPr/>
        </p:nvGrpSpPr>
        <p:grpSpPr>
          <a:xfrm>
            <a:off x="7604178" y="5321539"/>
            <a:ext cx="4594187" cy="1060878"/>
            <a:chOff x="6865260" y="5188856"/>
            <a:chExt cx="5326743" cy="1123313"/>
          </a:xfrm>
        </p:grpSpPr>
        <p:sp>
          <p:nvSpPr>
            <p:cNvPr id="18" name="Rectangle: Top Corners Rounded 17">
              <a:extLst>
                <a:ext uri="{FF2B5EF4-FFF2-40B4-BE49-F238E27FC236}">
                  <a16:creationId xmlns:a16="http://schemas.microsoft.com/office/drawing/2014/main" id="{C00E96E2-47F9-420C-8287-C25CE494E08C}"/>
                </a:ext>
              </a:extLst>
            </p:cNvPr>
            <p:cNvSpPr/>
            <p:nvPr/>
          </p:nvSpPr>
          <p:spPr>
            <a:xfrm rot="16200000">
              <a:off x="8966975" y="3087141"/>
              <a:ext cx="1123313" cy="5326743"/>
            </a:xfrm>
            <a:prstGeom prst="round2SameRect">
              <a:avLst>
                <a:gd name="adj1" fmla="val 47584"/>
                <a:gd name="adj2" fmla="val 0"/>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9" name="TextBox 18" descr="What questions would you want to ask an instructor about the related instruction component of the registered apprenticeship program?">
              <a:extLst>
                <a:ext uri="{FF2B5EF4-FFF2-40B4-BE49-F238E27FC236}">
                  <a16:creationId xmlns:a16="http://schemas.microsoft.com/office/drawing/2014/main" id="{2A50AE91-6256-4344-9615-7257B774916D}"/>
                </a:ext>
              </a:extLst>
            </p:cNvPr>
            <p:cNvSpPr txBox="1"/>
            <p:nvPr/>
          </p:nvSpPr>
          <p:spPr>
            <a:xfrm>
              <a:off x="7423190" y="5226311"/>
              <a:ext cx="4603616" cy="1036054"/>
            </a:xfrm>
            <a:prstGeom prst="rect">
              <a:avLst/>
            </a:prstGeom>
            <a:noFill/>
          </p:spPr>
          <p:txBody>
            <a:bodyPr wrap="square" lIns="91489" tIns="45744" rIns="91489" bIns="45744" rtlCol="0" anchor="t">
              <a:spAutoFit/>
            </a:bodyPr>
            <a:lstStyle/>
            <a:p>
              <a:pPr>
                <a:lnSpc>
                  <a:spcPts val="2302"/>
                </a:lnSpc>
              </a:pPr>
              <a:r>
                <a:rPr lang="en-US" sz="2201" dirty="0">
                  <a:solidFill>
                    <a:schemeClr val="bg1"/>
                  </a:solidFill>
                </a:rPr>
                <a:t>Sponsors are encouraged to take advantage of the support offered by the registration agency.</a:t>
              </a:r>
            </a:p>
          </p:txBody>
        </p:sp>
      </p:grpSp>
      <p:sp>
        <p:nvSpPr>
          <p:cNvPr id="16" name="TextBox 15">
            <a:hlinkClick r:id="rId7" action="ppaction://hlinksldjump" highlightClick="1"/>
            <a:hlinkHover r:id="" action="ppaction://noaction" highlightClick="1"/>
            <a:extLst>
              <a:ext uri="{FF2B5EF4-FFF2-40B4-BE49-F238E27FC236}">
                <a16:creationId xmlns:a16="http://schemas.microsoft.com/office/drawing/2014/main" id="{4A4AEF8A-9A63-4E8F-AA99-2914B7F914B8}"/>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5" name="TextBox 14">
            <a:hlinkClick r:id="" action="ppaction://hlinkshowjump?jump=nextslide" highlightClick="1"/>
            <a:hlinkHover r:id="" action="ppaction://noaction" highlightClick="1"/>
            <a:extLst>
              <a:ext uri="{FF2B5EF4-FFF2-40B4-BE49-F238E27FC236}">
                <a16:creationId xmlns:a16="http://schemas.microsoft.com/office/drawing/2014/main" id="{8D2699AD-2CD4-4242-B645-2C9CCE2AF7E5}"/>
              </a:ext>
            </a:extLst>
          </p:cNvPr>
          <p:cNvSpPr txBox="1"/>
          <p:nvPr/>
        </p:nvSpPr>
        <p:spPr>
          <a:xfrm>
            <a:off x="10733314" y="6512050"/>
            <a:ext cx="1454158" cy="338682"/>
          </a:xfrm>
          <a:prstGeom prst="rect">
            <a:avLst/>
          </a:prstGeom>
          <a:noFill/>
        </p:spPr>
        <p:txBody>
          <a:bodyPr wrap="square" rtlCol="0">
            <a:spAutoFit/>
          </a:bodyPr>
          <a:lstStyle>
            <a:defPPr>
              <a:defRPr lang="en-US"/>
            </a:defPPr>
            <a:lvl1pPr algn="r">
              <a:defRPr sz="1600">
                <a:solidFill>
                  <a:srgbClr val="1373A6"/>
                </a:solidFill>
              </a:defRPr>
            </a:lvl1pPr>
          </a:lstStyle>
          <a:p>
            <a:r>
              <a:rPr lang="en-US" sz="1601" dirty="0"/>
              <a:t>NEXT: </a:t>
            </a:r>
            <a:r>
              <a:rPr lang="en-US" sz="1400" dirty="0"/>
              <a:t>Timing</a:t>
            </a:r>
            <a:r>
              <a:rPr lang="en-US" sz="1601" dirty="0"/>
              <a:t> &gt;</a:t>
            </a:r>
          </a:p>
        </p:txBody>
      </p:sp>
    </p:spTree>
    <p:extLst>
      <p:ext uri="{BB962C8B-B14F-4D97-AF65-F5344CB8AC3E}">
        <p14:creationId xmlns:p14="http://schemas.microsoft.com/office/powerpoint/2010/main" val="2315568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20" fill="hold"/>
                                        <p:tgtEl>
                                          <p:spTgt spid="5"/>
                                        </p:tgtEl>
                                      </p:cBhvr>
                                    </p:cmd>
                                  </p:childTnLst>
                                </p:cTn>
                              </p:par>
                              <p:par>
                                <p:cTn id="7" presetID="10" presetClass="entr" presetSubtype="0" fill="hold" nodeType="withEffect">
                                  <p:stCondLst>
                                    <p:cond delay="5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grpId="0" nodeType="withEffect">
                                  <p:stCondLst>
                                    <p:cond delay="1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47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42" presetClass="entr" presetSubtype="0" fill="hold" grpId="0" nodeType="withEffect">
                                  <p:stCondLst>
                                    <p:cond delay="6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9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225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anim calcmode="lin" valueType="num">
                                      <p:cBhvr>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2650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500"/>
                                        <p:tgtEl>
                                          <p:spTgt spid="13">
                                            <p:txEl>
                                              <p:pRg st="1" end="1"/>
                                            </p:txEl>
                                          </p:spTgt>
                                        </p:tgtEl>
                                      </p:cBhvr>
                                    </p:animEffect>
                                    <p:anim calcmode="lin" valueType="num">
                                      <p:cBhvr>
                                        <p:cTn id="34"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5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3075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500"/>
                                        <p:tgtEl>
                                          <p:spTgt spid="13">
                                            <p:txEl>
                                              <p:pRg st="2" end="2"/>
                                            </p:txEl>
                                          </p:spTgt>
                                        </p:tgtEl>
                                      </p:cBhvr>
                                    </p:animEffect>
                                    <p:anim calcmode="lin" valueType="num">
                                      <p:cBhvr>
                                        <p:cTn id="3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5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3500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500"/>
                                        <p:tgtEl>
                                          <p:spTgt spid="13">
                                            <p:txEl>
                                              <p:pRg st="3" end="3"/>
                                            </p:txEl>
                                          </p:spTgt>
                                        </p:tgtEl>
                                      </p:cBhvr>
                                    </p:animEffect>
                                    <p:anim calcmode="lin" valueType="num">
                                      <p:cBhvr>
                                        <p:cTn id="44"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5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10" presetClass="entr" presetSubtype="0" fill="hold" grpId="0" nodeType="withEffect">
                                  <p:stCondLst>
                                    <p:cond delay="4600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42" presetClass="entr" presetSubtype="0" fill="hold" grpId="0" nodeType="withEffect">
                                  <p:stCondLst>
                                    <p:cond delay="4700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anim calcmode="lin" valueType="num">
                                      <p:cBhvr>
                                        <p:cTn id="52" dur="500" fill="hold"/>
                                        <p:tgtEl>
                                          <p:spTgt spid="8"/>
                                        </p:tgtEl>
                                        <p:attrNameLst>
                                          <p:attrName>ppt_x</p:attrName>
                                        </p:attrNameLst>
                                      </p:cBhvr>
                                      <p:tavLst>
                                        <p:tav tm="0">
                                          <p:val>
                                            <p:strVal val="#ppt_x"/>
                                          </p:val>
                                        </p:tav>
                                        <p:tav tm="100000">
                                          <p:val>
                                            <p:strVal val="#ppt_x"/>
                                          </p:val>
                                        </p:tav>
                                      </p:tavLst>
                                    </p:anim>
                                    <p:anim calcmode="lin" valueType="num">
                                      <p:cBhvr>
                                        <p:cTn id="53" dur="500" fill="hold"/>
                                        <p:tgtEl>
                                          <p:spTgt spid="8"/>
                                        </p:tgtEl>
                                        <p:attrNameLst>
                                          <p:attrName>ppt_y</p:attrName>
                                        </p:attrNameLst>
                                      </p:cBhvr>
                                      <p:tavLst>
                                        <p:tav tm="0">
                                          <p:val>
                                            <p:strVal val="#ppt_y+.1"/>
                                          </p:val>
                                        </p:tav>
                                        <p:tav tm="100000">
                                          <p:val>
                                            <p:strVal val="#ppt_y"/>
                                          </p:val>
                                        </p:tav>
                                      </p:tavLst>
                                    </p:anim>
                                  </p:childTnLst>
                                </p:cTn>
                              </p:par>
                              <p:par>
                                <p:cTn id="54" presetID="2" presetClass="entr" presetSubtype="2" fill="hold" nodeType="withEffect">
                                  <p:stCondLst>
                                    <p:cond delay="5675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750" fill="hold"/>
                                        <p:tgtEl>
                                          <p:spTgt spid="17"/>
                                        </p:tgtEl>
                                        <p:attrNameLst>
                                          <p:attrName>ppt_x</p:attrName>
                                        </p:attrNameLst>
                                      </p:cBhvr>
                                      <p:tavLst>
                                        <p:tav tm="0">
                                          <p:val>
                                            <p:strVal val="1+#ppt_w/2"/>
                                          </p:val>
                                        </p:tav>
                                        <p:tav tm="100000">
                                          <p:val>
                                            <p:strVal val="#ppt_x"/>
                                          </p:val>
                                        </p:tav>
                                      </p:tavLst>
                                    </p:anim>
                                    <p:anim calcmode="lin" valueType="num">
                                      <p:cBhvr additive="base">
                                        <p:cTn id="57"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remove" display="0">
                  <p:stCondLst>
                    <p:cond delay="indefinite"/>
                  </p:stCondLst>
                  <p:endCondLst>
                    <p:cond evt="onStopAudio" delay="0">
                      <p:tgtEl>
                        <p:sldTgt/>
                      </p:tgtEl>
                    </p:cond>
                  </p:endCondLst>
                </p:cTn>
                <p:tgtEl>
                  <p:spTgt spid="5"/>
                </p:tgtEl>
              </p:cMediaNode>
            </p:audio>
          </p:childTnLst>
        </p:cTn>
      </p:par>
    </p:tnLst>
    <p:bldLst>
      <p:bldP spid="3" grpId="0"/>
      <p:bldP spid="2" grpId="0" animBg="1"/>
      <p:bldP spid="11" grpId="0"/>
      <p:bldP spid="12" grpId="0"/>
      <p:bldP spid="13" grpId="0" uiExpand="1" build="p"/>
      <p:bldP spid="10"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B66CA39-2225-4CC5-AB9E-4BA995E59413}"/>
              </a:ext>
            </a:extLst>
          </p:cNvPr>
          <p:cNvSpPr>
            <a:spLocks noGrp="1"/>
          </p:cNvSpPr>
          <p:nvPr>
            <p:ph type="title" idx="4294967295"/>
          </p:nvPr>
        </p:nvSpPr>
        <p:spPr>
          <a:xfrm>
            <a:off x="838200" y="365125"/>
            <a:ext cx="10521950" cy="1325563"/>
          </a:xfrm>
          <a:prstGeom prst="rect">
            <a:avLst/>
          </a:prstGeom>
        </p:spPr>
        <p:txBody>
          <a:bodyPr/>
          <a:lstStyle/>
          <a:p>
            <a:r>
              <a:rPr lang="en-US" dirty="0"/>
              <a:t>13</a:t>
            </a:r>
          </a:p>
        </p:txBody>
      </p:sp>
    </p:spTree>
    <p:extLst>
      <p:ext uri="{BB962C8B-B14F-4D97-AF65-F5344CB8AC3E}">
        <p14:creationId xmlns:p14="http://schemas.microsoft.com/office/powerpoint/2010/main" val="36473576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hourglass with sand pouring into the bottom section and a calendar">
            <a:extLst>
              <a:ext uri="{FF2B5EF4-FFF2-40B4-BE49-F238E27FC236}">
                <a16:creationId xmlns:a16="http://schemas.microsoft.com/office/drawing/2014/main" id="{10DA2073-0574-8162-C902-CF257D863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 y="1233341"/>
            <a:ext cx="12197660" cy="4860222"/>
          </a:xfrm>
          <a:prstGeom prst="rect">
            <a:avLst/>
          </a:prstGeom>
        </p:spPr>
      </p:pic>
      <p:sp>
        <p:nvSpPr>
          <p:cNvPr id="6" name="Title 5">
            <a:extLst>
              <a:ext uri="{FF2B5EF4-FFF2-40B4-BE49-F238E27FC236}">
                <a16:creationId xmlns:a16="http://schemas.microsoft.com/office/drawing/2014/main" id="{E9E8B968-BF36-49CC-A642-750BC46B3F96}"/>
              </a:ext>
            </a:extLst>
          </p:cNvPr>
          <p:cNvSpPr>
            <a:spLocks noGrp="1"/>
          </p:cNvSpPr>
          <p:nvPr>
            <p:ph type="title"/>
          </p:nvPr>
        </p:nvSpPr>
        <p:spPr/>
        <p:txBody>
          <a:bodyPr/>
          <a:lstStyle/>
          <a:p>
            <a:r>
              <a:rPr lang="en-US" dirty="0"/>
              <a:t>Timing of Program Reviews</a:t>
            </a:r>
          </a:p>
        </p:txBody>
      </p:sp>
      <p:pic>
        <p:nvPicPr>
          <p:cNvPr id="2" name="timing" descr="&quot;Audio&quot;">
            <a:hlinkClick r:id="" action="ppaction://media"/>
            <a:extLst>
              <a:ext uri="{FF2B5EF4-FFF2-40B4-BE49-F238E27FC236}">
                <a16:creationId xmlns:a16="http://schemas.microsoft.com/office/drawing/2014/main" id="{39CE0CFF-A395-D086-DDD2-D9B3BDB390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3075" y="5775325"/>
            <a:ext cx="347662" cy="347663"/>
          </a:xfrm>
          <a:prstGeom prst="rect">
            <a:avLst/>
          </a:prstGeom>
        </p:spPr>
      </p:pic>
      <p:sp>
        <p:nvSpPr>
          <p:cNvPr id="7" name="Text Placeholder 6">
            <a:extLst>
              <a:ext uri="{FF2B5EF4-FFF2-40B4-BE49-F238E27FC236}">
                <a16:creationId xmlns:a16="http://schemas.microsoft.com/office/drawing/2014/main" id="{7678827B-BE83-4829-9286-72ED4C3C9B9A}"/>
              </a:ext>
            </a:extLst>
          </p:cNvPr>
          <p:cNvSpPr>
            <a:spLocks noGrp="1"/>
          </p:cNvSpPr>
          <p:nvPr>
            <p:ph type="body" sz="quarter" idx="10"/>
          </p:nvPr>
        </p:nvSpPr>
        <p:spPr>
          <a:xfrm>
            <a:off x="273887" y="1564319"/>
            <a:ext cx="8352103" cy="4424470"/>
          </a:xfrm>
        </p:spPr>
        <p:txBody>
          <a:bodyPr lIns="91440" tIns="45720" rIns="91440" bIns="45720" anchor="t"/>
          <a:lstStyle/>
          <a:p>
            <a:pPr marL="168275" lvl="2" indent="0">
              <a:lnSpc>
                <a:spcPct val="100000"/>
              </a:lnSpc>
              <a:spcAft>
                <a:spcPts val="600"/>
              </a:spcAft>
              <a:buNone/>
            </a:pPr>
            <a:r>
              <a:rPr lang="en-US" sz="2600" dirty="0"/>
              <a:t>Program reviews are conducted as follows:</a:t>
            </a:r>
            <a:endParaRPr lang="en-US"/>
          </a:p>
          <a:p>
            <a:pPr marL="744855" lvl="2" indent="-287020">
              <a:lnSpc>
                <a:spcPct val="100000"/>
              </a:lnSpc>
              <a:spcAft>
                <a:spcPts val="600"/>
              </a:spcAft>
              <a:buFont typeface="Arial" panose="020B0604020202020204" pitchFamily="34" charset="0"/>
              <a:buChar char="•"/>
            </a:pPr>
            <a:r>
              <a:rPr lang="en-US" sz="2600" dirty="0"/>
              <a:t>End of 1st year of program operation (Provisional)</a:t>
            </a:r>
            <a:endParaRPr lang="en-US"/>
          </a:p>
          <a:p>
            <a:pPr marL="744855" lvl="2" indent="-287020">
              <a:lnSpc>
                <a:spcPct val="100000"/>
              </a:lnSpc>
              <a:spcAft>
                <a:spcPts val="600"/>
              </a:spcAft>
              <a:buFont typeface="Arial" panose="020B0604020202020204" pitchFamily="34" charset="0"/>
              <a:buChar char="•"/>
            </a:pPr>
            <a:r>
              <a:rPr lang="en-US" sz="2600" dirty="0"/>
              <a:t>End of 1st full training cycle</a:t>
            </a:r>
            <a:endParaRPr lang="en-US"/>
          </a:p>
          <a:p>
            <a:pPr marL="744855" lvl="2" indent="-287020">
              <a:lnSpc>
                <a:spcPct val="100000"/>
              </a:lnSpc>
              <a:spcAft>
                <a:spcPts val="600"/>
              </a:spcAft>
              <a:buFont typeface="Arial" panose="020B0604020202020204" pitchFamily="34" charset="0"/>
              <a:buChar char="•"/>
            </a:pPr>
            <a:r>
              <a:rPr lang="en-US" sz="2600" dirty="0"/>
              <a:t>Subsequently at least once in every 5-year span</a:t>
            </a:r>
            <a:endParaRPr lang="en-US"/>
          </a:p>
          <a:p>
            <a:pPr marL="744855" lvl="2" indent="-287020">
              <a:lnSpc>
                <a:spcPts val="2800"/>
              </a:lnSpc>
              <a:spcAft>
                <a:spcPts val="301"/>
              </a:spcAft>
              <a:buFont typeface="Arial" panose="020B0604020202020204" pitchFamily="34" charset="0"/>
              <a:buChar char="•"/>
            </a:pPr>
            <a:r>
              <a:rPr lang="en-US" sz="2600" dirty="0"/>
              <a:t>Outside planned review schedule if the registration agency receives:</a:t>
            </a:r>
            <a:endParaRPr lang="en-US"/>
          </a:p>
          <a:p>
            <a:pPr marL="1315085" lvl="2" indent="-342900">
              <a:lnSpc>
                <a:spcPts val="2600"/>
              </a:lnSpc>
              <a:spcBef>
                <a:spcPts val="301"/>
              </a:spcBef>
              <a:spcAft>
                <a:spcPts val="301"/>
              </a:spcAft>
            </a:pPr>
            <a:r>
              <a:rPr lang="en-US" sz="2400" dirty="0"/>
              <a:t>Credible information of a sponsor’s failure to conform to its Standards or to relevant CFR regulations</a:t>
            </a:r>
            <a:endParaRPr lang="en-US"/>
          </a:p>
          <a:p>
            <a:pPr marL="1315085" lvl="2" indent="-342900">
              <a:lnSpc>
                <a:spcPct val="100000"/>
              </a:lnSpc>
              <a:spcBef>
                <a:spcPts val="301"/>
              </a:spcBef>
              <a:spcAft>
                <a:spcPts val="301"/>
              </a:spcAft>
            </a:pPr>
            <a:r>
              <a:rPr lang="en-US" sz="2400" dirty="0"/>
              <a:t>A written complaint of a sponsor’s failure to conform</a:t>
            </a:r>
            <a:endParaRPr lang="en-US"/>
          </a:p>
        </p:txBody>
      </p:sp>
      <p:sp>
        <p:nvSpPr>
          <p:cNvPr id="8" name="TextBox 7">
            <a:hlinkClick r:id="rId7" action="ppaction://hlinksldjump" highlightClick="1"/>
            <a:hlinkHover r:id="" action="ppaction://noaction" highlightClick="1"/>
            <a:extLst>
              <a:ext uri="{FF2B5EF4-FFF2-40B4-BE49-F238E27FC236}">
                <a16:creationId xmlns:a16="http://schemas.microsoft.com/office/drawing/2014/main" id="{7B0DA3A1-E62E-4CDF-9D0C-01B5AC8D4368}"/>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5" name="TextBox 4">
            <a:hlinkClick r:id="" action="ppaction://hlinkshowjump?jump=nextslide" highlightClick="1"/>
            <a:hlinkHover r:id="" action="ppaction://noaction" highlightClick="1"/>
            <a:extLst>
              <a:ext uri="{FF2B5EF4-FFF2-40B4-BE49-F238E27FC236}">
                <a16:creationId xmlns:a16="http://schemas.microsoft.com/office/drawing/2014/main" id="{273FB94B-D703-4B1B-A083-7EA59C344483}"/>
              </a:ext>
            </a:extLst>
          </p:cNvPr>
          <p:cNvSpPr txBox="1"/>
          <p:nvPr/>
        </p:nvSpPr>
        <p:spPr>
          <a:xfrm>
            <a:off x="10384971" y="6512050"/>
            <a:ext cx="1802501"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APR Tool </a:t>
            </a:r>
            <a:r>
              <a:rPr lang="en-US" sz="1601" dirty="0"/>
              <a:t>&gt;</a:t>
            </a:r>
          </a:p>
        </p:txBody>
      </p:sp>
    </p:spTree>
    <p:extLst>
      <p:ext uri="{BB962C8B-B14F-4D97-AF65-F5344CB8AC3E}">
        <p14:creationId xmlns:p14="http://schemas.microsoft.com/office/powerpoint/2010/main" val="3718052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53016" fill="hold"/>
                                        <p:tgtEl>
                                          <p:spTgt spid="2"/>
                                        </p:tgtEl>
                                      </p:cBhvr>
                                    </p:cmd>
                                  </p:childTnLst>
                                </p:cTn>
                              </p:par>
                              <p:par>
                                <p:cTn id="7" presetID="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fill="hold"/>
                                        <p:tgtEl>
                                          <p:spTgt spid="6"/>
                                        </p:tgtEl>
                                        <p:attrNameLst>
                                          <p:attrName>ppt_x</p:attrName>
                                        </p:attrNameLst>
                                      </p:cBhvr>
                                      <p:tavLst>
                                        <p:tav tm="0">
                                          <p:val>
                                            <p:strVal val="1+#ppt_w/2"/>
                                          </p:val>
                                        </p:tav>
                                        <p:tav tm="100000">
                                          <p:val>
                                            <p:strVal val="#ppt_x"/>
                                          </p:val>
                                        </p:tav>
                                      </p:tavLst>
                                    </p:anim>
                                    <p:anim calcmode="lin" valueType="num">
                                      <p:cBhvr additive="base">
                                        <p:cTn id="10" dur="750" fill="hold"/>
                                        <p:tgtEl>
                                          <p:spTgt spid="6"/>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anim calcmode="lin" valueType="num">
                                      <p:cBhvr>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7">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75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anim calcmode="lin" valueType="num">
                                      <p:cBhvr>
                                        <p:cTn id="2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950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500"/>
                                        <p:tgtEl>
                                          <p:spTgt spid="7">
                                            <p:txEl>
                                              <p:pRg st="2" end="2"/>
                                            </p:txEl>
                                          </p:spTgt>
                                        </p:tgtEl>
                                      </p:cBhvr>
                                    </p:animEffect>
                                    <p:anim calcmode="lin" valueType="num">
                                      <p:cBhvr>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7">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350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anim calcmode="lin" valueType="num">
                                      <p:cBhvr>
                                        <p:cTn id="3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7">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225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500"/>
                                        <p:tgtEl>
                                          <p:spTgt spid="7">
                                            <p:txEl>
                                              <p:pRg st="4" end="4"/>
                                            </p:txEl>
                                          </p:spTgt>
                                        </p:tgtEl>
                                      </p:cBhvr>
                                    </p:animEffect>
                                    <p:anim calcmode="lin" valueType="num">
                                      <p:cBhvr>
                                        <p:cTn id="3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7">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3100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fade">
                                      <p:cBhvr>
                                        <p:cTn id="41" dur="500"/>
                                        <p:tgtEl>
                                          <p:spTgt spid="7">
                                            <p:txEl>
                                              <p:pRg st="5" end="5"/>
                                            </p:txEl>
                                          </p:spTgt>
                                        </p:tgtEl>
                                      </p:cBhvr>
                                    </p:animEffect>
                                    <p:anim calcmode="lin" valueType="num">
                                      <p:cBhvr>
                                        <p:cTn id="4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7">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3950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fade">
                                      <p:cBhvr>
                                        <p:cTn id="46" dur="500"/>
                                        <p:tgtEl>
                                          <p:spTgt spid="7">
                                            <p:txEl>
                                              <p:pRg st="6" end="6"/>
                                            </p:txEl>
                                          </p:spTgt>
                                        </p:tgtEl>
                                      </p:cBhvr>
                                    </p:animEffect>
                                    <p:anim calcmode="lin" valueType="num">
                                      <p:cBhvr>
                                        <p:cTn id="4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remove" display="0">
                  <p:stCondLst>
                    <p:cond delay="indefinite"/>
                  </p:stCondLst>
                  <p:endCondLst>
                    <p:cond evt="onStopAudio" delay="0">
                      <p:tgtEl>
                        <p:sldTgt/>
                      </p:tgtEl>
                    </p:cond>
                  </p:endCondLst>
                </p:cTn>
                <p:tgtEl>
                  <p:spTgt spid="2"/>
                </p:tgtEl>
              </p:cMediaNode>
            </p:audio>
          </p:childTnLst>
        </p:cTn>
      </p:par>
    </p:tnLst>
    <p:bldLst>
      <p:bldP spid="6" grpId="0"/>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A798A79-D5E4-4A4A-BC32-DDAFD8F49D1D}"/>
              </a:ext>
            </a:extLst>
          </p:cNvPr>
          <p:cNvSpPr>
            <a:spLocks noGrp="1"/>
          </p:cNvSpPr>
          <p:nvPr>
            <p:ph type="title" idx="4294967295"/>
          </p:nvPr>
        </p:nvSpPr>
        <p:spPr>
          <a:xfrm>
            <a:off x="838200" y="365125"/>
            <a:ext cx="10521950" cy="1325563"/>
          </a:xfrm>
          <a:prstGeom prst="rect">
            <a:avLst/>
          </a:prstGeom>
        </p:spPr>
        <p:txBody>
          <a:bodyPr/>
          <a:lstStyle/>
          <a:p>
            <a:r>
              <a:rPr lang="en-US" dirty="0"/>
              <a:t>15</a:t>
            </a:r>
          </a:p>
        </p:txBody>
      </p:sp>
    </p:spTree>
    <p:extLst>
      <p:ext uri="{BB962C8B-B14F-4D97-AF65-F5344CB8AC3E}">
        <p14:creationId xmlns:p14="http://schemas.microsoft.com/office/powerpoint/2010/main" val="1802995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Lst>
          </p:cNvPr>
          <p:cNvSpPr>
            <a:spLocks noGrp="1"/>
          </p:cNvSpPr>
          <p:nvPr>
            <p:ph type="title"/>
          </p:nvPr>
        </p:nvSpPr>
        <p:spPr/>
        <p:txBody>
          <a:bodyPr/>
          <a:lstStyle/>
          <a:p>
            <a:r>
              <a:rPr lang="en-US" dirty="0"/>
              <a:t>Documenting Program Reviews – APR Tool</a:t>
            </a:r>
          </a:p>
        </p:txBody>
      </p:sp>
      <p:sp>
        <p:nvSpPr>
          <p:cNvPr id="8" name="Text Placeholder 6">
            <a:extLst>
              <a:ext uri="{FF2B5EF4-FFF2-40B4-BE49-F238E27FC236}">
                <a16:creationId xmlns:a16="http://schemas.microsoft.com/office/drawing/2014/main" id="{BC144B52-0032-4CCD-B659-9E64F5F75552}"/>
              </a:ext>
            </a:extLst>
          </p:cNvPr>
          <p:cNvSpPr>
            <a:spLocks noGrp="1"/>
          </p:cNvSpPr>
          <p:nvPr>
            <p:ph type="body" sz="quarter" idx="10"/>
          </p:nvPr>
        </p:nvSpPr>
        <p:spPr>
          <a:xfrm>
            <a:off x="667794" y="1158159"/>
            <a:ext cx="1840285" cy="1780742"/>
          </a:xfrm>
        </p:spPr>
        <p:txBody>
          <a:bodyPr/>
          <a:lstStyle/>
          <a:p>
            <a:pPr marL="0" lvl="2" indent="0" algn="ctr">
              <a:lnSpc>
                <a:spcPct val="100000"/>
              </a:lnSpc>
              <a:spcAft>
                <a:spcPts val="600"/>
              </a:spcAft>
              <a:buNone/>
            </a:pPr>
            <a:r>
              <a:rPr lang="en-US" sz="8004" b="1" dirty="0">
                <a:solidFill>
                  <a:srgbClr val="195371"/>
                </a:solidFill>
                <a:effectLst>
                  <a:outerShdw blurRad="38100" dist="38100" dir="2700000" algn="tl">
                    <a:srgbClr val="000000">
                      <a:alpha val="43137"/>
                    </a:srgbClr>
                  </a:outerShdw>
                </a:effectLst>
                <a:latin typeface="Georgia" panose="02040502050405020303" pitchFamily="18" charset="0"/>
              </a:rPr>
              <a:t>7</a:t>
            </a:r>
            <a:r>
              <a:rPr lang="en-US" sz="8004" b="1" dirty="0">
                <a:solidFill>
                  <a:srgbClr val="195371"/>
                </a:solidFill>
                <a:latin typeface="Georgia" panose="02040502050405020303" pitchFamily="18" charset="0"/>
              </a:rPr>
              <a:t> </a:t>
            </a:r>
            <a:br>
              <a:rPr lang="en-US" sz="2804" dirty="0"/>
            </a:br>
            <a:r>
              <a:rPr lang="en-US" sz="2804" dirty="0"/>
              <a:t>Checklists</a:t>
            </a:r>
          </a:p>
        </p:txBody>
      </p:sp>
      <p:sp>
        <p:nvSpPr>
          <p:cNvPr id="5" name="TextBox 4">
            <a:extLst>
              <a:ext uri="{FF2B5EF4-FFF2-40B4-BE49-F238E27FC236}">
                <a16:creationId xmlns:a16="http://schemas.microsoft.com/office/drawing/2014/main" id="{5F4B0287-C644-1F3A-4F83-B93489012D47}"/>
              </a:ext>
            </a:extLst>
          </p:cNvPr>
          <p:cNvSpPr txBox="1"/>
          <p:nvPr/>
        </p:nvSpPr>
        <p:spPr>
          <a:xfrm>
            <a:off x="341182" y="2862943"/>
            <a:ext cx="2963474" cy="646331"/>
          </a:xfrm>
          <a:prstGeom prst="rect">
            <a:avLst/>
          </a:prstGeom>
          <a:noFill/>
        </p:spPr>
        <p:txBody>
          <a:bodyPr wrap="square" rtlCol="0">
            <a:spAutoFit/>
          </a:bodyPr>
          <a:lstStyle/>
          <a:p>
            <a:pPr algn="ctr"/>
            <a:r>
              <a:rPr lang="en-US" dirty="0"/>
              <a:t>Guide the reviewer through the program review</a:t>
            </a:r>
          </a:p>
        </p:txBody>
      </p:sp>
      <p:pic>
        <p:nvPicPr>
          <p:cNvPr id="3" name="APR_tool" descr="&quot;Audio&quot;">
            <a:hlinkClick r:id="" action="ppaction://media"/>
            <a:extLst>
              <a:ext uri="{FF2B5EF4-FFF2-40B4-BE49-F238E27FC236}">
                <a16:creationId xmlns:a16="http://schemas.microsoft.com/office/drawing/2014/main" id="{E32A7278-0DC2-4DBF-A421-53DD2D54F7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3655" y="4281800"/>
            <a:ext cx="347663" cy="347662"/>
          </a:xfrm>
          <a:prstGeom prst="rect">
            <a:avLst/>
          </a:prstGeom>
        </p:spPr>
      </p:pic>
      <p:sp>
        <p:nvSpPr>
          <p:cNvPr id="4" name="TextBox 3">
            <a:extLst>
              <a:ext uri="{FF2B5EF4-FFF2-40B4-BE49-F238E27FC236}">
                <a16:creationId xmlns:a16="http://schemas.microsoft.com/office/drawing/2014/main" id="{BBB18D41-7B78-453D-BE1A-182099790713}"/>
              </a:ext>
            </a:extLst>
          </p:cNvPr>
          <p:cNvSpPr txBox="1"/>
          <p:nvPr/>
        </p:nvSpPr>
        <p:spPr>
          <a:xfrm>
            <a:off x="425532" y="3573959"/>
            <a:ext cx="2963474" cy="1964253"/>
          </a:xfrm>
          <a:prstGeom prst="rect">
            <a:avLst/>
          </a:prstGeom>
          <a:noFill/>
        </p:spPr>
        <p:txBody>
          <a:bodyPr wrap="square" rtlCol="0">
            <a:spAutoFit/>
          </a:bodyPr>
          <a:lstStyle/>
          <a:p>
            <a:pPr marL="343120" indent="-343120">
              <a:buAutoNum type="arabicParenR"/>
            </a:pPr>
            <a:r>
              <a:rPr lang="en-US" sz="1352" dirty="0"/>
              <a:t>Identifying Information</a:t>
            </a:r>
          </a:p>
          <a:p>
            <a:pPr marL="343120" indent="-343120">
              <a:buAutoNum type="arabicParenR"/>
            </a:pPr>
            <a:r>
              <a:rPr lang="en-US" sz="1352" dirty="0"/>
              <a:t>Prior Deficiencies and Corrections</a:t>
            </a:r>
          </a:p>
          <a:p>
            <a:pPr marL="343120" indent="-343120">
              <a:buAutoNum type="arabicParenR"/>
            </a:pPr>
            <a:r>
              <a:rPr lang="en-US" sz="1352" dirty="0"/>
              <a:t>On-the-Job Learning (OJL)</a:t>
            </a:r>
          </a:p>
          <a:p>
            <a:pPr marL="343120" indent="-343120">
              <a:buAutoNum type="arabicParenR"/>
            </a:pPr>
            <a:r>
              <a:rPr lang="en-US" sz="1352" dirty="0"/>
              <a:t>Related Instruction</a:t>
            </a:r>
          </a:p>
          <a:p>
            <a:pPr marL="343120" indent="-343120">
              <a:buAutoNum type="arabicParenR"/>
            </a:pPr>
            <a:r>
              <a:rPr lang="en-US" sz="1352" dirty="0"/>
              <a:t>Program Operation </a:t>
            </a:r>
            <a:br>
              <a:rPr lang="en-US" sz="1352" dirty="0"/>
            </a:br>
            <a:r>
              <a:rPr lang="en-US" sz="1352" dirty="0"/>
              <a:t>(29 CFR Part 29)</a:t>
            </a:r>
          </a:p>
          <a:p>
            <a:pPr marL="343120" indent="-343120">
              <a:buAutoNum type="arabicParenR"/>
            </a:pPr>
            <a:r>
              <a:rPr lang="en-US" sz="1352" dirty="0"/>
              <a:t>Program Operation </a:t>
            </a:r>
            <a:br>
              <a:rPr lang="en-US" sz="1352" dirty="0"/>
            </a:br>
            <a:r>
              <a:rPr lang="en-US" sz="1352" dirty="0"/>
              <a:t>(29 CFR Part 30)</a:t>
            </a:r>
          </a:p>
          <a:p>
            <a:pPr marL="343120" indent="-343120">
              <a:buAutoNum type="arabicParenR"/>
            </a:pPr>
            <a:r>
              <a:rPr lang="en-US" sz="1352" dirty="0"/>
              <a:t>Selection Procedures</a:t>
            </a:r>
          </a:p>
        </p:txBody>
      </p:sp>
      <p:sp>
        <p:nvSpPr>
          <p:cNvPr id="25" name="TextBox 24">
            <a:extLst>
              <a:ext uri="{FF2B5EF4-FFF2-40B4-BE49-F238E27FC236}">
                <a16:creationId xmlns:a16="http://schemas.microsoft.com/office/drawing/2014/main" id="{445A01E4-C9A0-1177-D747-A9302D162288}"/>
              </a:ext>
            </a:extLst>
          </p:cNvPr>
          <p:cNvSpPr txBox="1"/>
          <p:nvPr/>
        </p:nvSpPr>
        <p:spPr>
          <a:xfrm>
            <a:off x="4406319" y="1347531"/>
            <a:ext cx="6143166" cy="461665"/>
          </a:xfrm>
          <a:prstGeom prst="rect">
            <a:avLst/>
          </a:prstGeom>
          <a:noFill/>
        </p:spPr>
        <p:txBody>
          <a:bodyPr wrap="square" rtlCol="0">
            <a:spAutoFit/>
          </a:bodyPr>
          <a:lstStyle/>
          <a:p>
            <a:pPr algn="ctr"/>
            <a:r>
              <a:rPr lang="en-US" sz="2400" dirty="0"/>
              <a:t>The APR Tool is used for all program reviews.</a:t>
            </a:r>
          </a:p>
        </p:txBody>
      </p:sp>
      <p:grpSp>
        <p:nvGrpSpPr>
          <p:cNvPr id="2" name="Group 1" descr="7 Checklists for program reviews">
            <a:extLst>
              <a:ext uri="{FF2B5EF4-FFF2-40B4-BE49-F238E27FC236}">
                <a16:creationId xmlns:a16="http://schemas.microsoft.com/office/drawing/2014/main" id="{329B65FD-2BB1-4E5E-88EA-6F12AD142B7B}"/>
              </a:ext>
            </a:extLst>
          </p:cNvPr>
          <p:cNvGrpSpPr/>
          <p:nvPr/>
        </p:nvGrpSpPr>
        <p:grpSpPr>
          <a:xfrm>
            <a:off x="3752881" y="2165354"/>
            <a:ext cx="8098069" cy="3754892"/>
            <a:chOff x="3752881" y="2165354"/>
            <a:chExt cx="8098069" cy="3754892"/>
          </a:xfrm>
        </p:grpSpPr>
        <p:pic>
          <p:nvPicPr>
            <p:cNvPr id="7" name="Picture 6">
              <a:extLst>
                <a:ext uri="{FF2B5EF4-FFF2-40B4-BE49-F238E27FC236}">
                  <a16:creationId xmlns:a16="http://schemas.microsoft.com/office/drawing/2014/main" id="{AD7AE039-4FE0-6B56-4C67-458BFB3DD8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65467">
              <a:off x="8959878" y="2165354"/>
              <a:ext cx="2891072" cy="3283388"/>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4309ADF-A66B-177E-A32A-7903DF198C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79367">
              <a:off x="8066487" y="2219824"/>
              <a:ext cx="2902954" cy="329991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20A58392-A978-D0D5-8448-CC43EFB5EB9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422103">
              <a:off x="6978985" y="2233157"/>
              <a:ext cx="2929933" cy="332752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9B8774A-2DD9-172D-A7A3-4D744FD1E70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25155">
              <a:off x="6186720" y="2297891"/>
              <a:ext cx="2859601" cy="324426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BCD793B-7D2F-C1A0-6207-70C90A20BC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406980">
              <a:off x="5290122" y="2366621"/>
              <a:ext cx="2860296" cy="324843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E2116BF1-49CA-8307-9A98-1D2F01FB5E8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98492">
              <a:off x="4295825" y="2430890"/>
              <a:ext cx="2918562" cy="331765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29C6B305-B18F-C9C2-C2CF-BE2C949F2BB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52881" y="2619636"/>
              <a:ext cx="2773239" cy="3300610"/>
            </a:xfrm>
            <a:prstGeom prst="rect">
              <a:avLst/>
            </a:prstGeom>
            <a:ln>
              <a:solidFill>
                <a:schemeClr val="bg1">
                  <a:lumMod val="85000"/>
                </a:schemeClr>
              </a:solidFill>
            </a:ln>
            <a:effectLst>
              <a:outerShdw blurRad="50800" dist="38100" dir="2700000" algn="tl" rotWithShape="0">
                <a:prstClr val="black">
                  <a:alpha val="40000"/>
                </a:prstClr>
              </a:outerShdw>
            </a:effectLst>
          </p:spPr>
        </p:pic>
      </p:grpSp>
      <p:sp>
        <p:nvSpPr>
          <p:cNvPr id="13" name="TextBox 12">
            <a:hlinkClick r:id="rId13" action="ppaction://hlinksldjump" highlightClick="1"/>
            <a:hlinkHover r:id="" action="ppaction://noaction" highlightClick="1"/>
            <a:extLst>
              <a:ext uri="{FF2B5EF4-FFF2-40B4-BE49-F238E27FC236}">
                <a16:creationId xmlns:a16="http://schemas.microsoft.com/office/drawing/2014/main" id="{1BE269BE-DDE3-4B8B-B533-B3E17E53F61C}"/>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2" name="TextBox 11">
            <a:hlinkClick r:id="" action="ppaction://hlinkshowjump?jump=nextslide" highlightClick="1"/>
            <a:hlinkHover r:id="" action="ppaction://noaction" highlightClick="1"/>
            <a:extLst>
              <a:ext uri="{FF2B5EF4-FFF2-40B4-BE49-F238E27FC236}">
                <a16:creationId xmlns:a16="http://schemas.microsoft.com/office/drawing/2014/main" id="{E61C4C96-EE52-4A85-A43C-19651C92D65F}"/>
              </a:ext>
            </a:extLst>
          </p:cNvPr>
          <p:cNvSpPr txBox="1"/>
          <p:nvPr/>
        </p:nvSpPr>
        <p:spPr>
          <a:xfrm>
            <a:off x="10129157" y="6512050"/>
            <a:ext cx="2058315"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EAPR Tool </a:t>
            </a:r>
            <a:r>
              <a:rPr lang="en-US" sz="1601" dirty="0"/>
              <a:t>&gt;</a:t>
            </a:r>
          </a:p>
        </p:txBody>
      </p:sp>
    </p:spTree>
    <p:extLst>
      <p:ext uri="{BB962C8B-B14F-4D97-AF65-F5344CB8AC3E}">
        <p14:creationId xmlns:p14="http://schemas.microsoft.com/office/powerpoint/2010/main" val="1566372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64"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fill="hold"/>
                                        <p:tgtEl>
                                          <p:spTgt spid="6"/>
                                        </p:tgtEl>
                                        <p:attrNameLst>
                                          <p:attrName>ppt_x</p:attrName>
                                        </p:attrNameLst>
                                      </p:cBhvr>
                                      <p:tavLst>
                                        <p:tav tm="0">
                                          <p:val>
                                            <p:strVal val="1+#ppt_w/2"/>
                                          </p:val>
                                        </p:tav>
                                        <p:tav tm="100000">
                                          <p:val>
                                            <p:strVal val="#ppt_x"/>
                                          </p:val>
                                        </p:tav>
                                      </p:tavLst>
                                    </p:anim>
                                    <p:anim calcmode="lin" valueType="num">
                                      <p:cBhvr additive="base">
                                        <p:cTn id="10" dur="75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par>
                                <p:cTn id="15" presetID="42" presetClass="entr" presetSubtype="0" fill="hold" grpId="0" nodeType="withEffect">
                                  <p:stCondLst>
                                    <p:cond delay="10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675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anim calcmode="lin" valueType="num">
                                      <p:cBhvr>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8">
                                            <p:txEl>
                                              <p:pRg st="0" end="0"/>
                                            </p:txEl>
                                          </p:spTgt>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17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entr" presetSubtype="0" fill="hold" grpId="0" nodeType="withEffect">
                                  <p:stCondLst>
                                    <p:cond delay="1715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anim calcmode="lin" valueType="num">
                                      <p:cBhvr>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1730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anim calcmode="lin" valueType="num">
                                      <p:cBhvr>
                                        <p:cTn id="3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7" dur="500" fill="hold"/>
                                        <p:tgtEl>
                                          <p:spTgt spid="4">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745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anim calcmode="lin" valueType="num">
                                      <p:cBhvr>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2" dur="500" fill="hold"/>
                                        <p:tgtEl>
                                          <p:spTgt spid="4">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760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500"/>
                                        <p:tgtEl>
                                          <p:spTgt spid="4">
                                            <p:txEl>
                                              <p:pRg st="3" end="3"/>
                                            </p:txEl>
                                          </p:spTgt>
                                        </p:tgtEl>
                                      </p:cBhvr>
                                    </p:animEffect>
                                    <p:anim calcmode="lin" valueType="num">
                                      <p:cBhvr>
                                        <p:cTn id="4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7" dur="500" fill="hold"/>
                                        <p:tgtEl>
                                          <p:spTgt spid="4">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1775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fade">
                                      <p:cBhvr>
                                        <p:cTn id="50" dur="500"/>
                                        <p:tgtEl>
                                          <p:spTgt spid="4">
                                            <p:txEl>
                                              <p:pRg st="4" end="4"/>
                                            </p:txEl>
                                          </p:spTgt>
                                        </p:tgtEl>
                                      </p:cBhvr>
                                    </p:animEffect>
                                    <p:anim calcmode="lin" valueType="num">
                                      <p:cBhvr>
                                        <p:cTn id="5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2" dur="500" fill="hold"/>
                                        <p:tgtEl>
                                          <p:spTgt spid="4">
                                            <p:txEl>
                                              <p:pRg st="4" end="4"/>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1790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fade">
                                      <p:cBhvr>
                                        <p:cTn id="55" dur="500"/>
                                        <p:tgtEl>
                                          <p:spTgt spid="4">
                                            <p:txEl>
                                              <p:pRg st="5" end="5"/>
                                            </p:txEl>
                                          </p:spTgt>
                                        </p:tgtEl>
                                      </p:cBhvr>
                                    </p:animEffect>
                                    <p:anim calcmode="lin" valueType="num">
                                      <p:cBhvr>
                                        <p:cTn id="5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7" dur="500" fill="hold"/>
                                        <p:tgtEl>
                                          <p:spTgt spid="4">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8400"/>
                                  </p:stCondLst>
                                  <p:childTnLst>
                                    <p:set>
                                      <p:cBhvr>
                                        <p:cTn id="59" dur="1" fill="hold">
                                          <p:stCondLst>
                                            <p:cond delay="0"/>
                                          </p:stCondLst>
                                        </p:cTn>
                                        <p:tgtEl>
                                          <p:spTgt spid="4">
                                            <p:txEl>
                                              <p:pRg st="6" end="6"/>
                                            </p:txEl>
                                          </p:spTgt>
                                        </p:tgtEl>
                                        <p:attrNameLst>
                                          <p:attrName>style.visibility</p:attrName>
                                        </p:attrNameLst>
                                      </p:cBhvr>
                                      <p:to>
                                        <p:strVal val="visible"/>
                                      </p:to>
                                    </p:set>
                                    <p:animEffect transition="in" filter="fade">
                                      <p:cBhvr>
                                        <p:cTn id="60" dur="500"/>
                                        <p:tgtEl>
                                          <p:spTgt spid="4">
                                            <p:txEl>
                                              <p:pRg st="6" end="6"/>
                                            </p:txEl>
                                          </p:spTgt>
                                        </p:tgtEl>
                                      </p:cBhvr>
                                    </p:animEffect>
                                    <p:anim calcmode="lin" valueType="num">
                                      <p:cBhvr>
                                        <p:cTn id="6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2"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remove" display="0">
                  <p:stCondLst>
                    <p:cond delay="indefinite"/>
                  </p:stCondLst>
                  <p:endCondLst>
                    <p:cond evt="onStopAudio" delay="0">
                      <p:tgtEl>
                        <p:sldTgt/>
                      </p:tgtEl>
                    </p:cond>
                  </p:endCondLst>
                </p:cTn>
                <p:tgtEl>
                  <p:spTgt spid="3"/>
                </p:tgtEl>
              </p:cMediaNode>
            </p:audio>
          </p:childTnLst>
        </p:cTn>
      </p:par>
    </p:tnLst>
    <p:bldLst>
      <p:bldP spid="6" grpId="0"/>
      <p:bldP spid="8" grpId="0" build="p"/>
      <p:bldP spid="5" grpId="0"/>
      <p:bldP spid="4" grpId="0" uiExpand="1" build="p"/>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AF653F3-B031-4529-9AB9-924C6FC91477}"/>
              </a:ext>
            </a:extLst>
          </p:cNvPr>
          <p:cNvSpPr>
            <a:spLocks noGrp="1"/>
          </p:cNvSpPr>
          <p:nvPr>
            <p:ph type="title" idx="4294967295"/>
          </p:nvPr>
        </p:nvSpPr>
        <p:spPr>
          <a:xfrm>
            <a:off x="838200" y="365125"/>
            <a:ext cx="10521950" cy="1325563"/>
          </a:xfrm>
          <a:prstGeom prst="rect">
            <a:avLst/>
          </a:prstGeom>
        </p:spPr>
        <p:txBody>
          <a:bodyPr/>
          <a:lstStyle/>
          <a:p>
            <a:r>
              <a:rPr lang="en-US" dirty="0"/>
              <a:t>17</a:t>
            </a:r>
          </a:p>
        </p:txBody>
      </p:sp>
    </p:spTree>
    <p:extLst>
      <p:ext uri="{BB962C8B-B14F-4D97-AF65-F5344CB8AC3E}">
        <p14:creationId xmlns:p14="http://schemas.microsoft.com/office/powerpoint/2010/main" val="29664726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Lst>
          </p:cNvPr>
          <p:cNvSpPr>
            <a:spLocks noGrp="1"/>
          </p:cNvSpPr>
          <p:nvPr>
            <p:ph type="title"/>
          </p:nvPr>
        </p:nvSpPr>
        <p:spPr/>
        <p:txBody>
          <a:bodyPr/>
          <a:lstStyle/>
          <a:p>
            <a:r>
              <a:rPr lang="en-US" dirty="0"/>
              <a:t>Documenting Program Reviews – EAPR Tool</a:t>
            </a:r>
          </a:p>
        </p:txBody>
      </p:sp>
      <p:pic>
        <p:nvPicPr>
          <p:cNvPr id="4" name="slide09" descr="&quot;Audio&quot;">
            <a:hlinkClick r:id="" action="ppaction://media"/>
            <a:extLst>
              <a:ext uri="{FF2B5EF4-FFF2-40B4-BE49-F238E27FC236}">
                <a16:creationId xmlns:a16="http://schemas.microsoft.com/office/drawing/2014/main" id="{32CA6101-20B7-4A7E-AE8B-CB46FED6A2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561" y="4347316"/>
            <a:ext cx="347844" cy="347844"/>
          </a:xfrm>
          <a:prstGeom prst="rect">
            <a:avLst/>
          </a:prstGeom>
        </p:spPr>
      </p:pic>
      <p:sp>
        <p:nvSpPr>
          <p:cNvPr id="17" name="Text Placeholder 6">
            <a:extLst>
              <a:ext uri="{FF2B5EF4-FFF2-40B4-BE49-F238E27FC236}">
                <a16:creationId xmlns:a16="http://schemas.microsoft.com/office/drawing/2014/main" id="{FA5BAA05-322B-421F-8204-70ED7A4095F1}"/>
              </a:ext>
            </a:extLst>
          </p:cNvPr>
          <p:cNvSpPr>
            <a:spLocks noGrp="1"/>
          </p:cNvSpPr>
          <p:nvPr>
            <p:ph type="body" sz="quarter" idx="10"/>
          </p:nvPr>
        </p:nvSpPr>
        <p:spPr>
          <a:xfrm>
            <a:off x="1200091" y="1158159"/>
            <a:ext cx="1840285" cy="1780742"/>
          </a:xfrm>
        </p:spPr>
        <p:txBody>
          <a:bodyPr/>
          <a:lstStyle/>
          <a:p>
            <a:pPr marL="0" lvl="2" indent="0" algn="ctr">
              <a:lnSpc>
                <a:spcPct val="100000"/>
              </a:lnSpc>
              <a:spcAft>
                <a:spcPts val="600"/>
              </a:spcAft>
              <a:buNone/>
            </a:pPr>
            <a:r>
              <a:rPr lang="en-US" sz="8004" b="1" dirty="0">
                <a:solidFill>
                  <a:srgbClr val="195371"/>
                </a:solidFill>
                <a:effectLst>
                  <a:outerShdw blurRad="38100" dist="38100" dir="2700000" algn="tl">
                    <a:srgbClr val="000000">
                      <a:alpha val="43137"/>
                    </a:srgbClr>
                  </a:outerShdw>
                </a:effectLst>
                <a:latin typeface="Georgia" panose="02040502050405020303" pitchFamily="18" charset="0"/>
              </a:rPr>
              <a:t>5</a:t>
            </a:r>
            <a:r>
              <a:rPr lang="en-US" sz="8004" b="1" dirty="0">
                <a:solidFill>
                  <a:srgbClr val="195371"/>
                </a:solidFill>
                <a:latin typeface="Georgia" panose="02040502050405020303" pitchFamily="18" charset="0"/>
              </a:rPr>
              <a:t> </a:t>
            </a:r>
            <a:br>
              <a:rPr lang="en-US" sz="2804" dirty="0"/>
            </a:br>
            <a:r>
              <a:rPr lang="en-US" sz="2804" dirty="0"/>
              <a:t>Checklists</a:t>
            </a:r>
          </a:p>
        </p:txBody>
      </p:sp>
      <p:sp>
        <p:nvSpPr>
          <p:cNvPr id="25" name="TextBox 24">
            <a:extLst>
              <a:ext uri="{FF2B5EF4-FFF2-40B4-BE49-F238E27FC236}">
                <a16:creationId xmlns:a16="http://schemas.microsoft.com/office/drawing/2014/main" id="{42C663C3-6BAE-43B9-A85C-71A0A5194CBA}"/>
              </a:ext>
            </a:extLst>
          </p:cNvPr>
          <p:cNvSpPr txBox="1"/>
          <p:nvPr/>
        </p:nvSpPr>
        <p:spPr>
          <a:xfrm>
            <a:off x="373369" y="2938894"/>
            <a:ext cx="3679715" cy="1756266"/>
          </a:xfrm>
          <a:prstGeom prst="rect">
            <a:avLst/>
          </a:prstGeom>
          <a:noFill/>
        </p:spPr>
        <p:txBody>
          <a:bodyPr wrap="square" rtlCol="0">
            <a:spAutoFit/>
          </a:bodyPr>
          <a:lstStyle/>
          <a:p>
            <a:pPr marL="457496" indent="-457496">
              <a:buFont typeface="+mj-lt"/>
              <a:buAutoNum type="arabicParenR" startAt="8"/>
            </a:pPr>
            <a:r>
              <a:rPr lang="en-US" sz="1352"/>
              <a:t>Annual Reviews of Personnel Processes</a:t>
            </a:r>
          </a:p>
          <a:p>
            <a:pPr marL="457496" indent="-457496">
              <a:buAutoNum type="arabicParenR" startAt="8"/>
            </a:pPr>
            <a:r>
              <a:rPr lang="en-US" sz="1352"/>
              <a:t>Invitations to Self-Identify as an Individual with a Disability</a:t>
            </a:r>
          </a:p>
          <a:p>
            <a:pPr marL="457496" indent="-457496">
              <a:buAutoNum type="arabicParenR" startAt="8"/>
            </a:pPr>
            <a:r>
              <a:rPr lang="en-US" sz="1352"/>
              <a:t>Workforce Analysis for Race, Sex, and Ethnicity</a:t>
            </a:r>
          </a:p>
          <a:p>
            <a:pPr marL="457496" indent="-457496">
              <a:buAutoNum type="arabicParenR" startAt="8"/>
            </a:pPr>
            <a:r>
              <a:rPr lang="en-US" sz="1352"/>
              <a:t>Workforce Analysis for Disability</a:t>
            </a:r>
          </a:p>
          <a:p>
            <a:pPr marL="457496" indent="-457496">
              <a:buAutoNum type="arabicParenR" startAt="8"/>
            </a:pPr>
            <a:r>
              <a:rPr lang="en-US" sz="1352"/>
              <a:t>Targeted Outreach, Recruitment, and Retention Activities (if Required)</a:t>
            </a:r>
          </a:p>
        </p:txBody>
      </p:sp>
      <p:grpSp>
        <p:nvGrpSpPr>
          <p:cNvPr id="10" name="Group 9" descr="5 Checklists for Annual Reviews">
            <a:extLst>
              <a:ext uri="{FF2B5EF4-FFF2-40B4-BE49-F238E27FC236}">
                <a16:creationId xmlns:a16="http://schemas.microsoft.com/office/drawing/2014/main" id="{8660CE4E-DC9F-4304-A9BB-D831CF6D5B2F}"/>
              </a:ext>
            </a:extLst>
          </p:cNvPr>
          <p:cNvGrpSpPr/>
          <p:nvPr/>
        </p:nvGrpSpPr>
        <p:grpSpPr>
          <a:xfrm>
            <a:off x="4372053" y="1477934"/>
            <a:ext cx="7350133" cy="4516181"/>
            <a:chOff x="4372053" y="1477934"/>
            <a:chExt cx="7350133" cy="4516181"/>
          </a:xfrm>
        </p:grpSpPr>
        <p:pic>
          <p:nvPicPr>
            <p:cNvPr id="7" name="Picture 6">
              <a:extLst>
                <a:ext uri="{FF2B5EF4-FFF2-40B4-BE49-F238E27FC236}">
                  <a16:creationId xmlns:a16="http://schemas.microsoft.com/office/drawing/2014/main" id="{8B6DC41A-2173-E40F-9AB0-2E807F9C61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33219">
              <a:off x="5296711" y="1752484"/>
              <a:ext cx="3217427" cy="4167077"/>
            </a:xfrm>
            <a:prstGeom prst="rect">
              <a:avLst/>
            </a:prstGeom>
            <a:effectLst>
              <a:outerShdw blurRad="38100" sx="102000" sy="102000" algn="ctr" rotWithShape="0">
                <a:prstClr val="black">
                  <a:alpha val="20000"/>
                </a:prstClr>
              </a:outerShdw>
            </a:effectLst>
          </p:spPr>
        </p:pic>
        <p:pic>
          <p:nvPicPr>
            <p:cNvPr id="2" name="Picture 1">
              <a:extLst>
                <a:ext uri="{FF2B5EF4-FFF2-40B4-BE49-F238E27FC236}">
                  <a16:creationId xmlns:a16="http://schemas.microsoft.com/office/drawing/2014/main" id="{46211B5C-0D95-44E7-68B1-BCC919ADB3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10685">
              <a:off x="8502445" y="1477934"/>
              <a:ext cx="3219741" cy="4167076"/>
            </a:xfrm>
            <a:prstGeom prst="rect">
              <a:avLst/>
            </a:prstGeom>
            <a:effectLst>
              <a:outerShdw blurRad="38100" sx="102000" sy="102000" algn="ctr" rotWithShape="0">
                <a:prstClr val="black">
                  <a:alpha val="20000"/>
                </a:prstClr>
              </a:outerShdw>
            </a:effectLst>
          </p:spPr>
        </p:pic>
        <p:pic>
          <p:nvPicPr>
            <p:cNvPr id="3" name="Picture 2">
              <a:extLst>
                <a:ext uri="{FF2B5EF4-FFF2-40B4-BE49-F238E27FC236}">
                  <a16:creationId xmlns:a16="http://schemas.microsoft.com/office/drawing/2014/main" id="{E699C2E2-26A2-BF27-CD71-A073F54099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9508" y="1521717"/>
              <a:ext cx="3219741" cy="4167076"/>
            </a:xfrm>
            <a:prstGeom prst="rect">
              <a:avLst/>
            </a:prstGeom>
            <a:effectLst>
              <a:outerShdw blurRad="38100" sx="102000" sy="102000" algn="ctr" rotWithShape="0">
                <a:prstClr val="black">
                  <a:alpha val="20000"/>
                </a:prstClr>
              </a:outerShdw>
            </a:effectLst>
          </p:spPr>
        </p:pic>
        <p:pic>
          <p:nvPicPr>
            <p:cNvPr id="5" name="Picture 4">
              <a:extLst>
                <a:ext uri="{FF2B5EF4-FFF2-40B4-BE49-F238E27FC236}">
                  <a16:creationId xmlns:a16="http://schemas.microsoft.com/office/drawing/2014/main" id="{C2519B49-6FE7-1896-23D1-542F033E6E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9748">
              <a:off x="6477532" y="1679226"/>
              <a:ext cx="3219741" cy="4167076"/>
            </a:xfrm>
            <a:prstGeom prst="rect">
              <a:avLst/>
            </a:prstGeom>
            <a:effectLst>
              <a:outerShdw blurRad="38100" sx="102000" sy="102000" algn="ctr" rotWithShape="0">
                <a:prstClr val="black">
                  <a:alpha val="20000"/>
                </a:prstClr>
              </a:outerShdw>
            </a:effectLst>
          </p:spPr>
        </p:pic>
        <p:pic>
          <p:nvPicPr>
            <p:cNvPr id="8" name="Picture 7">
              <a:extLst>
                <a:ext uri="{FF2B5EF4-FFF2-40B4-BE49-F238E27FC236}">
                  <a16:creationId xmlns:a16="http://schemas.microsoft.com/office/drawing/2014/main" id="{91CC8049-DF8C-472B-3DE7-32F7A7E5C06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403346">
              <a:off x="4372053" y="1827039"/>
              <a:ext cx="3219741" cy="4167076"/>
            </a:xfrm>
            <a:prstGeom prst="rect">
              <a:avLst/>
            </a:prstGeom>
            <a:effectLst>
              <a:outerShdw blurRad="38100" sx="102000" sy="102000" algn="ctr" rotWithShape="0">
                <a:prstClr val="black">
                  <a:alpha val="20000"/>
                </a:prstClr>
              </a:outerShdw>
            </a:effectLst>
          </p:spPr>
        </p:pic>
      </p:grpSp>
      <p:sp>
        <p:nvSpPr>
          <p:cNvPr id="34" name="TextBox 33">
            <a:hlinkClick r:id="rId11" action="ppaction://hlinksldjump" highlightClick="1"/>
            <a:hlinkHover r:id="" action="ppaction://noaction" highlightClick="1"/>
            <a:extLst>
              <a:ext uri="{FF2B5EF4-FFF2-40B4-BE49-F238E27FC236}">
                <a16:creationId xmlns:a16="http://schemas.microsoft.com/office/drawing/2014/main" id="{480BBDA0-8AFD-4056-BAD7-852EE79C445A}"/>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33" name="TextBox 32">
            <a:hlinkClick r:id="" action="ppaction://hlinkshowjump?jump=nextslide" highlightClick="1"/>
            <a:hlinkHover r:id="" action="ppaction://noaction" highlightClick="1"/>
            <a:extLst>
              <a:ext uri="{FF2B5EF4-FFF2-40B4-BE49-F238E27FC236}">
                <a16:creationId xmlns:a16="http://schemas.microsoft.com/office/drawing/2014/main" id="{2A28BD5C-3C41-4218-9C14-BE53EA33B02F}"/>
              </a:ext>
            </a:extLst>
          </p:cNvPr>
          <p:cNvSpPr txBox="1"/>
          <p:nvPr/>
        </p:nvSpPr>
        <p:spPr>
          <a:xfrm>
            <a:off x="9220200" y="6512050"/>
            <a:ext cx="2967272"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Check Your Knowledge </a:t>
            </a:r>
            <a:r>
              <a:rPr lang="en-US" sz="1601" dirty="0"/>
              <a:t>&gt;</a:t>
            </a:r>
          </a:p>
        </p:txBody>
      </p:sp>
    </p:spTree>
    <p:extLst>
      <p:ext uri="{BB962C8B-B14F-4D97-AF65-F5344CB8AC3E}">
        <p14:creationId xmlns:p14="http://schemas.microsoft.com/office/powerpoint/2010/main" val="815102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65" fill="hold"/>
                                        <p:tgtEl>
                                          <p:spTgt spid="4"/>
                                        </p:tgtEl>
                                      </p:cBhvr>
                                    </p:cmd>
                                  </p:childTnLst>
                                </p:cTn>
                              </p:par>
                              <p:par>
                                <p:cTn id="7" presetID="2" presetClass="entr" presetSubtype="2" fill="hold" grpId="0" nodeType="withEffect">
                                  <p:stCondLst>
                                    <p:cond delay="25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fill="hold"/>
                                        <p:tgtEl>
                                          <p:spTgt spid="6"/>
                                        </p:tgtEl>
                                        <p:attrNameLst>
                                          <p:attrName>ppt_x</p:attrName>
                                        </p:attrNameLst>
                                      </p:cBhvr>
                                      <p:tavLst>
                                        <p:tav tm="0">
                                          <p:val>
                                            <p:strVal val="1+#ppt_w/2"/>
                                          </p:val>
                                        </p:tav>
                                        <p:tav tm="100000">
                                          <p:val>
                                            <p:strVal val="#ppt_x"/>
                                          </p:val>
                                        </p:tav>
                                      </p:tavLst>
                                    </p:anim>
                                    <p:anim calcmode="lin" valueType="num">
                                      <p:cBhvr additive="base">
                                        <p:cTn id="10" dur="75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750" fill="hold"/>
                                        <p:tgtEl>
                                          <p:spTgt spid="10"/>
                                        </p:tgtEl>
                                        <p:attrNameLst>
                                          <p:attrName>ppt_x</p:attrName>
                                        </p:attrNameLst>
                                      </p:cBhvr>
                                      <p:tavLst>
                                        <p:tav tm="0">
                                          <p:val>
                                            <p:strVal val="0-#ppt_w/2"/>
                                          </p:val>
                                        </p:tav>
                                        <p:tav tm="100000">
                                          <p:val>
                                            <p:strVal val="#ppt_x"/>
                                          </p:val>
                                        </p:tav>
                                      </p:tavLst>
                                    </p:anim>
                                    <p:anim calcmode="lin" valueType="num">
                                      <p:cBhvr additive="base">
                                        <p:cTn id="14" dur="750" fill="hold"/>
                                        <p:tgtEl>
                                          <p:spTgt spid="10"/>
                                        </p:tgtEl>
                                        <p:attrNameLst>
                                          <p:attrName>ppt_y</p:attrName>
                                        </p:attrNameLst>
                                      </p:cBhvr>
                                      <p:tavLst>
                                        <p:tav tm="0">
                                          <p:val>
                                            <p:strVal val="#ppt_y"/>
                                          </p:val>
                                        </p:tav>
                                        <p:tav tm="100000">
                                          <p:val>
                                            <p:strVal val="#ppt_y"/>
                                          </p:val>
                                        </p:tav>
                                      </p:tavLst>
                                    </p:anim>
                                  </p:childTnLst>
                                </p:cTn>
                              </p:par>
                              <p:par>
                                <p:cTn id="15" presetID="42" presetClass="entr" presetSubtype="0" fill="hold" grpId="0" nodeType="withEffect">
                                  <p:stCondLst>
                                    <p:cond delay="500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anim calcmode="lin" valueType="num">
                                      <p:cBhvr>
                                        <p:cTn id="1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75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anim calcmode="lin" valueType="num">
                                      <p:cBhvr>
                                        <p:cTn id="2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5">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600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fade">
                                      <p:cBhvr>
                                        <p:cTn id="27" dur="500"/>
                                        <p:tgtEl>
                                          <p:spTgt spid="25">
                                            <p:txEl>
                                              <p:pRg st="1" end="1"/>
                                            </p:txEl>
                                          </p:spTgt>
                                        </p:tgtEl>
                                      </p:cBhvr>
                                    </p:animEffect>
                                    <p:anim calcmode="lin" valueType="num">
                                      <p:cBhvr>
                                        <p:cTn id="2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25">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6250"/>
                                  </p:stCondLst>
                                  <p:childTnLst>
                                    <p:set>
                                      <p:cBhvr>
                                        <p:cTn id="31" dur="1" fill="hold">
                                          <p:stCondLst>
                                            <p:cond delay="0"/>
                                          </p:stCondLst>
                                        </p:cTn>
                                        <p:tgtEl>
                                          <p:spTgt spid="25">
                                            <p:txEl>
                                              <p:pRg st="2" end="2"/>
                                            </p:txEl>
                                          </p:spTgt>
                                        </p:tgtEl>
                                        <p:attrNameLst>
                                          <p:attrName>style.visibility</p:attrName>
                                        </p:attrNameLst>
                                      </p:cBhvr>
                                      <p:to>
                                        <p:strVal val="visible"/>
                                      </p:to>
                                    </p:set>
                                    <p:animEffect transition="in" filter="fade">
                                      <p:cBhvr>
                                        <p:cTn id="32" dur="500"/>
                                        <p:tgtEl>
                                          <p:spTgt spid="25">
                                            <p:txEl>
                                              <p:pRg st="2" end="2"/>
                                            </p:txEl>
                                          </p:spTgt>
                                        </p:tgtEl>
                                      </p:cBhvr>
                                    </p:animEffect>
                                    <p:anim calcmode="lin" valueType="num">
                                      <p:cBhvr>
                                        <p:cTn id="33"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25">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6500"/>
                                  </p:stCondLst>
                                  <p:childTnLst>
                                    <p:set>
                                      <p:cBhvr>
                                        <p:cTn id="36" dur="1" fill="hold">
                                          <p:stCondLst>
                                            <p:cond delay="0"/>
                                          </p:stCondLst>
                                        </p:cTn>
                                        <p:tgtEl>
                                          <p:spTgt spid="25">
                                            <p:txEl>
                                              <p:pRg st="3" end="3"/>
                                            </p:txEl>
                                          </p:spTgt>
                                        </p:tgtEl>
                                        <p:attrNameLst>
                                          <p:attrName>style.visibility</p:attrName>
                                        </p:attrNameLst>
                                      </p:cBhvr>
                                      <p:to>
                                        <p:strVal val="visible"/>
                                      </p:to>
                                    </p:set>
                                    <p:animEffect transition="in" filter="fade">
                                      <p:cBhvr>
                                        <p:cTn id="37" dur="500"/>
                                        <p:tgtEl>
                                          <p:spTgt spid="25">
                                            <p:txEl>
                                              <p:pRg st="3" end="3"/>
                                            </p:txEl>
                                          </p:spTgt>
                                        </p:tgtEl>
                                      </p:cBhvr>
                                    </p:animEffect>
                                    <p:anim calcmode="lin" valueType="num">
                                      <p:cBhvr>
                                        <p:cTn id="38"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25">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6750"/>
                                  </p:stCondLst>
                                  <p:childTnLst>
                                    <p:set>
                                      <p:cBhvr>
                                        <p:cTn id="41" dur="1" fill="hold">
                                          <p:stCondLst>
                                            <p:cond delay="0"/>
                                          </p:stCondLst>
                                        </p:cTn>
                                        <p:tgtEl>
                                          <p:spTgt spid="25">
                                            <p:txEl>
                                              <p:pRg st="4" end="4"/>
                                            </p:txEl>
                                          </p:spTgt>
                                        </p:tgtEl>
                                        <p:attrNameLst>
                                          <p:attrName>style.visibility</p:attrName>
                                        </p:attrNameLst>
                                      </p:cBhvr>
                                      <p:to>
                                        <p:strVal val="visible"/>
                                      </p:to>
                                    </p:set>
                                    <p:animEffect transition="in" filter="fade">
                                      <p:cBhvr>
                                        <p:cTn id="42" dur="500"/>
                                        <p:tgtEl>
                                          <p:spTgt spid="25">
                                            <p:txEl>
                                              <p:pRg st="4" end="4"/>
                                            </p:txEl>
                                          </p:spTgt>
                                        </p:tgtEl>
                                      </p:cBhvr>
                                    </p:animEffect>
                                    <p:anim calcmode="lin" valueType="num">
                                      <p:cBhvr>
                                        <p:cTn id="43"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2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remove" display="0">
                  <p:stCondLst>
                    <p:cond delay="indefinite"/>
                  </p:stCondLst>
                  <p:endCondLst>
                    <p:cond evt="onStopAudio" delay="0">
                      <p:tgtEl>
                        <p:sldTgt/>
                      </p:tgtEl>
                    </p:cond>
                  </p:endCondLst>
                </p:cTn>
                <p:tgtEl>
                  <p:spTgt spid="4"/>
                </p:tgtEl>
              </p:cMediaNode>
            </p:audio>
          </p:childTnLst>
        </p:cTn>
      </p:par>
    </p:tnLst>
    <p:bldLst>
      <p:bldP spid="6" grpId="0"/>
      <p:bldP spid="17" grpId="0" build="p"/>
      <p:bldP spid="2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C2474FB-B2F7-446F-AE66-C831258792FC}"/>
              </a:ext>
            </a:extLst>
          </p:cNvPr>
          <p:cNvSpPr>
            <a:spLocks noGrp="1"/>
          </p:cNvSpPr>
          <p:nvPr>
            <p:ph type="title" idx="4294967295"/>
          </p:nvPr>
        </p:nvSpPr>
        <p:spPr>
          <a:xfrm>
            <a:off x="838200" y="365125"/>
            <a:ext cx="10521950" cy="1325563"/>
          </a:xfrm>
          <a:prstGeom prst="rect">
            <a:avLst/>
          </a:prstGeom>
        </p:spPr>
        <p:txBody>
          <a:bodyPr/>
          <a:lstStyle/>
          <a:p>
            <a:r>
              <a:rPr lang="en-US" dirty="0"/>
              <a:t>19</a:t>
            </a:r>
          </a:p>
        </p:txBody>
      </p:sp>
    </p:spTree>
    <p:extLst>
      <p:ext uri="{BB962C8B-B14F-4D97-AF65-F5344CB8AC3E}">
        <p14:creationId xmlns:p14="http://schemas.microsoft.com/office/powerpoint/2010/main" val="3472343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88EA-EE1D-476B-9034-2F3E95793735}"/>
              </a:ext>
            </a:extLst>
          </p:cNvPr>
          <p:cNvSpPr>
            <a:spLocks noGrp="1"/>
          </p:cNvSpPr>
          <p:nvPr>
            <p:ph type="ctrTitle"/>
          </p:nvPr>
        </p:nvSpPr>
        <p:spPr>
          <a:xfrm>
            <a:off x="3944480" y="332722"/>
            <a:ext cx="7888932" cy="2375324"/>
          </a:xfrm>
        </p:spPr>
        <p:txBody>
          <a:bodyPr>
            <a:normAutofit/>
          </a:bodyPr>
          <a:lstStyle/>
          <a:p>
            <a:r>
              <a:rPr lang="en-US" dirty="0">
                <a:solidFill>
                  <a:srgbClr val="FFECD8"/>
                </a:solidFill>
              </a:rPr>
              <a:t>Understanding Apprenticeship Program Reviews (APRs)</a:t>
            </a:r>
          </a:p>
        </p:txBody>
      </p:sp>
      <p:sp>
        <p:nvSpPr>
          <p:cNvPr id="9" name="Subtitle 10">
            <a:extLst>
              <a:ext uri="{FF2B5EF4-FFF2-40B4-BE49-F238E27FC236}">
                <a16:creationId xmlns:a16="http://schemas.microsoft.com/office/drawing/2014/main" id="{7DD22A77-CE52-4EA7-B2EA-868D32BDB23C}"/>
              </a:ext>
            </a:extLst>
          </p:cNvPr>
          <p:cNvSpPr>
            <a:spLocks noGrp="1"/>
          </p:cNvSpPr>
          <p:nvPr>
            <p:ph type="subTitle" idx="1"/>
          </p:nvPr>
        </p:nvSpPr>
        <p:spPr>
          <a:xfrm>
            <a:off x="5214862" y="3984540"/>
            <a:ext cx="5348159" cy="2117058"/>
          </a:xfrm>
        </p:spPr>
        <p:txBody>
          <a:bodyPr>
            <a:noAutofit/>
          </a:bodyPr>
          <a:lstStyle/>
          <a:p>
            <a:pPr algn="ctr"/>
            <a:r>
              <a:rPr lang="en-US" sz="3202" dirty="0"/>
              <a:t>for</a:t>
            </a:r>
            <a:r>
              <a:rPr lang="en-US" sz="3605" dirty="0"/>
              <a:t> </a:t>
            </a:r>
            <a:br>
              <a:rPr lang="en-US" sz="3605" dirty="0"/>
            </a:br>
            <a:r>
              <a:rPr lang="en-US" sz="3605" dirty="0">
                <a:solidFill>
                  <a:srgbClr val="0A405C"/>
                </a:solidFill>
              </a:rPr>
              <a:t>Registered</a:t>
            </a:r>
            <a:r>
              <a:rPr lang="en-US" sz="3605" dirty="0"/>
              <a:t> Apprenticeship Program (RAP) Sponsors </a:t>
            </a:r>
            <a:r>
              <a:rPr lang="en-US" sz="3202" dirty="0"/>
              <a:t>and</a:t>
            </a:r>
            <a:r>
              <a:rPr lang="en-US" sz="3605" dirty="0"/>
              <a:t> Industry Intermediaries</a:t>
            </a:r>
          </a:p>
        </p:txBody>
      </p:sp>
      <p:pic>
        <p:nvPicPr>
          <p:cNvPr id="5" name="Welcome3_faster" descr="&quot;Audio&quot;">
            <a:hlinkClick r:id="" action="ppaction://media"/>
            <a:extLst>
              <a:ext uri="{FF2B5EF4-FFF2-40B4-BE49-F238E27FC236}">
                <a16:creationId xmlns:a16="http://schemas.microsoft.com/office/drawing/2014/main" id="{6D5ED868-4B77-DCE7-F640-36597A3E8C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5641" y="2925305"/>
            <a:ext cx="347663" cy="347663"/>
          </a:xfrm>
          <a:prstGeom prst="rect">
            <a:avLst/>
          </a:prstGeom>
        </p:spPr>
      </p:pic>
      <p:sp>
        <p:nvSpPr>
          <p:cNvPr id="6" name="TextBox 5">
            <a:extLst>
              <a:ext uri="{FF2B5EF4-FFF2-40B4-BE49-F238E27FC236}">
                <a16:creationId xmlns:a16="http://schemas.microsoft.com/office/drawing/2014/main" id="{F7145176-743C-4FD0-B4CA-288D9BDD143E}"/>
              </a:ext>
            </a:extLst>
          </p:cNvPr>
          <p:cNvSpPr txBox="1"/>
          <p:nvPr/>
        </p:nvSpPr>
        <p:spPr>
          <a:xfrm>
            <a:off x="8212106" y="3806859"/>
            <a:ext cx="3986247" cy="338730"/>
          </a:xfrm>
          <a:prstGeom prst="rect">
            <a:avLst/>
          </a:prstGeom>
          <a:noFill/>
        </p:spPr>
        <p:txBody>
          <a:bodyPr wrap="square" rtlCol="0">
            <a:spAutoFit/>
          </a:bodyPr>
          <a:lstStyle/>
          <a:p>
            <a:pPr algn="r"/>
            <a:r>
              <a:rPr lang="en-US" sz="1601" dirty="0">
                <a:solidFill>
                  <a:schemeClr val="bg2">
                    <a:lumMod val="50000"/>
                  </a:schemeClr>
                </a:solidFill>
              </a:rPr>
              <a:t>Estimated time to complete: 30 minutes</a:t>
            </a:r>
          </a:p>
        </p:txBody>
      </p:sp>
      <p:pic>
        <p:nvPicPr>
          <p:cNvPr id="7" name="Graphic 6" descr="Arrow pointing to NEXT button">
            <a:extLst>
              <a:ext uri="{FF2B5EF4-FFF2-40B4-BE49-F238E27FC236}">
                <a16:creationId xmlns:a16="http://schemas.microsoft.com/office/drawing/2014/main" id="{99F7D918-FA1A-28A7-B8C2-0C570E87BF7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7676325">
            <a:off x="10711939" y="5935324"/>
            <a:ext cx="914876" cy="914876"/>
          </a:xfrm>
          <a:prstGeom prst="rect">
            <a:avLst/>
          </a:prstGeom>
        </p:spPr>
      </p:pic>
      <p:sp>
        <p:nvSpPr>
          <p:cNvPr id="3" name="TextBox 2">
            <a:hlinkClick r:id="" action="ppaction://hlinkshowjump?jump=nextslide" highlightClick="1"/>
            <a:hlinkHover r:id="" action="ppaction://noaction" highlightClick="1"/>
            <a:extLst>
              <a:ext uri="{FF2B5EF4-FFF2-40B4-BE49-F238E27FC236}">
                <a16:creationId xmlns:a16="http://schemas.microsoft.com/office/drawing/2014/main" id="{5D5F7050-BE80-4FE0-A3EA-9257262E4B7E}"/>
              </a:ext>
            </a:extLst>
          </p:cNvPr>
          <p:cNvSpPr txBox="1"/>
          <p:nvPr/>
        </p:nvSpPr>
        <p:spPr>
          <a:xfrm>
            <a:off x="11283486" y="6530711"/>
            <a:ext cx="903986" cy="338730"/>
          </a:xfrm>
          <a:prstGeom prst="rect">
            <a:avLst/>
          </a:prstGeom>
          <a:noFill/>
        </p:spPr>
        <p:txBody>
          <a:bodyPr wrap="square" rtlCol="0">
            <a:spAutoFit/>
          </a:bodyPr>
          <a:lstStyle/>
          <a:p>
            <a:pPr algn="r"/>
            <a:r>
              <a:rPr lang="en-US" sz="1601" dirty="0">
                <a:solidFill>
                  <a:srgbClr val="1373A6"/>
                </a:solidFill>
              </a:rPr>
              <a:t>NEXT &gt;</a:t>
            </a:r>
          </a:p>
        </p:txBody>
      </p:sp>
      <p:sp>
        <p:nvSpPr>
          <p:cNvPr id="4" name="TextBox 3">
            <a:extLst>
              <a:ext uri="{FF2B5EF4-FFF2-40B4-BE49-F238E27FC236}">
                <a16:creationId xmlns:a16="http://schemas.microsoft.com/office/drawing/2014/main" id="{B43053E6-2767-003C-8F9C-BE9A5694B1A4}"/>
              </a:ext>
            </a:extLst>
          </p:cNvPr>
          <p:cNvSpPr txBox="1"/>
          <p:nvPr/>
        </p:nvSpPr>
        <p:spPr>
          <a:xfrm>
            <a:off x="416997" y="2537237"/>
            <a:ext cx="7337681" cy="1447303"/>
          </a:xfrm>
          <a:prstGeom prst="rect">
            <a:avLst/>
          </a:prstGeom>
          <a:noFill/>
        </p:spPr>
        <p:txBody>
          <a:bodyPr wrap="square" rtlCol="0">
            <a:spAutoFit/>
          </a:bodyPr>
          <a:lstStyle/>
          <a:p>
            <a:r>
              <a:rPr lang="en-US" sz="8804" dirty="0">
                <a:solidFill>
                  <a:schemeClr val="bg1">
                    <a:alpha val="59000"/>
                  </a:schemeClr>
                </a:solidFill>
                <a:latin typeface="Arial" panose="020B0604020202020204" pitchFamily="34" charset="0"/>
                <a:cs typeface="Arial" panose="020B0604020202020204" pitchFamily="34" charset="0"/>
              </a:rPr>
              <a:t>WELCOME</a:t>
            </a:r>
          </a:p>
        </p:txBody>
      </p:sp>
      <p:pic>
        <p:nvPicPr>
          <p:cNvPr id="8" name="Picture 7" descr="Two people in a factory looking at a tablet">
            <a:extLst>
              <a:ext uri="{FF2B5EF4-FFF2-40B4-BE49-F238E27FC236}">
                <a16:creationId xmlns:a16="http://schemas.microsoft.com/office/drawing/2014/main" id="{B257D7AD-182E-AB29-A2F5-DD2550D6FC2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364953" y="993247"/>
            <a:ext cx="3513917" cy="2502147"/>
          </a:xfrm>
          <a:prstGeom prst="rect">
            <a:avLst/>
          </a:prstGeom>
          <a:solidFill>
            <a:srgbClr val="FFFFFF">
              <a:shade val="85000"/>
            </a:srgbClr>
          </a:solidFill>
          <a:ln w="88900" cap="sq">
            <a:solidFill>
              <a:srgbClr val="FFFFFF"/>
            </a:solidFill>
            <a:miter lim="800000"/>
          </a:ln>
          <a:effectLst>
            <a:outerShdw blurRad="50800" dist="38100" algn="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1" name="Picture 10" descr="Two people wearing hard hats and looking at a tablet">
            <a:extLst>
              <a:ext uri="{FF2B5EF4-FFF2-40B4-BE49-F238E27FC236}">
                <a16:creationId xmlns:a16="http://schemas.microsoft.com/office/drawing/2014/main" id="{168303C2-4036-8965-CB28-6A377BBDCBE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71034" y="2925305"/>
            <a:ext cx="3753503" cy="2502147"/>
          </a:xfrm>
          <a:prstGeom prst="rect">
            <a:avLst/>
          </a:prstGeom>
          <a:solidFill>
            <a:srgbClr val="FFFFFF">
              <a:shade val="85000"/>
            </a:srgbClr>
          </a:solidFill>
          <a:ln w="88900" cap="sq">
            <a:solidFill>
              <a:srgbClr val="FFFFFF"/>
            </a:solidFill>
            <a:miter lim="800000"/>
          </a:ln>
          <a:effectLst>
            <a:outerShdw blurRad="50800" dist="38100" algn="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0716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28" fill="hold"/>
                                        <p:tgtEl>
                                          <p:spTgt spid="5"/>
                                        </p:tgtEl>
                                      </p:cBhvr>
                                    </p:cmd>
                                  </p:childTnLst>
                                </p:cTn>
                              </p:par>
                              <p:par>
                                <p:cTn id="7" presetID="2" presetClass="entr" presetSubtype="2" fill="hold" grpId="0" nodeType="withEffect">
                                  <p:stCondLst>
                                    <p:cond delay="1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000" fill="hold"/>
                                        <p:tgtEl>
                                          <p:spTgt spid="4"/>
                                        </p:tgtEl>
                                        <p:attrNameLst>
                                          <p:attrName>ppt_x</p:attrName>
                                        </p:attrNameLst>
                                      </p:cBhvr>
                                      <p:tavLst>
                                        <p:tav tm="0">
                                          <p:val>
                                            <p:strVal val="1+#ppt_w/2"/>
                                          </p:val>
                                        </p:tav>
                                        <p:tav tm="100000">
                                          <p:val>
                                            <p:strVal val="#ppt_x"/>
                                          </p:val>
                                        </p:tav>
                                      </p:tavLst>
                                    </p:anim>
                                    <p:anim calcmode="lin" valueType="num">
                                      <p:cBhvr additive="base">
                                        <p:cTn id="10" dur="1000" fill="hold"/>
                                        <p:tgtEl>
                                          <p:spTgt spid="4"/>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325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par>
                                <p:cTn id="17" presetID="2" presetClass="exit" presetSubtype="8" fill="hold" grpId="1" nodeType="withEffect">
                                  <p:stCondLst>
                                    <p:cond delay="9750"/>
                                  </p:stCondLst>
                                  <p:childTnLst>
                                    <p:anim calcmode="lin" valueType="num">
                                      <p:cBhvr additive="base">
                                        <p:cTn id="18" dur="1000"/>
                                        <p:tgtEl>
                                          <p:spTgt spid="4"/>
                                        </p:tgtEl>
                                        <p:attrNameLst>
                                          <p:attrName>ppt_x</p:attrName>
                                        </p:attrNameLst>
                                      </p:cBhvr>
                                      <p:tavLst>
                                        <p:tav tm="0">
                                          <p:val>
                                            <p:strVal val="ppt_x"/>
                                          </p:val>
                                        </p:tav>
                                        <p:tav tm="100000">
                                          <p:val>
                                            <p:strVal val="0-ppt_w/2"/>
                                          </p:val>
                                        </p:tav>
                                      </p:tavLst>
                                    </p:anim>
                                    <p:anim calcmode="lin" valueType="num">
                                      <p:cBhvr additive="base">
                                        <p:cTn id="19" dur="1000"/>
                                        <p:tgtEl>
                                          <p:spTgt spid="4"/>
                                        </p:tgtEl>
                                        <p:attrNameLst>
                                          <p:attrName>ppt_y</p:attrName>
                                        </p:attrNameLst>
                                      </p:cBhvr>
                                      <p:tavLst>
                                        <p:tav tm="0">
                                          <p:val>
                                            <p:strVal val="ppt_y"/>
                                          </p:val>
                                        </p:tav>
                                        <p:tav tm="100000">
                                          <p:val>
                                            <p:strVal val="ppt_y"/>
                                          </p:val>
                                        </p:tav>
                                      </p:tavLst>
                                    </p:anim>
                                    <p:set>
                                      <p:cBhvr>
                                        <p:cTn id="20" dur="1" fill="hold">
                                          <p:stCondLst>
                                            <p:cond delay="999"/>
                                          </p:stCondLst>
                                        </p:cTn>
                                        <p:tgtEl>
                                          <p:spTgt spid="4"/>
                                        </p:tgtEl>
                                        <p:attrNameLst>
                                          <p:attrName>style.visibility</p:attrName>
                                        </p:attrNameLst>
                                      </p:cBhvr>
                                      <p:to>
                                        <p:strVal val="hidden"/>
                                      </p:to>
                                    </p:set>
                                  </p:childTnLst>
                                </p:cTn>
                              </p:par>
                              <p:par>
                                <p:cTn id="21" presetID="42" presetClass="entr" presetSubtype="0" fill="hold" nodeType="withEffect">
                                  <p:stCondLst>
                                    <p:cond delay="15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1575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par>
                                <p:cTn id="31" presetID="2" presetClass="entr" presetSubtype="2" fill="hold" grpId="0" nodeType="withEffect">
                                  <p:stCondLst>
                                    <p:cond delay="5550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par>
                                <p:cTn id="35" presetID="22" presetClass="entr" presetSubtype="1" fill="hold" nodeType="withEffect">
                                  <p:stCondLst>
                                    <p:cond delay="5675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8" fill="remove" display="0">
                  <p:stCondLst>
                    <p:cond delay="indefinite"/>
                  </p:stCondLst>
                  <p:endCondLst>
                    <p:cond evt="onStopAudio" delay="0">
                      <p:tgtEl>
                        <p:sldTgt/>
                      </p:tgtEl>
                    </p:cond>
                  </p:endCondLst>
                </p:cTn>
                <p:tgtEl>
                  <p:spTgt spid="5"/>
                </p:tgtEl>
              </p:cMediaNode>
            </p:audio>
          </p:childTnLst>
        </p:cTn>
      </p:par>
    </p:tnLst>
    <p:bldLst>
      <p:bldP spid="2" grpId="0"/>
      <p:bldP spid="9" grpId="0" build="p"/>
      <p:bldP spid="6" grpId="0"/>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Lst>
          </p:cNvPr>
          <p:cNvSpPr>
            <a:spLocks noGrp="1"/>
          </p:cNvSpPr>
          <p:nvPr>
            <p:ph type="title"/>
          </p:nvPr>
        </p:nvSpPr>
        <p:spPr/>
        <p:txBody>
          <a:bodyPr/>
          <a:lstStyle/>
          <a:p>
            <a:r>
              <a:rPr lang="en-US" dirty="0"/>
              <a:t>Check Your Knowledge</a:t>
            </a:r>
          </a:p>
        </p:txBody>
      </p:sp>
      <p:sp>
        <p:nvSpPr>
          <p:cNvPr id="12" name="TextBox 11">
            <a:extLst>
              <a:ext uri="{FF2B5EF4-FFF2-40B4-BE49-F238E27FC236}">
                <a16:creationId xmlns:a16="http://schemas.microsoft.com/office/drawing/2014/main" id="{9DF89E98-79A8-46C3-B783-8827ADD5DCCA}"/>
              </a:ext>
            </a:extLst>
          </p:cNvPr>
          <p:cNvSpPr txBox="1"/>
          <p:nvPr/>
        </p:nvSpPr>
        <p:spPr>
          <a:xfrm>
            <a:off x="541771" y="1335282"/>
            <a:ext cx="4469310" cy="300366"/>
          </a:xfrm>
          <a:prstGeom prst="rect">
            <a:avLst/>
          </a:prstGeom>
          <a:noFill/>
        </p:spPr>
        <p:txBody>
          <a:bodyPr wrap="square" rtlCol="0">
            <a:spAutoFit/>
          </a:bodyPr>
          <a:lstStyle/>
          <a:p>
            <a:r>
              <a:rPr lang="en-US" sz="1352" b="1" dirty="0">
                <a:solidFill>
                  <a:srgbClr val="1373A6"/>
                </a:solidFill>
              </a:rPr>
              <a:t>QUESTION 1 OF 3</a:t>
            </a:r>
          </a:p>
        </p:txBody>
      </p:sp>
      <p:sp>
        <p:nvSpPr>
          <p:cNvPr id="3" name="TextBox 2">
            <a:extLst>
              <a:ext uri="{FF2B5EF4-FFF2-40B4-BE49-F238E27FC236}">
                <a16:creationId xmlns:a16="http://schemas.microsoft.com/office/drawing/2014/main" id="{407F9DCF-470F-48D6-AE11-FE357EE449C6}"/>
              </a:ext>
            </a:extLst>
          </p:cNvPr>
          <p:cNvSpPr txBox="1"/>
          <p:nvPr/>
        </p:nvSpPr>
        <p:spPr>
          <a:xfrm>
            <a:off x="541779" y="1674648"/>
            <a:ext cx="10908706" cy="461905"/>
          </a:xfrm>
          <a:prstGeom prst="rect">
            <a:avLst/>
          </a:prstGeom>
          <a:noFill/>
        </p:spPr>
        <p:txBody>
          <a:bodyPr wrap="square" rtlCol="0">
            <a:spAutoFit/>
          </a:bodyPr>
          <a:lstStyle/>
          <a:p>
            <a:r>
              <a:rPr lang="en-US" sz="2401" dirty="0"/>
              <a:t>What are the two types of program reviews conducted by the registration agency?</a:t>
            </a:r>
          </a:p>
        </p:txBody>
      </p:sp>
      <p:sp>
        <p:nvSpPr>
          <p:cNvPr id="11" name="TextBox 10">
            <a:extLst>
              <a:ext uri="{FF2B5EF4-FFF2-40B4-BE49-F238E27FC236}">
                <a16:creationId xmlns:a16="http://schemas.microsoft.com/office/drawing/2014/main" id="{24289139-3DEE-46E6-9163-E097C6EECDE7}"/>
              </a:ext>
            </a:extLst>
          </p:cNvPr>
          <p:cNvSpPr txBox="1"/>
          <p:nvPr/>
        </p:nvSpPr>
        <p:spPr>
          <a:xfrm>
            <a:off x="863770" y="2310016"/>
            <a:ext cx="11228957" cy="300366"/>
          </a:xfrm>
          <a:prstGeom prst="rect">
            <a:avLst/>
          </a:prstGeom>
          <a:noFill/>
        </p:spPr>
        <p:txBody>
          <a:bodyPr wrap="square" rtlCol="0">
            <a:spAutoFit/>
          </a:bodyPr>
          <a:lstStyle/>
          <a:p>
            <a:r>
              <a:rPr lang="en-US" sz="1352" b="1" i="1" dirty="0">
                <a:solidFill>
                  <a:srgbClr val="620909"/>
                </a:solidFill>
              </a:rPr>
              <a:t>Select the correct answer.</a:t>
            </a:r>
          </a:p>
        </p:txBody>
      </p:sp>
      <p:sp>
        <p:nvSpPr>
          <p:cNvPr id="4" name="TextBox 3">
            <a:hlinkClick r:id="" action="ppaction://hlinkshowjump?jump=nextslide" highlightClick="1"/>
            <a:hlinkHover r:id="" action="ppaction://noaction" highlightClick="1"/>
            <a:extLst>
              <a:ext uri="{FF2B5EF4-FFF2-40B4-BE49-F238E27FC236}">
                <a16:creationId xmlns:a16="http://schemas.microsoft.com/office/drawing/2014/main" id="{7946E7BA-A2EA-4D29-9C04-A24A90EF4FE4}"/>
              </a:ext>
            </a:extLst>
          </p:cNvPr>
          <p:cNvSpPr txBox="1"/>
          <p:nvPr/>
        </p:nvSpPr>
        <p:spPr>
          <a:xfrm>
            <a:off x="863770" y="2730794"/>
            <a:ext cx="11064993" cy="369332"/>
          </a:xfrm>
          <a:prstGeom prst="rect">
            <a:avLst/>
          </a:prstGeom>
          <a:noFill/>
        </p:spPr>
        <p:txBody>
          <a:bodyPr wrap="square" rtlCol="0">
            <a:spAutoFit/>
          </a:bodyPr>
          <a:lstStyle/>
          <a:p>
            <a:r>
              <a:rPr lang="en-US" dirty="0"/>
              <a:t>Apprenticeship Program Evaluation (APE) &amp; Apprenticeship Program Evaluation and Assessment (APEA)</a:t>
            </a:r>
          </a:p>
        </p:txBody>
      </p:sp>
      <p:sp>
        <p:nvSpPr>
          <p:cNvPr id="9" name="TextBox 8">
            <a:hlinkClick r:id="" action="ppaction://hlinkshowjump?jump=nextslide" highlightClick="1"/>
            <a:hlinkHover r:id="" action="ppaction://noaction" highlightClick="1"/>
            <a:extLst>
              <a:ext uri="{FF2B5EF4-FFF2-40B4-BE49-F238E27FC236}">
                <a16:creationId xmlns:a16="http://schemas.microsoft.com/office/drawing/2014/main" id="{422742C2-DB7F-49E0-8839-E465E432CC82}"/>
              </a:ext>
            </a:extLst>
          </p:cNvPr>
          <p:cNvSpPr txBox="1"/>
          <p:nvPr/>
        </p:nvSpPr>
        <p:spPr>
          <a:xfrm>
            <a:off x="863770" y="3279756"/>
            <a:ext cx="11064993" cy="369332"/>
          </a:xfrm>
          <a:prstGeom prst="rect">
            <a:avLst/>
          </a:prstGeom>
          <a:noFill/>
        </p:spPr>
        <p:txBody>
          <a:bodyPr wrap="square" rtlCol="0">
            <a:spAutoFit/>
          </a:bodyPr>
          <a:lstStyle/>
          <a:p>
            <a:r>
              <a:rPr lang="en-US" dirty="0"/>
              <a:t>Registered Apprenticeship Program Review (RAPR) &amp; Extended Registered Apprenticeship Program Review (ERAPR)</a:t>
            </a:r>
          </a:p>
        </p:txBody>
      </p:sp>
      <p:pic>
        <p:nvPicPr>
          <p:cNvPr id="2" name="slide20_KC1" descr="&quot;Audio&quot;">
            <a:hlinkClick r:id="" action="ppaction://media"/>
            <a:extLst>
              <a:ext uri="{FF2B5EF4-FFF2-40B4-BE49-F238E27FC236}">
                <a16:creationId xmlns:a16="http://schemas.microsoft.com/office/drawing/2014/main" id="{72BE864B-6F57-036E-1113-83E314964D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0603" y="3700438"/>
            <a:ext cx="347663" cy="347663"/>
          </a:xfrm>
          <a:prstGeom prst="rect">
            <a:avLst/>
          </a:prstGeom>
        </p:spPr>
      </p:pic>
      <p:sp>
        <p:nvSpPr>
          <p:cNvPr id="8" name="TextBox 7">
            <a:hlinkClick r:id="" action="ppaction://hlinkshowjump?jump=nextslide" highlightClick="1"/>
            <a:hlinkHover r:id="" action="ppaction://noaction" highlightClick="1"/>
            <a:extLst>
              <a:ext uri="{FF2B5EF4-FFF2-40B4-BE49-F238E27FC236}">
                <a16:creationId xmlns:a16="http://schemas.microsoft.com/office/drawing/2014/main" id="{6B776A05-2524-45AA-887B-392CD1B178EC}"/>
              </a:ext>
            </a:extLst>
          </p:cNvPr>
          <p:cNvSpPr txBox="1"/>
          <p:nvPr/>
        </p:nvSpPr>
        <p:spPr>
          <a:xfrm>
            <a:off x="863770" y="3828718"/>
            <a:ext cx="11064993" cy="369332"/>
          </a:xfrm>
          <a:prstGeom prst="rect">
            <a:avLst/>
          </a:prstGeom>
          <a:noFill/>
        </p:spPr>
        <p:txBody>
          <a:bodyPr wrap="square" rtlCol="0">
            <a:spAutoFit/>
          </a:bodyPr>
          <a:lstStyle/>
          <a:p>
            <a:r>
              <a:rPr lang="en-US" dirty="0"/>
              <a:t>Registration Agency Review (RAR) &amp; Registration Agency Compliance Review (RACR) </a:t>
            </a:r>
          </a:p>
        </p:txBody>
      </p:sp>
      <p:sp>
        <p:nvSpPr>
          <p:cNvPr id="10" name="TextBox 9">
            <a:hlinkClick r:id="" action="ppaction://hlinkshowjump?jump=nextslide" highlightClick="1"/>
            <a:hlinkHover r:id="" action="ppaction://noaction" highlightClick="1"/>
            <a:extLst>
              <a:ext uri="{FF2B5EF4-FFF2-40B4-BE49-F238E27FC236}">
                <a16:creationId xmlns:a16="http://schemas.microsoft.com/office/drawing/2014/main" id="{B0521458-4949-4312-8180-AFECEEFF2B19}"/>
              </a:ext>
            </a:extLst>
          </p:cNvPr>
          <p:cNvSpPr txBox="1"/>
          <p:nvPr/>
        </p:nvSpPr>
        <p:spPr>
          <a:xfrm>
            <a:off x="863770" y="4374379"/>
            <a:ext cx="11064993" cy="369332"/>
          </a:xfrm>
          <a:prstGeom prst="rect">
            <a:avLst/>
          </a:prstGeom>
          <a:noFill/>
        </p:spPr>
        <p:txBody>
          <a:bodyPr wrap="square" rtlCol="0">
            <a:spAutoFit/>
          </a:bodyPr>
          <a:lstStyle/>
          <a:p>
            <a:r>
              <a:rPr lang="en-US" dirty="0"/>
              <a:t>Apprenticeship Program Review (APR) &amp; Extended Apprenticeship Program Review (EAPR)</a:t>
            </a:r>
          </a:p>
        </p:txBody>
      </p:sp>
      <p:sp>
        <p:nvSpPr>
          <p:cNvPr id="13" name="TextBox 12">
            <a:hlinkClick r:id="rId6" action="ppaction://hlinksldjump" highlightClick="1"/>
            <a:hlinkHover r:id="" action="ppaction://noaction" highlightClick="1"/>
            <a:extLst>
              <a:ext uri="{FF2B5EF4-FFF2-40B4-BE49-F238E27FC236}">
                <a16:creationId xmlns:a16="http://schemas.microsoft.com/office/drawing/2014/main" id="{B780B4B0-AC14-4F9D-A656-D1C5F38520D7}"/>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sp>
        <p:nvSpPr>
          <p:cNvPr id="14" name="TextBox 13">
            <a:hlinkClick r:id="rId7" action="ppaction://hlinksldjump" highlightClick="1"/>
            <a:hlinkHover r:id="" action="ppaction://noaction" highlightClick="1"/>
            <a:extLst>
              <a:ext uri="{FF2B5EF4-FFF2-40B4-BE49-F238E27FC236}">
                <a16:creationId xmlns:a16="http://schemas.microsoft.com/office/drawing/2014/main" id="{072FD873-448A-48A6-BA2D-5FA2F89BB321}"/>
              </a:ext>
            </a:extLst>
          </p:cNvPr>
          <p:cNvSpPr txBox="1"/>
          <p:nvPr/>
        </p:nvSpPr>
        <p:spPr>
          <a:xfrm>
            <a:off x="10374086" y="6512050"/>
            <a:ext cx="1813386"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Question 2</a:t>
            </a:r>
            <a:r>
              <a:rPr lang="en-US" sz="1601" dirty="0"/>
              <a:t> &gt;</a:t>
            </a:r>
          </a:p>
        </p:txBody>
      </p:sp>
      <p:pic>
        <p:nvPicPr>
          <p:cNvPr id="15" name="Picture 14" descr="&quot;Decorative&quot;">
            <a:extLst>
              <a:ext uri="{FF2B5EF4-FFF2-40B4-BE49-F238E27FC236}">
                <a16:creationId xmlns:a16="http://schemas.microsoft.com/office/drawing/2014/main" id="{EB9B1AFE-8412-8AC2-B400-51371599458F}"/>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116115" y="1313169"/>
            <a:ext cx="1005841" cy="962298"/>
          </a:xfrm>
          <a:prstGeom prst="rect">
            <a:avLst/>
          </a:prstGeom>
        </p:spPr>
      </p:pic>
    </p:spTree>
    <p:extLst>
      <p:ext uri="{BB962C8B-B14F-4D97-AF65-F5344CB8AC3E}">
        <p14:creationId xmlns:p14="http://schemas.microsoft.com/office/powerpoint/2010/main" val="2492145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48" fill="hold"/>
                                        <p:tgtEl>
                                          <p:spTgt spid="2"/>
                                        </p:tgtEl>
                                      </p:cBhvr>
                                    </p:cmd>
                                  </p:childTnLst>
                                </p:cTn>
                              </p:par>
                              <p:par>
                                <p:cTn id="7" presetID="2" presetClass="entr" presetSubtype="2" fill="hold" grpId="0" nodeType="withEffect">
                                  <p:stCondLst>
                                    <p:cond delay="25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42" presetClass="entr" presetSubtype="0" fill="hold" grpId="0" nodeType="with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150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grpId="0"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175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8" fill="hold" grpId="0" nodeType="withEffect">
                                  <p:stCondLst>
                                    <p:cond delay="200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0" presetClass="entr" presetSubtype="0" fill="hold" grpId="0" nodeType="withEffect">
                                  <p:stCondLst>
                                    <p:cond delay="2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remove" display="0">
                  <p:stCondLst>
                    <p:cond delay="indefinite"/>
                  </p:stCondLst>
                  <p:endCondLst>
                    <p:cond evt="onStopAudio" delay="0">
                      <p:tgtEl>
                        <p:sldTgt/>
                      </p:tgtEl>
                    </p:cond>
                  </p:endCondLst>
                </p:cTn>
                <p:tgtEl>
                  <p:spTgt spid="2"/>
                </p:tgtEl>
              </p:cMediaNode>
            </p:audio>
          </p:childTnLst>
        </p:cTn>
      </p:par>
    </p:tnLst>
    <p:bldLst>
      <p:bldP spid="5" grpId="0"/>
      <p:bldP spid="12" grpId="0"/>
      <p:bldP spid="3" grpId="0"/>
      <p:bldP spid="11" grpId="0"/>
      <p:bldP spid="4" grpId="0"/>
      <p:bldP spid="9"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Lst>
          </p:cNvPr>
          <p:cNvSpPr>
            <a:spLocks noGrp="1"/>
          </p:cNvSpPr>
          <p:nvPr>
            <p:ph type="title"/>
          </p:nvPr>
        </p:nvSpPr>
        <p:spPr/>
        <p:txBody>
          <a:bodyPr/>
          <a:lstStyle/>
          <a:p>
            <a:r>
              <a:rPr lang="en-US" dirty="0"/>
              <a:t>Check Your Knowledge – Question 1 Feedback </a:t>
            </a:r>
          </a:p>
        </p:txBody>
      </p:sp>
      <p:sp>
        <p:nvSpPr>
          <p:cNvPr id="12" name="TextBox 11">
            <a:extLst>
              <a:ext uri="{FF2B5EF4-FFF2-40B4-BE49-F238E27FC236}">
                <a16:creationId xmlns:a16="http://schemas.microsoft.com/office/drawing/2014/main" id="{9DF89E98-79A8-46C3-B783-8827ADD5DCCA}"/>
              </a:ext>
              <a:ext uri="{C183D7F6-B498-43B3-948B-1728B52AA6E4}">
                <adec:decorative xmlns:adec="http://schemas.microsoft.com/office/drawing/2017/decorative" val="1"/>
              </a:ext>
            </a:extLst>
          </p:cNvPr>
          <p:cNvSpPr txBox="1"/>
          <p:nvPr/>
        </p:nvSpPr>
        <p:spPr>
          <a:xfrm>
            <a:off x="541771" y="1335282"/>
            <a:ext cx="4469310" cy="300366"/>
          </a:xfrm>
          <a:prstGeom prst="rect">
            <a:avLst/>
          </a:prstGeom>
          <a:noFill/>
        </p:spPr>
        <p:txBody>
          <a:bodyPr wrap="square" rtlCol="0">
            <a:spAutoFit/>
          </a:bodyPr>
          <a:lstStyle/>
          <a:p>
            <a:r>
              <a:rPr lang="en-US" sz="1352" b="1" dirty="0">
                <a:solidFill>
                  <a:srgbClr val="1373A6"/>
                </a:solidFill>
              </a:rPr>
              <a:t>QUESTION 1 OF 3</a:t>
            </a:r>
          </a:p>
        </p:txBody>
      </p:sp>
      <p:sp>
        <p:nvSpPr>
          <p:cNvPr id="3" name="TextBox 2">
            <a:extLst>
              <a:ext uri="{FF2B5EF4-FFF2-40B4-BE49-F238E27FC236}">
                <a16:creationId xmlns:a16="http://schemas.microsoft.com/office/drawing/2014/main" id="{407F9DCF-470F-48D6-AE11-FE357EE449C6}"/>
              </a:ext>
              <a:ext uri="{C183D7F6-B498-43B3-948B-1728B52AA6E4}">
                <adec:decorative xmlns:adec="http://schemas.microsoft.com/office/drawing/2017/decorative" val="1"/>
              </a:ext>
            </a:extLst>
          </p:cNvPr>
          <p:cNvSpPr txBox="1"/>
          <p:nvPr/>
        </p:nvSpPr>
        <p:spPr>
          <a:xfrm>
            <a:off x="541780" y="1674648"/>
            <a:ext cx="10996109" cy="461905"/>
          </a:xfrm>
          <a:prstGeom prst="rect">
            <a:avLst/>
          </a:prstGeom>
          <a:noFill/>
        </p:spPr>
        <p:txBody>
          <a:bodyPr wrap="square" rtlCol="0">
            <a:spAutoFit/>
          </a:bodyPr>
          <a:lstStyle/>
          <a:p>
            <a:r>
              <a:rPr lang="en-US" sz="2401" dirty="0"/>
              <a:t>What are the two types of program reviews conducted by the registration agency?</a:t>
            </a:r>
          </a:p>
        </p:txBody>
      </p:sp>
      <p:pic>
        <p:nvPicPr>
          <p:cNvPr id="19" name="Picture 18" descr="&quot;Decorative&quot;">
            <a:extLst>
              <a:ext uri="{FF2B5EF4-FFF2-40B4-BE49-F238E27FC236}">
                <a16:creationId xmlns:a16="http://schemas.microsoft.com/office/drawing/2014/main" id="{1DDC4D5B-47F7-EEEF-D88A-A5C633BE850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12713" y="1289723"/>
            <a:ext cx="1005841" cy="962298"/>
          </a:xfrm>
          <a:prstGeom prst="rect">
            <a:avLst/>
          </a:prstGeom>
        </p:spPr>
      </p:pic>
      <p:sp>
        <p:nvSpPr>
          <p:cNvPr id="16" name="TextBox 15">
            <a:hlinkClick r:id="" action="ppaction://hlinkshowjump?jump=nextslide" highlightClick="1"/>
            <a:hlinkHover r:id="" action="ppaction://noaction" highlightClick="1"/>
            <a:extLst>
              <a:ext uri="{FF2B5EF4-FFF2-40B4-BE49-F238E27FC236}">
                <a16:creationId xmlns:a16="http://schemas.microsoft.com/office/drawing/2014/main" id="{88862819-49AE-641D-9CC5-760CFC52E172}"/>
              </a:ext>
              <a:ext uri="{C183D7F6-B498-43B3-948B-1728B52AA6E4}">
                <adec:decorative xmlns:adec="http://schemas.microsoft.com/office/drawing/2017/decorative" val="1"/>
              </a:ext>
            </a:extLst>
          </p:cNvPr>
          <p:cNvSpPr txBox="1"/>
          <p:nvPr/>
        </p:nvSpPr>
        <p:spPr>
          <a:xfrm>
            <a:off x="863770" y="2730794"/>
            <a:ext cx="11228957" cy="369332"/>
          </a:xfrm>
          <a:prstGeom prst="rect">
            <a:avLst/>
          </a:prstGeom>
          <a:noFill/>
        </p:spPr>
        <p:txBody>
          <a:bodyPr wrap="square" rtlCol="0">
            <a:spAutoFit/>
          </a:bodyPr>
          <a:lstStyle/>
          <a:p>
            <a:r>
              <a:rPr lang="en-US" dirty="0"/>
              <a:t>Apprenticeship Program Evaluation (APE) &amp; Apprenticeship Program Evaluation and Assessment (APEA)</a:t>
            </a:r>
          </a:p>
        </p:txBody>
      </p:sp>
      <p:sp>
        <p:nvSpPr>
          <p:cNvPr id="4" name="TextBox 3">
            <a:extLst>
              <a:ext uri="{FF2B5EF4-FFF2-40B4-BE49-F238E27FC236}">
                <a16:creationId xmlns:a16="http://schemas.microsoft.com/office/drawing/2014/main" id="{7946E7BA-A2EA-4D29-9C04-A24A90EF4FE4}"/>
              </a:ext>
              <a:ext uri="{C183D7F6-B498-43B3-948B-1728B52AA6E4}">
                <adec:decorative xmlns:adec="http://schemas.microsoft.com/office/drawing/2017/decorative" val="1"/>
              </a:ext>
            </a:extLst>
          </p:cNvPr>
          <p:cNvSpPr txBox="1"/>
          <p:nvPr/>
        </p:nvSpPr>
        <p:spPr>
          <a:xfrm>
            <a:off x="863770" y="2730794"/>
            <a:ext cx="11228957" cy="369332"/>
          </a:xfrm>
          <a:prstGeom prst="rect">
            <a:avLst/>
          </a:prstGeom>
          <a:noFill/>
        </p:spPr>
        <p:txBody>
          <a:bodyPr wrap="square" rtlCol="0">
            <a:spAutoFit/>
          </a:bodyPr>
          <a:lstStyle/>
          <a:p>
            <a:r>
              <a:rPr lang="en-US" dirty="0">
                <a:solidFill>
                  <a:schemeClr val="bg1">
                    <a:lumMod val="75000"/>
                  </a:schemeClr>
                </a:solidFill>
              </a:rPr>
              <a:t>Apprenticeship Program Evaluation (APE) &amp; Apprenticeship Program Evaluation and Assessment (APEA)</a:t>
            </a:r>
          </a:p>
        </p:txBody>
      </p:sp>
      <p:sp>
        <p:nvSpPr>
          <p:cNvPr id="18" name="TextBox 17">
            <a:hlinkClick r:id="" action="ppaction://hlinkshowjump?jump=nextslide" highlightClick="1"/>
            <a:hlinkHover r:id="" action="ppaction://noaction" highlightClick="1"/>
            <a:extLst>
              <a:ext uri="{FF2B5EF4-FFF2-40B4-BE49-F238E27FC236}">
                <a16:creationId xmlns:a16="http://schemas.microsoft.com/office/drawing/2014/main" id="{C44E8A29-EA90-450C-5ED4-1FE9F6473293}"/>
              </a:ext>
              <a:ext uri="{C183D7F6-B498-43B3-948B-1728B52AA6E4}">
                <adec:decorative xmlns:adec="http://schemas.microsoft.com/office/drawing/2017/decorative" val="1"/>
              </a:ext>
            </a:extLst>
          </p:cNvPr>
          <p:cNvSpPr txBox="1"/>
          <p:nvPr/>
        </p:nvSpPr>
        <p:spPr>
          <a:xfrm>
            <a:off x="863770" y="3279756"/>
            <a:ext cx="11228957" cy="369332"/>
          </a:xfrm>
          <a:prstGeom prst="rect">
            <a:avLst/>
          </a:prstGeom>
          <a:noFill/>
        </p:spPr>
        <p:txBody>
          <a:bodyPr wrap="square" rtlCol="0">
            <a:spAutoFit/>
          </a:bodyPr>
          <a:lstStyle/>
          <a:p>
            <a:r>
              <a:rPr lang="en-US" dirty="0"/>
              <a:t>Registered Apprenticeship Program Review (RAPR) &amp; Extended Registered Apprenticeship Program Review (ERAPR)</a:t>
            </a:r>
          </a:p>
        </p:txBody>
      </p:sp>
      <p:sp>
        <p:nvSpPr>
          <p:cNvPr id="9" name="TextBox 8">
            <a:extLst>
              <a:ext uri="{FF2B5EF4-FFF2-40B4-BE49-F238E27FC236}">
                <a16:creationId xmlns:a16="http://schemas.microsoft.com/office/drawing/2014/main" id="{422742C2-DB7F-49E0-8839-E465E432CC82}"/>
              </a:ext>
              <a:ext uri="{C183D7F6-B498-43B3-948B-1728B52AA6E4}">
                <adec:decorative xmlns:adec="http://schemas.microsoft.com/office/drawing/2017/decorative" val="1"/>
              </a:ext>
            </a:extLst>
          </p:cNvPr>
          <p:cNvSpPr txBox="1"/>
          <p:nvPr/>
        </p:nvSpPr>
        <p:spPr>
          <a:xfrm>
            <a:off x="863770" y="3279756"/>
            <a:ext cx="11228957" cy="369332"/>
          </a:xfrm>
          <a:prstGeom prst="rect">
            <a:avLst/>
          </a:prstGeom>
          <a:noFill/>
        </p:spPr>
        <p:txBody>
          <a:bodyPr wrap="square" rtlCol="0">
            <a:spAutoFit/>
          </a:bodyPr>
          <a:lstStyle/>
          <a:p>
            <a:r>
              <a:rPr lang="en-US" dirty="0">
                <a:solidFill>
                  <a:schemeClr val="bg1">
                    <a:lumMod val="75000"/>
                  </a:schemeClr>
                </a:solidFill>
              </a:rPr>
              <a:t>Registered Apprenticeship Program Review (RAPR) &amp; Extended Registered Apprenticeship Program Review (ERAPR)</a:t>
            </a:r>
          </a:p>
        </p:txBody>
      </p:sp>
      <p:sp>
        <p:nvSpPr>
          <p:cNvPr id="17" name="TextBox 16">
            <a:hlinkClick r:id="" action="ppaction://hlinkshowjump?jump=nextslide" highlightClick="1"/>
            <a:hlinkHover r:id="" action="ppaction://noaction" highlightClick="1"/>
            <a:extLst>
              <a:ext uri="{FF2B5EF4-FFF2-40B4-BE49-F238E27FC236}">
                <a16:creationId xmlns:a16="http://schemas.microsoft.com/office/drawing/2014/main" id="{39EC7B59-22F5-28C0-AC8A-D36EB5E40B53}"/>
              </a:ext>
              <a:ext uri="{C183D7F6-B498-43B3-948B-1728B52AA6E4}">
                <adec:decorative xmlns:adec="http://schemas.microsoft.com/office/drawing/2017/decorative" val="1"/>
              </a:ext>
            </a:extLst>
          </p:cNvPr>
          <p:cNvSpPr txBox="1"/>
          <p:nvPr/>
        </p:nvSpPr>
        <p:spPr>
          <a:xfrm>
            <a:off x="863770" y="3828718"/>
            <a:ext cx="11228957" cy="369332"/>
          </a:xfrm>
          <a:prstGeom prst="rect">
            <a:avLst/>
          </a:prstGeom>
          <a:noFill/>
        </p:spPr>
        <p:txBody>
          <a:bodyPr wrap="square" rtlCol="0">
            <a:spAutoFit/>
          </a:bodyPr>
          <a:lstStyle/>
          <a:p>
            <a:r>
              <a:rPr lang="en-US" dirty="0"/>
              <a:t>Registration Agency Review (RAR) &amp; Registration Agency Compliance Review (RACR) </a:t>
            </a:r>
          </a:p>
        </p:txBody>
      </p:sp>
      <p:sp>
        <p:nvSpPr>
          <p:cNvPr id="8" name="TextBox 7">
            <a:extLst>
              <a:ext uri="{FF2B5EF4-FFF2-40B4-BE49-F238E27FC236}">
                <a16:creationId xmlns:a16="http://schemas.microsoft.com/office/drawing/2014/main" id="{6B776A05-2524-45AA-887B-392CD1B178EC}"/>
              </a:ext>
              <a:ext uri="{C183D7F6-B498-43B3-948B-1728B52AA6E4}">
                <adec:decorative xmlns:adec="http://schemas.microsoft.com/office/drawing/2017/decorative" val="1"/>
              </a:ext>
            </a:extLst>
          </p:cNvPr>
          <p:cNvSpPr txBox="1"/>
          <p:nvPr/>
        </p:nvSpPr>
        <p:spPr>
          <a:xfrm>
            <a:off x="863770" y="3828718"/>
            <a:ext cx="11228957" cy="369332"/>
          </a:xfrm>
          <a:prstGeom prst="rect">
            <a:avLst/>
          </a:prstGeom>
          <a:noFill/>
        </p:spPr>
        <p:txBody>
          <a:bodyPr wrap="square" rtlCol="0">
            <a:spAutoFit/>
          </a:bodyPr>
          <a:lstStyle/>
          <a:p>
            <a:r>
              <a:rPr lang="en-US" dirty="0">
                <a:solidFill>
                  <a:schemeClr val="bg1">
                    <a:lumMod val="75000"/>
                  </a:schemeClr>
                </a:solidFill>
              </a:rPr>
              <a:t>Registration Agency Review (RAR) &amp; Registration Agency Compliance Review (RACR) </a:t>
            </a:r>
          </a:p>
        </p:txBody>
      </p:sp>
      <p:sp>
        <p:nvSpPr>
          <p:cNvPr id="2" name="TextBox 1">
            <a:extLst>
              <a:ext uri="{FF2B5EF4-FFF2-40B4-BE49-F238E27FC236}">
                <a16:creationId xmlns:a16="http://schemas.microsoft.com/office/drawing/2014/main" id="{1A4C26ED-A05E-4745-ACE0-026A7569051C}"/>
              </a:ext>
              <a:ext uri="{C183D7F6-B498-43B3-948B-1728B52AA6E4}">
                <adec:decorative xmlns:adec="http://schemas.microsoft.com/office/drawing/2017/decorative" val="1"/>
              </a:ext>
            </a:extLst>
          </p:cNvPr>
          <p:cNvSpPr txBox="1"/>
          <p:nvPr/>
        </p:nvSpPr>
        <p:spPr>
          <a:xfrm>
            <a:off x="414439" y="4276681"/>
            <a:ext cx="449335" cy="647117"/>
          </a:xfrm>
          <a:prstGeom prst="rect">
            <a:avLst/>
          </a:prstGeom>
          <a:noFill/>
        </p:spPr>
        <p:txBody>
          <a:bodyPr wrap="square" rtlCol="0">
            <a:spAutoFit/>
          </a:bodyPr>
          <a:lstStyle/>
          <a:p>
            <a:r>
              <a:rPr lang="en-US" sz="3605" b="1" dirty="0">
                <a:solidFill>
                  <a:srgbClr val="1373A6"/>
                </a:solidFill>
                <a:sym typeface="Wingdings" panose="05000000000000000000" pitchFamily="2" charset="2"/>
              </a:rPr>
              <a:t></a:t>
            </a:r>
            <a:endParaRPr lang="en-US" sz="3605" b="1" dirty="0">
              <a:solidFill>
                <a:srgbClr val="1373A6"/>
              </a:solidFill>
            </a:endParaRPr>
          </a:p>
        </p:txBody>
      </p:sp>
      <p:sp>
        <p:nvSpPr>
          <p:cNvPr id="10" name="TextBox 9">
            <a:extLst>
              <a:ext uri="{FF2B5EF4-FFF2-40B4-BE49-F238E27FC236}">
                <a16:creationId xmlns:a16="http://schemas.microsoft.com/office/drawing/2014/main" id="{B0521458-4949-4312-8180-AFECEEFF2B19}"/>
              </a:ext>
              <a:ext uri="{C183D7F6-B498-43B3-948B-1728B52AA6E4}">
                <adec:decorative xmlns:adec="http://schemas.microsoft.com/office/drawing/2017/decorative" val="1"/>
              </a:ext>
            </a:extLst>
          </p:cNvPr>
          <p:cNvSpPr txBox="1"/>
          <p:nvPr/>
        </p:nvSpPr>
        <p:spPr>
          <a:xfrm>
            <a:off x="863770" y="4374379"/>
            <a:ext cx="11228957" cy="369332"/>
          </a:xfrm>
          <a:prstGeom prst="rect">
            <a:avLst/>
          </a:prstGeom>
          <a:noFill/>
        </p:spPr>
        <p:txBody>
          <a:bodyPr wrap="square" rtlCol="0">
            <a:spAutoFit/>
          </a:bodyPr>
          <a:lstStyle/>
          <a:p>
            <a:r>
              <a:rPr lang="en-US" dirty="0"/>
              <a:t>Apprenticeship Program Review (APR) &amp; Extended Apprenticeship Program Review (EAPR)</a:t>
            </a:r>
          </a:p>
        </p:txBody>
      </p:sp>
      <p:sp>
        <p:nvSpPr>
          <p:cNvPr id="15" name="TextBox 14">
            <a:extLst>
              <a:ext uri="{FF2B5EF4-FFF2-40B4-BE49-F238E27FC236}">
                <a16:creationId xmlns:a16="http://schemas.microsoft.com/office/drawing/2014/main" id="{B9C913B9-DFDD-4471-BC99-279A8B4F30B3}"/>
              </a:ext>
            </a:extLst>
          </p:cNvPr>
          <p:cNvSpPr txBox="1"/>
          <p:nvPr/>
        </p:nvSpPr>
        <p:spPr>
          <a:xfrm>
            <a:off x="5649868" y="4868465"/>
            <a:ext cx="6134066" cy="908414"/>
          </a:xfrm>
          <a:prstGeom prst="rect">
            <a:avLst/>
          </a:prstGeom>
          <a:solidFill>
            <a:schemeClr val="bg2">
              <a:lumMod val="20000"/>
              <a:lumOff val="80000"/>
            </a:schemeClr>
          </a:solidFill>
          <a:effectLst>
            <a:outerShdw blurRad="50800" dist="38100" dir="2700000" algn="tl" rotWithShape="0">
              <a:prstClr val="black">
                <a:alpha val="40000"/>
              </a:prstClr>
            </a:outerShdw>
          </a:effectLst>
        </p:spPr>
        <p:txBody>
          <a:bodyPr wrap="square" rtlCol="0">
            <a:spAutoFit/>
          </a:bodyPr>
          <a:lstStyle/>
          <a:p>
            <a:pPr>
              <a:spcBef>
                <a:spcPts val="600"/>
              </a:spcBef>
            </a:pPr>
            <a:r>
              <a:rPr lang="en-US" sz="1601" dirty="0"/>
              <a:t>Registration agencies conduct </a:t>
            </a:r>
            <a:r>
              <a:rPr lang="en-US" sz="1601" b="1" dirty="0"/>
              <a:t>Apprenticeship Program Reviews (APRs)</a:t>
            </a:r>
            <a:r>
              <a:rPr lang="en-US" sz="1601" dirty="0"/>
              <a:t> and </a:t>
            </a:r>
            <a:r>
              <a:rPr lang="en-US" sz="1601" b="1" dirty="0"/>
              <a:t>Extended Apprenticeship Program Reviews (EAPRs)</a:t>
            </a:r>
            <a:r>
              <a:rPr lang="en-US" sz="1601" dirty="0"/>
              <a:t>.</a:t>
            </a:r>
          </a:p>
          <a:p>
            <a:pPr algn="r">
              <a:spcBef>
                <a:spcPts val="600"/>
              </a:spcBef>
            </a:pPr>
            <a:r>
              <a:rPr lang="en-US" sz="1400" i="1" dirty="0">
                <a:solidFill>
                  <a:schemeClr val="accent6">
                    <a:lumMod val="75000"/>
                  </a:schemeClr>
                </a:solidFill>
              </a:rPr>
              <a:t>Click </a:t>
            </a:r>
            <a:r>
              <a:rPr lang="en-US" sz="1400" b="1" i="1" dirty="0">
                <a:solidFill>
                  <a:schemeClr val="accent6">
                    <a:lumMod val="75000"/>
                  </a:schemeClr>
                </a:solidFill>
              </a:rPr>
              <a:t>NEXT</a:t>
            </a:r>
            <a:r>
              <a:rPr lang="en-US" sz="1400" i="1" dirty="0">
                <a:solidFill>
                  <a:schemeClr val="accent6">
                    <a:lumMod val="75000"/>
                  </a:schemeClr>
                </a:solidFill>
              </a:rPr>
              <a:t> for Question 2.</a:t>
            </a:r>
          </a:p>
        </p:txBody>
      </p:sp>
      <p:sp>
        <p:nvSpPr>
          <p:cNvPr id="14" name="TextBox 13">
            <a:hlinkClick r:id="rId3" action="ppaction://hlinksldjump" highlightClick="1"/>
            <a:hlinkHover r:id="" action="ppaction://noaction" highlightClick="1"/>
            <a:extLst>
              <a:ext uri="{FF2B5EF4-FFF2-40B4-BE49-F238E27FC236}">
                <a16:creationId xmlns:a16="http://schemas.microsoft.com/office/drawing/2014/main" id="{990254F2-B934-43B6-98DA-7491AC96A897}"/>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sp>
        <p:nvSpPr>
          <p:cNvPr id="20" name="TextBox 19">
            <a:hlinkClick r:id="rId4" action="ppaction://hlinksldjump" highlightClick="1"/>
            <a:hlinkHover r:id="" action="ppaction://noaction" highlightClick="1"/>
            <a:extLst>
              <a:ext uri="{FF2B5EF4-FFF2-40B4-BE49-F238E27FC236}">
                <a16:creationId xmlns:a16="http://schemas.microsoft.com/office/drawing/2014/main" id="{8C7A7762-C07A-E195-63ED-46FCDA079863}"/>
              </a:ext>
            </a:extLst>
          </p:cNvPr>
          <p:cNvSpPr txBox="1"/>
          <p:nvPr/>
        </p:nvSpPr>
        <p:spPr>
          <a:xfrm>
            <a:off x="10374086" y="6512050"/>
            <a:ext cx="1813386"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Question 2</a:t>
            </a:r>
            <a:r>
              <a:rPr lang="en-US" sz="1601" dirty="0"/>
              <a:t> &gt;</a:t>
            </a:r>
          </a:p>
        </p:txBody>
      </p:sp>
    </p:spTree>
    <p:extLst>
      <p:ext uri="{BB962C8B-B14F-4D97-AF65-F5344CB8AC3E}">
        <p14:creationId xmlns:p14="http://schemas.microsoft.com/office/powerpoint/2010/main" val="455200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600"/>
                            </p:stCondLst>
                            <p:childTnLst>
                              <p:par>
                                <p:cTn id="12" presetID="10" presetClass="exit" presetSubtype="0" fill="hold" grpId="0" nodeType="afterEffect">
                                  <p:stCondLst>
                                    <p:cond delay="100"/>
                                  </p:stCondLst>
                                  <p:childTnLst>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200"/>
                            </p:stCondLst>
                            <p:childTnLst>
                              <p:par>
                                <p:cTn id="19" presetID="10" presetClass="exit" presetSubtype="0" fill="hold" grpId="0" nodeType="afterEffect">
                                  <p:stCondLst>
                                    <p:cond delay="10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0" presetClass="entr" presetSubtype="0" fill="hold" grpId="0" nodeType="withEffect">
                                  <p:stCondLst>
                                    <p:cond delay="1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800"/>
                            </p:stCondLst>
                            <p:childTnLst>
                              <p:par>
                                <p:cTn id="26" presetID="22" presetClass="entr" presetSubtype="4" fill="hold" grpId="0" nodeType="afterEffect">
                                  <p:stCondLst>
                                    <p:cond delay="15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par>
                          <p:cTn id="29" fill="hold">
                            <p:stCondLst>
                              <p:cond delay="2450"/>
                            </p:stCondLst>
                            <p:childTnLst>
                              <p:par>
                                <p:cTn id="30" presetID="42" presetClass="entr" presetSubtype="0" fill="hold" grpId="0" nodeType="afterEffect">
                                  <p:stCondLst>
                                    <p:cond delay="15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18" grpId="0"/>
      <p:bldP spid="9" grpId="0"/>
      <p:bldP spid="17" grpId="0"/>
      <p:bldP spid="8" grpId="0"/>
      <p:bldP spid="2"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Lst>
          </p:cNvPr>
          <p:cNvSpPr>
            <a:spLocks noGrp="1"/>
          </p:cNvSpPr>
          <p:nvPr>
            <p:ph type="title"/>
          </p:nvPr>
        </p:nvSpPr>
        <p:spPr/>
        <p:txBody>
          <a:bodyPr/>
          <a:lstStyle/>
          <a:p>
            <a:r>
              <a:rPr lang="en-US" dirty="0"/>
              <a:t>Check Your Knowledge  </a:t>
            </a:r>
          </a:p>
        </p:txBody>
      </p:sp>
      <p:sp>
        <p:nvSpPr>
          <p:cNvPr id="7" name="TextBox 6">
            <a:extLst>
              <a:ext uri="{FF2B5EF4-FFF2-40B4-BE49-F238E27FC236}">
                <a16:creationId xmlns:a16="http://schemas.microsoft.com/office/drawing/2014/main" id="{D1BCC3A2-2ACF-4157-ADEB-3F4271189758}"/>
              </a:ext>
            </a:extLst>
          </p:cNvPr>
          <p:cNvSpPr txBox="1"/>
          <p:nvPr/>
        </p:nvSpPr>
        <p:spPr>
          <a:xfrm>
            <a:off x="541771" y="1335282"/>
            <a:ext cx="4469310" cy="300366"/>
          </a:xfrm>
          <a:prstGeom prst="rect">
            <a:avLst/>
          </a:prstGeom>
          <a:noFill/>
        </p:spPr>
        <p:txBody>
          <a:bodyPr wrap="square" rtlCol="0">
            <a:spAutoFit/>
          </a:bodyPr>
          <a:lstStyle/>
          <a:p>
            <a:r>
              <a:rPr lang="en-US" sz="1352" b="1" dirty="0">
                <a:solidFill>
                  <a:srgbClr val="1373A6"/>
                </a:solidFill>
              </a:rPr>
              <a:t>QUESTION 2 OF 3</a:t>
            </a:r>
          </a:p>
        </p:txBody>
      </p:sp>
      <p:sp>
        <p:nvSpPr>
          <p:cNvPr id="3" name="TextBox 2">
            <a:extLst>
              <a:ext uri="{FF2B5EF4-FFF2-40B4-BE49-F238E27FC236}">
                <a16:creationId xmlns:a16="http://schemas.microsoft.com/office/drawing/2014/main" id="{407F9DCF-470F-48D6-AE11-FE357EE449C6}"/>
              </a:ext>
            </a:extLst>
          </p:cNvPr>
          <p:cNvSpPr txBox="1"/>
          <p:nvPr/>
        </p:nvSpPr>
        <p:spPr>
          <a:xfrm>
            <a:off x="541780" y="1721562"/>
            <a:ext cx="10996109" cy="1724447"/>
          </a:xfrm>
          <a:prstGeom prst="rect">
            <a:avLst/>
          </a:prstGeom>
          <a:noFill/>
        </p:spPr>
        <p:txBody>
          <a:bodyPr wrap="square" rtlCol="0">
            <a:spAutoFit/>
          </a:bodyPr>
          <a:lstStyle/>
          <a:p>
            <a:pPr>
              <a:spcAft>
                <a:spcPts val="1204"/>
              </a:spcAft>
            </a:pPr>
            <a:r>
              <a:rPr lang="en-US" sz="2401" b="1" dirty="0"/>
              <a:t>True or False?</a:t>
            </a:r>
            <a:endParaRPr lang="en-US" sz="2401" dirty="0"/>
          </a:p>
          <a:p>
            <a:r>
              <a:rPr lang="en-US" sz="2401" dirty="0"/>
              <a:t>The focus of the </a:t>
            </a:r>
            <a:r>
              <a:rPr lang="en-US" sz="2401" b="1" dirty="0"/>
              <a:t>APR</a:t>
            </a:r>
            <a:r>
              <a:rPr lang="en-US" sz="2401" dirty="0"/>
              <a:t> is to evaluate a sponsor’s compliance with aspects of 29 CFR part 30 that apply only to sponsors with five or more apprentices and who are required to develop an Affirmative Action Plan (AAP).</a:t>
            </a:r>
          </a:p>
        </p:txBody>
      </p:sp>
      <p:sp>
        <p:nvSpPr>
          <p:cNvPr id="11" name="TextBox 10">
            <a:extLst>
              <a:ext uri="{FF2B5EF4-FFF2-40B4-BE49-F238E27FC236}">
                <a16:creationId xmlns:a16="http://schemas.microsoft.com/office/drawing/2014/main" id="{24289139-3DEE-46E6-9163-E097C6EECDE7}"/>
              </a:ext>
            </a:extLst>
          </p:cNvPr>
          <p:cNvSpPr txBox="1"/>
          <p:nvPr/>
        </p:nvSpPr>
        <p:spPr>
          <a:xfrm>
            <a:off x="863780" y="3423101"/>
            <a:ext cx="2974627" cy="300366"/>
          </a:xfrm>
          <a:prstGeom prst="rect">
            <a:avLst/>
          </a:prstGeom>
          <a:noFill/>
        </p:spPr>
        <p:txBody>
          <a:bodyPr wrap="square" rtlCol="0">
            <a:spAutoFit/>
          </a:bodyPr>
          <a:lstStyle/>
          <a:p>
            <a:r>
              <a:rPr lang="en-US" sz="1352" b="1" i="1" dirty="0">
                <a:solidFill>
                  <a:srgbClr val="620909"/>
                </a:solidFill>
              </a:rPr>
              <a:t>Select the correct answer.</a:t>
            </a:r>
          </a:p>
        </p:txBody>
      </p:sp>
      <p:sp>
        <p:nvSpPr>
          <p:cNvPr id="4" name="TextBox 3">
            <a:hlinkClick r:id="" action="ppaction://hlinkshowjump?jump=nextslide" highlightClick="1"/>
            <a:hlinkHover r:id="" action="ppaction://noaction" highlightClick="1"/>
            <a:extLst>
              <a:ext uri="{FF2B5EF4-FFF2-40B4-BE49-F238E27FC236}">
                <a16:creationId xmlns:a16="http://schemas.microsoft.com/office/drawing/2014/main" id="{7946E7BA-A2EA-4D29-9C04-A24A90EF4FE4}"/>
              </a:ext>
            </a:extLst>
          </p:cNvPr>
          <p:cNvSpPr txBox="1"/>
          <p:nvPr/>
        </p:nvSpPr>
        <p:spPr>
          <a:xfrm>
            <a:off x="863778" y="3843883"/>
            <a:ext cx="1083543" cy="400768"/>
          </a:xfrm>
          <a:prstGeom prst="rect">
            <a:avLst/>
          </a:prstGeom>
          <a:noFill/>
        </p:spPr>
        <p:txBody>
          <a:bodyPr wrap="square" rtlCol="0">
            <a:spAutoFit/>
          </a:bodyPr>
          <a:lstStyle/>
          <a:p>
            <a:r>
              <a:rPr lang="en-US" sz="2004" dirty="0"/>
              <a:t>True</a:t>
            </a:r>
          </a:p>
        </p:txBody>
      </p:sp>
      <p:sp>
        <p:nvSpPr>
          <p:cNvPr id="9" name="TextBox 8">
            <a:hlinkClick r:id="" action="ppaction://hlinkshowjump?jump=nextslide" highlightClick="1"/>
            <a:hlinkHover r:id="" action="ppaction://noaction" highlightClick="1"/>
            <a:extLst>
              <a:ext uri="{FF2B5EF4-FFF2-40B4-BE49-F238E27FC236}">
                <a16:creationId xmlns:a16="http://schemas.microsoft.com/office/drawing/2014/main" id="{422742C2-DB7F-49E0-8839-E465E432CC82}"/>
              </a:ext>
            </a:extLst>
          </p:cNvPr>
          <p:cNvSpPr txBox="1"/>
          <p:nvPr/>
        </p:nvSpPr>
        <p:spPr>
          <a:xfrm>
            <a:off x="863778" y="4392847"/>
            <a:ext cx="1083543" cy="400768"/>
          </a:xfrm>
          <a:prstGeom prst="rect">
            <a:avLst/>
          </a:prstGeom>
          <a:noFill/>
        </p:spPr>
        <p:txBody>
          <a:bodyPr wrap="square" rtlCol="0">
            <a:spAutoFit/>
          </a:bodyPr>
          <a:lstStyle/>
          <a:p>
            <a:r>
              <a:rPr lang="en-US" sz="2004" dirty="0"/>
              <a:t>False</a:t>
            </a:r>
          </a:p>
        </p:txBody>
      </p:sp>
      <p:sp>
        <p:nvSpPr>
          <p:cNvPr id="10" name="TextBox 9">
            <a:hlinkClick r:id="rId2" action="ppaction://hlinksldjump" highlightClick="1"/>
            <a:hlinkHover r:id="" action="ppaction://noaction" highlightClick="1"/>
            <a:extLst>
              <a:ext uri="{FF2B5EF4-FFF2-40B4-BE49-F238E27FC236}">
                <a16:creationId xmlns:a16="http://schemas.microsoft.com/office/drawing/2014/main" id="{85B424BB-75B1-4D7D-81E8-F33F066889D0}"/>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sp>
        <p:nvSpPr>
          <p:cNvPr id="8" name="TextBox 7">
            <a:hlinkClick r:id="rId3" action="ppaction://hlinksldjump" highlightClick="1"/>
            <a:hlinkHover r:id="" action="ppaction://noaction" highlightClick="1"/>
            <a:extLst>
              <a:ext uri="{FF2B5EF4-FFF2-40B4-BE49-F238E27FC236}">
                <a16:creationId xmlns:a16="http://schemas.microsoft.com/office/drawing/2014/main" id="{B40C20DB-303C-4E84-8A81-C53F263044F5}"/>
              </a:ext>
            </a:extLst>
          </p:cNvPr>
          <p:cNvSpPr txBox="1"/>
          <p:nvPr/>
        </p:nvSpPr>
        <p:spPr>
          <a:xfrm>
            <a:off x="10020300" y="6512050"/>
            <a:ext cx="2167172"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Question 3</a:t>
            </a:r>
            <a:r>
              <a:rPr lang="en-US" sz="1601" dirty="0"/>
              <a:t> &gt;</a:t>
            </a:r>
          </a:p>
        </p:txBody>
      </p:sp>
      <p:pic>
        <p:nvPicPr>
          <p:cNvPr id="12" name="Picture 11" descr="&quot;Decorative&quot;">
            <a:extLst>
              <a:ext uri="{FF2B5EF4-FFF2-40B4-BE49-F238E27FC236}">
                <a16:creationId xmlns:a16="http://schemas.microsoft.com/office/drawing/2014/main" id="{2A56FDA1-49F1-4C61-DB91-5A1146D226FF}"/>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12713" y="1289723"/>
            <a:ext cx="1005841" cy="962298"/>
          </a:xfrm>
          <a:prstGeom prst="rect">
            <a:avLst/>
          </a:prstGeom>
        </p:spPr>
      </p:pic>
    </p:spTree>
    <p:extLst>
      <p:ext uri="{BB962C8B-B14F-4D97-AF65-F5344CB8AC3E}">
        <p14:creationId xmlns:p14="http://schemas.microsoft.com/office/powerpoint/2010/main" val="1628548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8" fill="hold" grpId="0" nodeType="after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000"/>
                            </p:stCondLst>
                            <p:childTnLst>
                              <p:par>
                                <p:cTn id="19" presetID="22" presetClass="entr" presetSubtype="8" fill="hold" grpId="0" nodeType="afterEffect">
                                  <p:stCondLst>
                                    <p:cond delay="25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1" grpId="0"/>
      <p:bldP spid="4"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Lst>
          </p:cNvPr>
          <p:cNvSpPr>
            <a:spLocks noGrp="1"/>
          </p:cNvSpPr>
          <p:nvPr>
            <p:ph type="title"/>
          </p:nvPr>
        </p:nvSpPr>
        <p:spPr/>
        <p:txBody>
          <a:bodyPr/>
          <a:lstStyle/>
          <a:p>
            <a:r>
              <a:rPr lang="en-US" dirty="0"/>
              <a:t>Check Your Knowledge – Question 2 Feedback   </a:t>
            </a:r>
          </a:p>
        </p:txBody>
      </p:sp>
      <p:sp>
        <p:nvSpPr>
          <p:cNvPr id="7" name="TextBox 6">
            <a:extLst>
              <a:ext uri="{FF2B5EF4-FFF2-40B4-BE49-F238E27FC236}">
                <a16:creationId xmlns:a16="http://schemas.microsoft.com/office/drawing/2014/main" id="{D1BCC3A2-2ACF-4157-ADEB-3F4271189758}"/>
              </a:ext>
              <a:ext uri="{C183D7F6-B498-43B3-948B-1728B52AA6E4}">
                <adec:decorative xmlns:adec="http://schemas.microsoft.com/office/drawing/2017/decorative" val="1"/>
              </a:ext>
            </a:extLst>
          </p:cNvPr>
          <p:cNvSpPr txBox="1"/>
          <p:nvPr/>
        </p:nvSpPr>
        <p:spPr>
          <a:xfrm>
            <a:off x="541771" y="1335282"/>
            <a:ext cx="4469310" cy="300366"/>
          </a:xfrm>
          <a:prstGeom prst="rect">
            <a:avLst/>
          </a:prstGeom>
          <a:noFill/>
        </p:spPr>
        <p:txBody>
          <a:bodyPr wrap="square" rtlCol="0">
            <a:spAutoFit/>
          </a:bodyPr>
          <a:lstStyle/>
          <a:p>
            <a:r>
              <a:rPr lang="en-US" sz="1352" b="1" dirty="0">
                <a:solidFill>
                  <a:srgbClr val="1373A6"/>
                </a:solidFill>
              </a:rPr>
              <a:t>QUESTION 2 OF 3</a:t>
            </a:r>
          </a:p>
        </p:txBody>
      </p:sp>
      <p:sp>
        <p:nvSpPr>
          <p:cNvPr id="3" name="TextBox 2">
            <a:extLst>
              <a:ext uri="{FF2B5EF4-FFF2-40B4-BE49-F238E27FC236}">
                <a16:creationId xmlns:a16="http://schemas.microsoft.com/office/drawing/2014/main" id="{407F9DCF-470F-48D6-AE11-FE357EE449C6}"/>
              </a:ext>
              <a:ext uri="{C183D7F6-B498-43B3-948B-1728B52AA6E4}">
                <adec:decorative xmlns:adec="http://schemas.microsoft.com/office/drawing/2017/decorative" val="1"/>
              </a:ext>
            </a:extLst>
          </p:cNvPr>
          <p:cNvSpPr txBox="1"/>
          <p:nvPr/>
        </p:nvSpPr>
        <p:spPr>
          <a:xfrm>
            <a:off x="541780" y="1721562"/>
            <a:ext cx="10996109" cy="1724447"/>
          </a:xfrm>
          <a:prstGeom prst="rect">
            <a:avLst/>
          </a:prstGeom>
          <a:noFill/>
        </p:spPr>
        <p:txBody>
          <a:bodyPr wrap="square" rtlCol="0">
            <a:spAutoFit/>
          </a:bodyPr>
          <a:lstStyle/>
          <a:p>
            <a:pPr>
              <a:spcAft>
                <a:spcPts val="1204"/>
              </a:spcAft>
            </a:pPr>
            <a:r>
              <a:rPr lang="en-US" sz="2401" b="1" dirty="0"/>
              <a:t>True or False?</a:t>
            </a:r>
            <a:endParaRPr lang="en-US" sz="2401" dirty="0"/>
          </a:p>
          <a:p>
            <a:r>
              <a:rPr lang="en-US" sz="2401" dirty="0"/>
              <a:t>The focus of the </a:t>
            </a:r>
            <a:r>
              <a:rPr lang="en-US" sz="2401" b="1" dirty="0"/>
              <a:t>APR</a:t>
            </a:r>
            <a:r>
              <a:rPr lang="en-US" sz="2401" dirty="0"/>
              <a:t> is to evaluate a sponsor’s compliance with aspects of 29 CFR part 30 that apply only to sponsors with five or more apprentices and who are required to develop an Affirmative Action Plan (AAP).</a:t>
            </a:r>
          </a:p>
        </p:txBody>
      </p:sp>
      <p:sp>
        <p:nvSpPr>
          <p:cNvPr id="4" name="TextBox 3">
            <a:extLst>
              <a:ext uri="{FF2B5EF4-FFF2-40B4-BE49-F238E27FC236}">
                <a16:creationId xmlns:a16="http://schemas.microsoft.com/office/drawing/2014/main" id="{7946E7BA-A2EA-4D29-9C04-A24A90EF4FE4}"/>
              </a:ext>
              <a:ext uri="{C183D7F6-B498-43B3-948B-1728B52AA6E4}">
                <adec:decorative xmlns:adec="http://schemas.microsoft.com/office/drawing/2017/decorative" val="1"/>
              </a:ext>
            </a:extLst>
          </p:cNvPr>
          <p:cNvSpPr txBox="1"/>
          <p:nvPr/>
        </p:nvSpPr>
        <p:spPr>
          <a:xfrm>
            <a:off x="863778" y="3843883"/>
            <a:ext cx="1083543" cy="400768"/>
          </a:xfrm>
          <a:prstGeom prst="rect">
            <a:avLst/>
          </a:prstGeom>
          <a:noFill/>
        </p:spPr>
        <p:txBody>
          <a:bodyPr wrap="square" rtlCol="0">
            <a:spAutoFit/>
          </a:bodyPr>
          <a:lstStyle/>
          <a:p>
            <a:r>
              <a:rPr lang="en-US" sz="2004" dirty="0"/>
              <a:t>True</a:t>
            </a:r>
          </a:p>
        </p:txBody>
      </p:sp>
      <p:sp>
        <p:nvSpPr>
          <p:cNvPr id="8" name="TextBox 7">
            <a:extLst>
              <a:ext uri="{FF2B5EF4-FFF2-40B4-BE49-F238E27FC236}">
                <a16:creationId xmlns:a16="http://schemas.microsoft.com/office/drawing/2014/main" id="{C3EA7204-FEF6-4F46-94BF-C3DFDF6012A6}"/>
              </a:ext>
              <a:ext uri="{C183D7F6-B498-43B3-948B-1728B52AA6E4}">
                <adec:decorative xmlns:adec="http://schemas.microsoft.com/office/drawing/2017/decorative" val="1"/>
              </a:ext>
            </a:extLst>
          </p:cNvPr>
          <p:cNvSpPr txBox="1"/>
          <p:nvPr/>
        </p:nvSpPr>
        <p:spPr>
          <a:xfrm>
            <a:off x="414439" y="4295453"/>
            <a:ext cx="449335" cy="647117"/>
          </a:xfrm>
          <a:prstGeom prst="rect">
            <a:avLst/>
          </a:prstGeom>
          <a:noFill/>
        </p:spPr>
        <p:txBody>
          <a:bodyPr wrap="square" rtlCol="0">
            <a:spAutoFit/>
          </a:bodyPr>
          <a:lstStyle/>
          <a:p>
            <a:r>
              <a:rPr lang="en-US" sz="3605" b="1" dirty="0">
                <a:solidFill>
                  <a:srgbClr val="1373A6"/>
                </a:solidFill>
                <a:sym typeface="Wingdings" panose="05000000000000000000" pitchFamily="2" charset="2"/>
              </a:rPr>
              <a:t></a:t>
            </a:r>
            <a:endParaRPr lang="en-US" sz="3605" b="1" dirty="0">
              <a:solidFill>
                <a:srgbClr val="1373A6"/>
              </a:solidFill>
            </a:endParaRPr>
          </a:p>
        </p:txBody>
      </p:sp>
      <p:sp>
        <p:nvSpPr>
          <p:cNvPr id="13" name="TextBox 12">
            <a:extLst>
              <a:ext uri="{FF2B5EF4-FFF2-40B4-BE49-F238E27FC236}">
                <a16:creationId xmlns:a16="http://schemas.microsoft.com/office/drawing/2014/main" id="{942C07DE-FC81-F618-E038-0F6C0BF4FEB2}"/>
              </a:ext>
              <a:ext uri="{C183D7F6-B498-43B3-948B-1728B52AA6E4}">
                <adec:decorative xmlns:adec="http://schemas.microsoft.com/office/drawing/2017/decorative" val="1"/>
              </a:ext>
            </a:extLst>
          </p:cNvPr>
          <p:cNvSpPr txBox="1"/>
          <p:nvPr/>
        </p:nvSpPr>
        <p:spPr>
          <a:xfrm>
            <a:off x="863775" y="3843570"/>
            <a:ext cx="1083543" cy="400768"/>
          </a:xfrm>
          <a:prstGeom prst="rect">
            <a:avLst/>
          </a:prstGeom>
          <a:noFill/>
        </p:spPr>
        <p:txBody>
          <a:bodyPr wrap="square" rtlCol="0">
            <a:spAutoFit/>
          </a:bodyPr>
          <a:lstStyle/>
          <a:p>
            <a:r>
              <a:rPr lang="en-US" sz="2004" dirty="0">
                <a:solidFill>
                  <a:schemeClr val="bg1">
                    <a:lumMod val="75000"/>
                  </a:schemeClr>
                </a:solidFill>
              </a:rPr>
              <a:t>True</a:t>
            </a:r>
          </a:p>
        </p:txBody>
      </p:sp>
      <p:sp>
        <p:nvSpPr>
          <p:cNvPr id="9" name="TextBox 8">
            <a:extLst>
              <a:ext uri="{FF2B5EF4-FFF2-40B4-BE49-F238E27FC236}">
                <a16:creationId xmlns:a16="http://schemas.microsoft.com/office/drawing/2014/main" id="{422742C2-DB7F-49E0-8839-E465E432CC82}"/>
              </a:ext>
              <a:ext uri="{C183D7F6-B498-43B3-948B-1728B52AA6E4}">
                <adec:decorative xmlns:adec="http://schemas.microsoft.com/office/drawing/2017/decorative" val="1"/>
              </a:ext>
            </a:extLst>
          </p:cNvPr>
          <p:cNvSpPr txBox="1"/>
          <p:nvPr/>
        </p:nvSpPr>
        <p:spPr>
          <a:xfrm>
            <a:off x="863778" y="4392847"/>
            <a:ext cx="1083543" cy="400768"/>
          </a:xfrm>
          <a:prstGeom prst="rect">
            <a:avLst/>
          </a:prstGeom>
          <a:noFill/>
        </p:spPr>
        <p:txBody>
          <a:bodyPr wrap="square" rtlCol="0">
            <a:spAutoFit/>
          </a:bodyPr>
          <a:lstStyle/>
          <a:p>
            <a:r>
              <a:rPr lang="en-US" sz="2004" dirty="0"/>
              <a:t>False</a:t>
            </a:r>
          </a:p>
        </p:txBody>
      </p:sp>
      <p:sp>
        <p:nvSpPr>
          <p:cNvPr id="2" name="TextBox 1">
            <a:extLst>
              <a:ext uri="{FF2B5EF4-FFF2-40B4-BE49-F238E27FC236}">
                <a16:creationId xmlns:a16="http://schemas.microsoft.com/office/drawing/2014/main" id="{01279612-B1E8-4BAD-996A-4B6E4DE0E09F}"/>
              </a:ext>
              <a:ext uri="{C183D7F6-B498-43B3-948B-1728B52AA6E4}">
                <adec:decorative xmlns:adec="http://schemas.microsoft.com/office/drawing/2017/decorative" val="0"/>
              </a:ext>
            </a:extLst>
          </p:cNvPr>
          <p:cNvSpPr txBox="1"/>
          <p:nvPr/>
        </p:nvSpPr>
        <p:spPr>
          <a:xfrm>
            <a:off x="5197928" y="3651501"/>
            <a:ext cx="6537537" cy="2200602"/>
          </a:xfrm>
          <a:prstGeom prst="rect">
            <a:avLst/>
          </a:prstGeom>
          <a:solidFill>
            <a:schemeClr val="bg2">
              <a:lumMod val="20000"/>
              <a:lumOff val="80000"/>
            </a:schemeClr>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dirty="0"/>
              <a:t>This statement is </a:t>
            </a:r>
            <a:r>
              <a:rPr lang="en-US" b="1" dirty="0"/>
              <a:t>false</a:t>
            </a:r>
            <a:r>
              <a:rPr lang="en-US" dirty="0"/>
              <a:t>. The focus of the </a:t>
            </a:r>
            <a:r>
              <a:rPr lang="en-US" b="1" i="1" dirty="0"/>
              <a:t>APR</a:t>
            </a:r>
            <a:r>
              <a:rPr lang="en-US" dirty="0"/>
              <a:t> is to evaluate a sponsor’s overall performance and their compliance with provisions in 29 CFR part 29, and those in part 30 that apply to </a:t>
            </a:r>
            <a:r>
              <a:rPr lang="en-US" i="1" dirty="0"/>
              <a:t>all</a:t>
            </a:r>
            <a:r>
              <a:rPr lang="en-US" dirty="0"/>
              <a:t> RAPs.</a:t>
            </a:r>
          </a:p>
          <a:p>
            <a:pPr>
              <a:spcAft>
                <a:spcPts val="600"/>
              </a:spcAft>
            </a:pPr>
            <a:r>
              <a:rPr lang="en-US" dirty="0"/>
              <a:t>The focus of the </a:t>
            </a:r>
            <a:r>
              <a:rPr lang="en-US" b="1" i="1" dirty="0"/>
              <a:t>EAPR</a:t>
            </a:r>
            <a:r>
              <a:rPr lang="en-US" dirty="0"/>
              <a:t> is to evaluate a sponsor’s compliance with aspects of 29 CFR part 30 that apply only to sponsors with five or more apprentices and who are required to develop an AAP.</a:t>
            </a:r>
          </a:p>
          <a:p>
            <a:pPr algn="r">
              <a:spcBef>
                <a:spcPts val="600"/>
              </a:spcBef>
            </a:pPr>
            <a:r>
              <a:rPr lang="en-US" sz="1400" i="1" dirty="0">
                <a:solidFill>
                  <a:schemeClr val="accent6">
                    <a:lumMod val="75000"/>
                  </a:schemeClr>
                </a:solidFill>
              </a:rPr>
              <a:t>Click </a:t>
            </a:r>
            <a:r>
              <a:rPr lang="en-US" sz="1400" b="1" i="1" dirty="0">
                <a:solidFill>
                  <a:schemeClr val="accent6">
                    <a:lumMod val="75000"/>
                  </a:schemeClr>
                </a:solidFill>
              </a:rPr>
              <a:t>NEXT</a:t>
            </a:r>
            <a:r>
              <a:rPr lang="en-US" sz="1400" i="1" dirty="0">
                <a:solidFill>
                  <a:schemeClr val="accent6">
                    <a:lumMod val="75000"/>
                  </a:schemeClr>
                </a:solidFill>
              </a:rPr>
              <a:t> for Question 3.</a:t>
            </a:r>
          </a:p>
        </p:txBody>
      </p:sp>
      <p:sp>
        <p:nvSpPr>
          <p:cNvPr id="11" name="TextBox 10">
            <a:hlinkClick r:id="rId2" action="ppaction://hlinksldjump" highlightClick="1"/>
            <a:hlinkHover r:id="" action="ppaction://noaction" highlightClick="1"/>
            <a:extLst>
              <a:ext uri="{FF2B5EF4-FFF2-40B4-BE49-F238E27FC236}">
                <a16:creationId xmlns:a16="http://schemas.microsoft.com/office/drawing/2014/main" id="{A88992D4-4B9F-D9AC-32BA-4FA6E392B90E}"/>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pic>
        <p:nvPicPr>
          <p:cNvPr id="14" name="Picture 13" descr="&quot;Decorative&quot;">
            <a:extLst>
              <a:ext uri="{FF2B5EF4-FFF2-40B4-BE49-F238E27FC236}">
                <a16:creationId xmlns:a16="http://schemas.microsoft.com/office/drawing/2014/main" id="{B368D271-62D6-F798-27C5-5ACBC4A548D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12713" y="1289723"/>
            <a:ext cx="1005841" cy="962298"/>
          </a:xfrm>
          <a:prstGeom prst="rect">
            <a:avLst/>
          </a:prstGeom>
        </p:spPr>
      </p:pic>
      <p:sp>
        <p:nvSpPr>
          <p:cNvPr id="15" name="TextBox 14">
            <a:hlinkClick r:id="rId4" action="ppaction://hlinksldjump" highlightClick="1"/>
            <a:hlinkHover r:id="" action="ppaction://noaction" highlightClick="1"/>
            <a:extLst>
              <a:ext uri="{FF2B5EF4-FFF2-40B4-BE49-F238E27FC236}">
                <a16:creationId xmlns:a16="http://schemas.microsoft.com/office/drawing/2014/main" id="{98EE7F23-1DF8-BCEF-6372-D8D52937C8C3}"/>
              </a:ext>
            </a:extLst>
          </p:cNvPr>
          <p:cNvSpPr txBox="1"/>
          <p:nvPr/>
        </p:nvSpPr>
        <p:spPr>
          <a:xfrm>
            <a:off x="10020300" y="6512050"/>
            <a:ext cx="2167172"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Question 3</a:t>
            </a:r>
            <a:r>
              <a:rPr lang="en-US" sz="1601" dirty="0"/>
              <a:t> &gt;</a:t>
            </a:r>
          </a:p>
        </p:txBody>
      </p:sp>
    </p:spTree>
    <p:extLst>
      <p:ext uri="{BB962C8B-B14F-4D97-AF65-F5344CB8AC3E}">
        <p14:creationId xmlns:p14="http://schemas.microsoft.com/office/powerpoint/2010/main" val="2096275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1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600"/>
                            </p:stCondLst>
                            <p:childTnLst>
                              <p:par>
                                <p:cTn id="12" presetID="22" presetClass="entr" presetSubtype="4" fill="hold" grpId="0" nodeType="afterEffect">
                                  <p:stCondLst>
                                    <p:cond delay="15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1250"/>
                            </p:stCondLst>
                            <p:childTnLst>
                              <p:par>
                                <p:cTn id="16" presetID="42" presetClass="entr" presetSubtype="0" fill="hold" grpId="0" nodeType="afterEffect">
                                  <p:stCondLst>
                                    <p:cond delay="1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Lst>
          </p:cNvPr>
          <p:cNvSpPr>
            <a:spLocks noGrp="1"/>
          </p:cNvSpPr>
          <p:nvPr>
            <p:ph type="title"/>
          </p:nvPr>
        </p:nvSpPr>
        <p:spPr/>
        <p:txBody>
          <a:bodyPr/>
          <a:lstStyle/>
          <a:p>
            <a:r>
              <a:rPr lang="en-US" dirty="0"/>
              <a:t>Check Your Knowledge    </a:t>
            </a:r>
          </a:p>
        </p:txBody>
      </p:sp>
      <p:pic>
        <p:nvPicPr>
          <p:cNvPr id="15" name="Picture 14" descr="&quot;Decorative&quot;">
            <a:extLst>
              <a:ext uri="{FF2B5EF4-FFF2-40B4-BE49-F238E27FC236}">
                <a16:creationId xmlns:a16="http://schemas.microsoft.com/office/drawing/2014/main" id="{CADCA3F4-6171-8A3C-C39D-32801A91269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12713" y="1289723"/>
            <a:ext cx="1005841" cy="962298"/>
          </a:xfrm>
          <a:prstGeom prst="rect">
            <a:avLst/>
          </a:prstGeom>
        </p:spPr>
      </p:pic>
      <p:sp>
        <p:nvSpPr>
          <p:cNvPr id="12" name="TextBox 11">
            <a:extLst>
              <a:ext uri="{FF2B5EF4-FFF2-40B4-BE49-F238E27FC236}">
                <a16:creationId xmlns:a16="http://schemas.microsoft.com/office/drawing/2014/main" id="{3553B00D-DB75-4F81-AAA7-430C42A3379B}"/>
              </a:ext>
            </a:extLst>
          </p:cNvPr>
          <p:cNvSpPr txBox="1"/>
          <p:nvPr/>
        </p:nvSpPr>
        <p:spPr>
          <a:xfrm>
            <a:off x="541771" y="1335282"/>
            <a:ext cx="4469310" cy="300366"/>
          </a:xfrm>
          <a:prstGeom prst="rect">
            <a:avLst/>
          </a:prstGeom>
          <a:noFill/>
        </p:spPr>
        <p:txBody>
          <a:bodyPr wrap="square" rtlCol="0">
            <a:spAutoFit/>
          </a:bodyPr>
          <a:lstStyle/>
          <a:p>
            <a:r>
              <a:rPr lang="en-US" sz="1352" b="1" dirty="0">
                <a:solidFill>
                  <a:srgbClr val="1373A6"/>
                </a:solidFill>
              </a:rPr>
              <a:t>QUESTION 3 OF 3</a:t>
            </a:r>
          </a:p>
        </p:txBody>
      </p:sp>
      <p:sp>
        <p:nvSpPr>
          <p:cNvPr id="3" name="TextBox 2">
            <a:extLst>
              <a:ext uri="{FF2B5EF4-FFF2-40B4-BE49-F238E27FC236}">
                <a16:creationId xmlns:a16="http://schemas.microsoft.com/office/drawing/2014/main" id="{407F9DCF-470F-48D6-AE11-FE357EE449C6}"/>
              </a:ext>
            </a:extLst>
          </p:cNvPr>
          <p:cNvSpPr txBox="1"/>
          <p:nvPr/>
        </p:nvSpPr>
        <p:spPr>
          <a:xfrm>
            <a:off x="541783" y="1674648"/>
            <a:ext cx="9107874" cy="461905"/>
          </a:xfrm>
          <a:prstGeom prst="rect">
            <a:avLst/>
          </a:prstGeom>
          <a:noFill/>
        </p:spPr>
        <p:txBody>
          <a:bodyPr wrap="square" rtlCol="0">
            <a:spAutoFit/>
          </a:bodyPr>
          <a:lstStyle/>
          <a:p>
            <a:r>
              <a:rPr lang="en-US" sz="2401" dirty="0"/>
              <a:t>When is the first (provisional) program review conducted?</a:t>
            </a:r>
          </a:p>
        </p:txBody>
      </p:sp>
      <p:sp>
        <p:nvSpPr>
          <p:cNvPr id="11" name="TextBox 10">
            <a:extLst>
              <a:ext uri="{FF2B5EF4-FFF2-40B4-BE49-F238E27FC236}">
                <a16:creationId xmlns:a16="http://schemas.microsoft.com/office/drawing/2014/main" id="{24289139-3DEE-46E6-9163-E097C6EECDE7}"/>
              </a:ext>
            </a:extLst>
          </p:cNvPr>
          <p:cNvSpPr txBox="1"/>
          <p:nvPr/>
        </p:nvSpPr>
        <p:spPr>
          <a:xfrm>
            <a:off x="863770" y="2287574"/>
            <a:ext cx="11228957" cy="300366"/>
          </a:xfrm>
          <a:prstGeom prst="rect">
            <a:avLst/>
          </a:prstGeom>
          <a:noFill/>
        </p:spPr>
        <p:txBody>
          <a:bodyPr wrap="square" rtlCol="0">
            <a:spAutoFit/>
          </a:bodyPr>
          <a:lstStyle/>
          <a:p>
            <a:r>
              <a:rPr lang="en-US" sz="1352" b="1" i="1" dirty="0">
                <a:solidFill>
                  <a:srgbClr val="620909"/>
                </a:solidFill>
              </a:rPr>
              <a:t>Select the correct answer.</a:t>
            </a:r>
          </a:p>
        </p:txBody>
      </p:sp>
      <p:sp>
        <p:nvSpPr>
          <p:cNvPr id="4" name="TextBox 3">
            <a:hlinkClick r:id="" action="ppaction://hlinkshowjump?jump=nextslide" highlightClick="1"/>
            <a:hlinkHover r:id="" action="ppaction://noaction" highlightClick="1"/>
            <a:extLst>
              <a:ext uri="{FF2B5EF4-FFF2-40B4-BE49-F238E27FC236}">
                <a16:creationId xmlns:a16="http://schemas.microsoft.com/office/drawing/2014/main" id="{7946E7BA-A2EA-4D29-9C04-A24A90EF4FE4}"/>
              </a:ext>
            </a:extLst>
          </p:cNvPr>
          <p:cNvSpPr txBox="1"/>
          <p:nvPr/>
        </p:nvSpPr>
        <p:spPr>
          <a:xfrm>
            <a:off x="863780" y="2708359"/>
            <a:ext cx="8058234" cy="400768"/>
          </a:xfrm>
          <a:prstGeom prst="rect">
            <a:avLst/>
          </a:prstGeom>
          <a:noFill/>
        </p:spPr>
        <p:txBody>
          <a:bodyPr wrap="square" rtlCol="0">
            <a:spAutoFit/>
          </a:bodyPr>
          <a:lstStyle/>
          <a:p>
            <a:r>
              <a:rPr lang="en-US" sz="2004" dirty="0"/>
              <a:t>At the end of the program’s first year of program operation</a:t>
            </a:r>
          </a:p>
        </p:txBody>
      </p:sp>
      <p:sp>
        <p:nvSpPr>
          <p:cNvPr id="9" name="TextBox 8">
            <a:hlinkClick r:id="" action="ppaction://hlinkshowjump?jump=nextslide" highlightClick="1"/>
            <a:hlinkHover r:id="" action="ppaction://noaction" highlightClick="1"/>
            <a:extLst>
              <a:ext uri="{FF2B5EF4-FFF2-40B4-BE49-F238E27FC236}">
                <a16:creationId xmlns:a16="http://schemas.microsoft.com/office/drawing/2014/main" id="{422742C2-DB7F-49E0-8839-E465E432CC82}"/>
              </a:ext>
            </a:extLst>
          </p:cNvPr>
          <p:cNvSpPr txBox="1"/>
          <p:nvPr/>
        </p:nvSpPr>
        <p:spPr>
          <a:xfrm>
            <a:off x="863780" y="3257321"/>
            <a:ext cx="8058234" cy="400768"/>
          </a:xfrm>
          <a:prstGeom prst="rect">
            <a:avLst/>
          </a:prstGeom>
          <a:noFill/>
        </p:spPr>
        <p:txBody>
          <a:bodyPr wrap="square" rtlCol="0">
            <a:spAutoFit/>
          </a:bodyPr>
          <a:lstStyle>
            <a:defPPr>
              <a:defRPr lang="en-US"/>
            </a:defPPr>
            <a:lvl1pPr>
              <a:defRPr sz="2000"/>
            </a:lvl1pPr>
          </a:lstStyle>
          <a:p>
            <a:r>
              <a:rPr lang="en-US" sz="2004" dirty="0"/>
              <a:t>Within a month of the program’s registration with the registration agency</a:t>
            </a:r>
          </a:p>
        </p:txBody>
      </p:sp>
      <p:sp>
        <p:nvSpPr>
          <p:cNvPr id="8" name="TextBox 7">
            <a:hlinkClick r:id="" action="ppaction://hlinkshowjump?jump=nextslide" highlightClick="1"/>
            <a:hlinkHover r:id="" action="ppaction://noaction" highlightClick="1"/>
            <a:extLst>
              <a:ext uri="{FF2B5EF4-FFF2-40B4-BE49-F238E27FC236}">
                <a16:creationId xmlns:a16="http://schemas.microsoft.com/office/drawing/2014/main" id="{6B776A05-2524-45AA-887B-392CD1B178EC}"/>
              </a:ext>
            </a:extLst>
          </p:cNvPr>
          <p:cNvSpPr txBox="1"/>
          <p:nvPr/>
        </p:nvSpPr>
        <p:spPr>
          <a:xfrm>
            <a:off x="863780" y="3806286"/>
            <a:ext cx="8058234" cy="400768"/>
          </a:xfrm>
          <a:prstGeom prst="rect">
            <a:avLst/>
          </a:prstGeom>
          <a:noFill/>
        </p:spPr>
        <p:txBody>
          <a:bodyPr wrap="square" rtlCol="0">
            <a:spAutoFit/>
          </a:bodyPr>
          <a:lstStyle/>
          <a:p>
            <a:r>
              <a:rPr lang="en-US" sz="2004" dirty="0"/>
              <a:t>At the end of the program’s first full training cycle</a:t>
            </a:r>
          </a:p>
        </p:txBody>
      </p:sp>
      <p:sp>
        <p:nvSpPr>
          <p:cNvPr id="10" name="TextBox 9">
            <a:hlinkClick r:id="" action="ppaction://hlinkshowjump?jump=nextslide" highlightClick="1"/>
            <a:hlinkHover r:id="" action="ppaction://noaction" highlightClick="1"/>
            <a:extLst>
              <a:ext uri="{FF2B5EF4-FFF2-40B4-BE49-F238E27FC236}">
                <a16:creationId xmlns:a16="http://schemas.microsoft.com/office/drawing/2014/main" id="{B0521458-4949-4312-8180-AFECEEFF2B19}"/>
              </a:ext>
            </a:extLst>
          </p:cNvPr>
          <p:cNvSpPr txBox="1"/>
          <p:nvPr/>
        </p:nvSpPr>
        <p:spPr>
          <a:xfrm>
            <a:off x="863780" y="4351944"/>
            <a:ext cx="8058234" cy="400768"/>
          </a:xfrm>
          <a:prstGeom prst="rect">
            <a:avLst/>
          </a:prstGeom>
          <a:noFill/>
        </p:spPr>
        <p:txBody>
          <a:bodyPr wrap="square" rtlCol="0">
            <a:spAutoFit/>
          </a:bodyPr>
          <a:lstStyle/>
          <a:p>
            <a:r>
              <a:rPr lang="en-US" sz="2004" dirty="0"/>
              <a:t>At the end of the program’s second full training cycle</a:t>
            </a:r>
          </a:p>
        </p:txBody>
      </p:sp>
      <p:sp>
        <p:nvSpPr>
          <p:cNvPr id="14" name="TextBox 13">
            <a:hlinkClick r:id="rId3" action="ppaction://hlinksldjump" highlightClick="1"/>
            <a:hlinkHover r:id="" action="ppaction://noaction" highlightClick="1"/>
            <a:extLst>
              <a:ext uri="{FF2B5EF4-FFF2-40B4-BE49-F238E27FC236}">
                <a16:creationId xmlns:a16="http://schemas.microsoft.com/office/drawing/2014/main" id="{FAE4038D-3A47-47FC-BC18-D63FFA81D199}"/>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sp>
        <p:nvSpPr>
          <p:cNvPr id="13" name="TextBox 12">
            <a:hlinkClick r:id="rId4" action="ppaction://hlinksldjump" highlightClick="1"/>
            <a:hlinkHover r:id="" action="ppaction://noaction" highlightClick="1"/>
            <a:extLst>
              <a:ext uri="{FF2B5EF4-FFF2-40B4-BE49-F238E27FC236}">
                <a16:creationId xmlns:a16="http://schemas.microsoft.com/office/drawing/2014/main" id="{E2E7BBDA-F1DD-4476-A4A1-85DFB5E8A6FF}"/>
              </a:ext>
            </a:extLst>
          </p:cNvPr>
          <p:cNvSpPr txBox="1"/>
          <p:nvPr/>
        </p:nvSpPr>
        <p:spPr>
          <a:xfrm>
            <a:off x="9873343" y="6512050"/>
            <a:ext cx="2314129"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Components </a:t>
            </a:r>
            <a:r>
              <a:rPr lang="en-US" sz="1601" dirty="0"/>
              <a:t>&gt;</a:t>
            </a:r>
          </a:p>
        </p:txBody>
      </p:sp>
    </p:spTree>
    <p:extLst>
      <p:ext uri="{BB962C8B-B14F-4D97-AF65-F5344CB8AC3E}">
        <p14:creationId xmlns:p14="http://schemas.microsoft.com/office/powerpoint/2010/main" val="3654325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8" fill="hold" grpId="0" nodeType="after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000"/>
                            </p:stCondLst>
                            <p:childTnLst>
                              <p:par>
                                <p:cTn id="19" presetID="22" presetClass="entr" presetSubtype="8" fill="hold" grpId="0" nodeType="afterEffect">
                                  <p:stCondLst>
                                    <p:cond delay="25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750"/>
                            </p:stCondLst>
                            <p:childTnLst>
                              <p:par>
                                <p:cTn id="23" presetID="22" presetClass="entr" presetSubtype="8" fill="hold" grpId="0" nodeType="after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350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425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p:bldP spid="4" grpId="0"/>
      <p:bldP spid="9"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Lst>
          </p:cNvPr>
          <p:cNvSpPr>
            <a:spLocks noGrp="1"/>
          </p:cNvSpPr>
          <p:nvPr>
            <p:ph type="title"/>
          </p:nvPr>
        </p:nvSpPr>
        <p:spPr/>
        <p:txBody>
          <a:bodyPr/>
          <a:lstStyle/>
          <a:p>
            <a:r>
              <a:rPr lang="en-US" dirty="0"/>
              <a:t>Check Your Knowledge – Question 3 Feedback     </a:t>
            </a:r>
          </a:p>
        </p:txBody>
      </p:sp>
      <p:sp>
        <p:nvSpPr>
          <p:cNvPr id="12" name="TextBox 11">
            <a:extLst>
              <a:ext uri="{FF2B5EF4-FFF2-40B4-BE49-F238E27FC236}">
                <a16:creationId xmlns:a16="http://schemas.microsoft.com/office/drawing/2014/main" id="{3553B00D-DB75-4F81-AAA7-430C42A3379B}"/>
              </a:ext>
              <a:ext uri="{C183D7F6-B498-43B3-948B-1728B52AA6E4}">
                <adec:decorative xmlns:adec="http://schemas.microsoft.com/office/drawing/2017/decorative" val="1"/>
              </a:ext>
            </a:extLst>
          </p:cNvPr>
          <p:cNvSpPr txBox="1"/>
          <p:nvPr/>
        </p:nvSpPr>
        <p:spPr>
          <a:xfrm>
            <a:off x="541771" y="1335282"/>
            <a:ext cx="4469310" cy="300366"/>
          </a:xfrm>
          <a:prstGeom prst="rect">
            <a:avLst/>
          </a:prstGeom>
          <a:noFill/>
        </p:spPr>
        <p:txBody>
          <a:bodyPr wrap="square" rtlCol="0">
            <a:spAutoFit/>
          </a:bodyPr>
          <a:lstStyle/>
          <a:p>
            <a:r>
              <a:rPr lang="en-US" sz="1352" b="1" dirty="0">
                <a:solidFill>
                  <a:srgbClr val="1373A6"/>
                </a:solidFill>
              </a:rPr>
              <a:t>QUESTION 3 OF 3</a:t>
            </a:r>
          </a:p>
        </p:txBody>
      </p:sp>
      <p:sp>
        <p:nvSpPr>
          <p:cNvPr id="3" name="TextBox 2">
            <a:extLst>
              <a:ext uri="{FF2B5EF4-FFF2-40B4-BE49-F238E27FC236}">
                <a16:creationId xmlns:a16="http://schemas.microsoft.com/office/drawing/2014/main" id="{407F9DCF-470F-48D6-AE11-FE357EE449C6}"/>
              </a:ext>
              <a:ext uri="{C183D7F6-B498-43B3-948B-1728B52AA6E4}">
                <adec:decorative xmlns:adec="http://schemas.microsoft.com/office/drawing/2017/decorative" val="1"/>
              </a:ext>
            </a:extLst>
          </p:cNvPr>
          <p:cNvSpPr txBox="1"/>
          <p:nvPr/>
        </p:nvSpPr>
        <p:spPr>
          <a:xfrm>
            <a:off x="541783" y="1674648"/>
            <a:ext cx="9107874" cy="461905"/>
          </a:xfrm>
          <a:prstGeom prst="rect">
            <a:avLst/>
          </a:prstGeom>
          <a:noFill/>
        </p:spPr>
        <p:txBody>
          <a:bodyPr wrap="square" rtlCol="0">
            <a:spAutoFit/>
          </a:bodyPr>
          <a:lstStyle/>
          <a:p>
            <a:r>
              <a:rPr lang="en-US" sz="2401" dirty="0"/>
              <a:t>When is the first (provisional) program review conducted?</a:t>
            </a:r>
          </a:p>
        </p:txBody>
      </p:sp>
      <p:sp>
        <p:nvSpPr>
          <p:cNvPr id="15" name="TextBox 14">
            <a:extLst>
              <a:ext uri="{FF2B5EF4-FFF2-40B4-BE49-F238E27FC236}">
                <a16:creationId xmlns:a16="http://schemas.microsoft.com/office/drawing/2014/main" id="{3C018CC0-E14C-4E30-A189-557AAE71719A}"/>
              </a:ext>
              <a:ext uri="{C183D7F6-B498-43B3-948B-1728B52AA6E4}">
                <adec:decorative xmlns:adec="http://schemas.microsoft.com/office/drawing/2017/decorative" val="1"/>
              </a:ext>
            </a:extLst>
          </p:cNvPr>
          <p:cNvSpPr txBox="1"/>
          <p:nvPr/>
        </p:nvSpPr>
        <p:spPr>
          <a:xfrm>
            <a:off x="414439" y="2592154"/>
            <a:ext cx="449335" cy="647117"/>
          </a:xfrm>
          <a:prstGeom prst="rect">
            <a:avLst/>
          </a:prstGeom>
          <a:noFill/>
        </p:spPr>
        <p:txBody>
          <a:bodyPr wrap="square" rtlCol="0">
            <a:spAutoFit/>
          </a:bodyPr>
          <a:lstStyle/>
          <a:p>
            <a:r>
              <a:rPr lang="en-US" sz="3605" b="1" dirty="0">
                <a:solidFill>
                  <a:srgbClr val="1373A6"/>
                </a:solidFill>
                <a:sym typeface="Wingdings" panose="05000000000000000000" pitchFamily="2" charset="2"/>
              </a:rPr>
              <a:t></a:t>
            </a:r>
            <a:endParaRPr lang="en-US" sz="3605" b="1" dirty="0">
              <a:solidFill>
                <a:srgbClr val="1373A6"/>
              </a:solidFill>
            </a:endParaRPr>
          </a:p>
        </p:txBody>
      </p:sp>
      <p:sp>
        <p:nvSpPr>
          <p:cNvPr id="4" name="TextBox 3">
            <a:extLst>
              <a:ext uri="{FF2B5EF4-FFF2-40B4-BE49-F238E27FC236}">
                <a16:creationId xmlns:a16="http://schemas.microsoft.com/office/drawing/2014/main" id="{7946E7BA-A2EA-4D29-9C04-A24A90EF4FE4}"/>
              </a:ext>
              <a:ext uri="{C183D7F6-B498-43B3-948B-1728B52AA6E4}">
                <adec:decorative xmlns:adec="http://schemas.microsoft.com/office/drawing/2017/decorative" val="1"/>
              </a:ext>
            </a:extLst>
          </p:cNvPr>
          <p:cNvSpPr txBox="1"/>
          <p:nvPr/>
        </p:nvSpPr>
        <p:spPr>
          <a:xfrm>
            <a:off x="863780" y="2708359"/>
            <a:ext cx="8058234" cy="400768"/>
          </a:xfrm>
          <a:prstGeom prst="rect">
            <a:avLst/>
          </a:prstGeom>
          <a:noFill/>
        </p:spPr>
        <p:txBody>
          <a:bodyPr wrap="square" rtlCol="0">
            <a:spAutoFit/>
          </a:bodyPr>
          <a:lstStyle/>
          <a:p>
            <a:r>
              <a:rPr lang="en-US" sz="2004" dirty="0"/>
              <a:t>At the end of the program’s first year of program operation</a:t>
            </a:r>
          </a:p>
        </p:txBody>
      </p:sp>
      <p:pic>
        <p:nvPicPr>
          <p:cNvPr id="20" name="Picture 19" descr="&quot;Decorative&quot;">
            <a:extLst>
              <a:ext uri="{FF2B5EF4-FFF2-40B4-BE49-F238E27FC236}">
                <a16:creationId xmlns:a16="http://schemas.microsoft.com/office/drawing/2014/main" id="{39B73D81-CEFC-FBC1-5FA5-A326121F363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12713" y="1289723"/>
            <a:ext cx="1005841" cy="962298"/>
          </a:xfrm>
          <a:prstGeom prst="rect">
            <a:avLst/>
          </a:prstGeom>
        </p:spPr>
      </p:pic>
      <p:sp>
        <p:nvSpPr>
          <p:cNvPr id="9" name="TextBox 8">
            <a:extLst>
              <a:ext uri="{FF2B5EF4-FFF2-40B4-BE49-F238E27FC236}">
                <a16:creationId xmlns:a16="http://schemas.microsoft.com/office/drawing/2014/main" id="{422742C2-DB7F-49E0-8839-E465E432CC82}"/>
              </a:ext>
              <a:ext uri="{C183D7F6-B498-43B3-948B-1728B52AA6E4}">
                <adec:decorative xmlns:adec="http://schemas.microsoft.com/office/drawing/2017/decorative" val="1"/>
              </a:ext>
            </a:extLst>
          </p:cNvPr>
          <p:cNvSpPr txBox="1"/>
          <p:nvPr/>
        </p:nvSpPr>
        <p:spPr>
          <a:xfrm>
            <a:off x="863780" y="3257321"/>
            <a:ext cx="8058234" cy="400768"/>
          </a:xfrm>
          <a:prstGeom prst="rect">
            <a:avLst/>
          </a:prstGeom>
          <a:noFill/>
        </p:spPr>
        <p:txBody>
          <a:bodyPr wrap="square" rtlCol="0">
            <a:spAutoFit/>
          </a:bodyPr>
          <a:lstStyle/>
          <a:p>
            <a:r>
              <a:rPr lang="en-US" sz="2004" dirty="0"/>
              <a:t>Within a month of the program’s registration with the registration agency</a:t>
            </a:r>
          </a:p>
        </p:txBody>
      </p:sp>
      <p:sp>
        <p:nvSpPr>
          <p:cNvPr id="18" name="TextBox 17">
            <a:extLst>
              <a:ext uri="{FF2B5EF4-FFF2-40B4-BE49-F238E27FC236}">
                <a16:creationId xmlns:a16="http://schemas.microsoft.com/office/drawing/2014/main" id="{78BB3449-D7E2-44E4-523B-A860EDFB5005}"/>
              </a:ext>
              <a:ext uri="{C183D7F6-B498-43B3-948B-1728B52AA6E4}">
                <adec:decorative xmlns:adec="http://schemas.microsoft.com/office/drawing/2017/decorative" val="1"/>
              </a:ext>
            </a:extLst>
          </p:cNvPr>
          <p:cNvSpPr txBox="1"/>
          <p:nvPr/>
        </p:nvSpPr>
        <p:spPr>
          <a:xfrm>
            <a:off x="863780" y="3259000"/>
            <a:ext cx="8058234" cy="400768"/>
          </a:xfrm>
          <a:prstGeom prst="rect">
            <a:avLst/>
          </a:prstGeom>
          <a:noFill/>
        </p:spPr>
        <p:txBody>
          <a:bodyPr wrap="square" rtlCol="0">
            <a:spAutoFit/>
          </a:bodyPr>
          <a:lstStyle/>
          <a:p>
            <a:r>
              <a:rPr lang="en-US" sz="2004" dirty="0">
                <a:solidFill>
                  <a:schemeClr val="bg1">
                    <a:lumMod val="75000"/>
                  </a:schemeClr>
                </a:solidFill>
              </a:rPr>
              <a:t>Within a month of the program’s registration with the registration agency</a:t>
            </a:r>
          </a:p>
        </p:txBody>
      </p:sp>
      <p:sp>
        <p:nvSpPr>
          <p:cNvPr id="8" name="TextBox 7">
            <a:extLst>
              <a:ext uri="{FF2B5EF4-FFF2-40B4-BE49-F238E27FC236}">
                <a16:creationId xmlns:a16="http://schemas.microsoft.com/office/drawing/2014/main" id="{6B776A05-2524-45AA-887B-392CD1B178EC}"/>
              </a:ext>
              <a:ext uri="{C183D7F6-B498-43B3-948B-1728B52AA6E4}">
                <adec:decorative xmlns:adec="http://schemas.microsoft.com/office/drawing/2017/decorative" val="1"/>
              </a:ext>
            </a:extLst>
          </p:cNvPr>
          <p:cNvSpPr txBox="1"/>
          <p:nvPr/>
        </p:nvSpPr>
        <p:spPr>
          <a:xfrm>
            <a:off x="863780" y="3806286"/>
            <a:ext cx="8058234" cy="400768"/>
          </a:xfrm>
          <a:prstGeom prst="rect">
            <a:avLst/>
          </a:prstGeom>
          <a:noFill/>
        </p:spPr>
        <p:txBody>
          <a:bodyPr wrap="square" rtlCol="0">
            <a:spAutoFit/>
          </a:bodyPr>
          <a:lstStyle/>
          <a:p>
            <a:r>
              <a:rPr lang="en-US" sz="2004" dirty="0"/>
              <a:t>At the end of the program’s first full training cycle</a:t>
            </a:r>
          </a:p>
        </p:txBody>
      </p:sp>
      <p:sp>
        <p:nvSpPr>
          <p:cNvPr id="17" name="TextBox 16">
            <a:extLst>
              <a:ext uri="{FF2B5EF4-FFF2-40B4-BE49-F238E27FC236}">
                <a16:creationId xmlns:a16="http://schemas.microsoft.com/office/drawing/2014/main" id="{B40B3941-1C18-00B0-36F4-E403EC53513B}"/>
              </a:ext>
              <a:ext uri="{C183D7F6-B498-43B3-948B-1728B52AA6E4}">
                <adec:decorative xmlns:adec="http://schemas.microsoft.com/office/drawing/2017/decorative" val="1"/>
              </a:ext>
            </a:extLst>
          </p:cNvPr>
          <p:cNvSpPr txBox="1"/>
          <p:nvPr/>
        </p:nvSpPr>
        <p:spPr>
          <a:xfrm>
            <a:off x="863780" y="3807964"/>
            <a:ext cx="8058234" cy="400768"/>
          </a:xfrm>
          <a:prstGeom prst="rect">
            <a:avLst/>
          </a:prstGeom>
          <a:noFill/>
        </p:spPr>
        <p:txBody>
          <a:bodyPr wrap="square" rtlCol="0">
            <a:spAutoFit/>
          </a:bodyPr>
          <a:lstStyle/>
          <a:p>
            <a:r>
              <a:rPr lang="en-US" sz="2004" dirty="0">
                <a:solidFill>
                  <a:schemeClr val="bg1">
                    <a:lumMod val="75000"/>
                  </a:schemeClr>
                </a:solidFill>
              </a:rPr>
              <a:t>At the end of the program’s first full training cycle</a:t>
            </a:r>
          </a:p>
        </p:txBody>
      </p:sp>
      <p:sp>
        <p:nvSpPr>
          <p:cNvPr id="10" name="TextBox 9">
            <a:extLst>
              <a:ext uri="{FF2B5EF4-FFF2-40B4-BE49-F238E27FC236}">
                <a16:creationId xmlns:a16="http://schemas.microsoft.com/office/drawing/2014/main" id="{B0521458-4949-4312-8180-AFECEEFF2B19}"/>
              </a:ext>
              <a:ext uri="{C183D7F6-B498-43B3-948B-1728B52AA6E4}">
                <adec:decorative xmlns:adec="http://schemas.microsoft.com/office/drawing/2017/decorative" val="1"/>
              </a:ext>
            </a:extLst>
          </p:cNvPr>
          <p:cNvSpPr txBox="1"/>
          <p:nvPr/>
        </p:nvSpPr>
        <p:spPr>
          <a:xfrm>
            <a:off x="863780" y="4351944"/>
            <a:ext cx="8058234" cy="400768"/>
          </a:xfrm>
          <a:prstGeom prst="rect">
            <a:avLst/>
          </a:prstGeom>
          <a:noFill/>
        </p:spPr>
        <p:txBody>
          <a:bodyPr wrap="square" rtlCol="0">
            <a:spAutoFit/>
          </a:bodyPr>
          <a:lstStyle/>
          <a:p>
            <a:r>
              <a:rPr lang="en-US" sz="2004" dirty="0"/>
              <a:t>At the end of the program’s second full training cycle</a:t>
            </a:r>
          </a:p>
        </p:txBody>
      </p:sp>
      <p:sp>
        <p:nvSpPr>
          <p:cNvPr id="19" name="TextBox 18">
            <a:extLst>
              <a:ext uri="{FF2B5EF4-FFF2-40B4-BE49-F238E27FC236}">
                <a16:creationId xmlns:a16="http://schemas.microsoft.com/office/drawing/2014/main" id="{D6AA5A8A-CDCF-640E-D210-32F8E5A9C27E}"/>
              </a:ext>
              <a:ext uri="{C183D7F6-B498-43B3-948B-1728B52AA6E4}">
                <adec:decorative xmlns:adec="http://schemas.microsoft.com/office/drawing/2017/decorative" val="1"/>
              </a:ext>
            </a:extLst>
          </p:cNvPr>
          <p:cNvSpPr txBox="1"/>
          <p:nvPr/>
        </p:nvSpPr>
        <p:spPr>
          <a:xfrm>
            <a:off x="863780" y="4353620"/>
            <a:ext cx="8058234" cy="400768"/>
          </a:xfrm>
          <a:prstGeom prst="rect">
            <a:avLst/>
          </a:prstGeom>
          <a:noFill/>
        </p:spPr>
        <p:txBody>
          <a:bodyPr wrap="square" rtlCol="0">
            <a:spAutoFit/>
          </a:bodyPr>
          <a:lstStyle/>
          <a:p>
            <a:r>
              <a:rPr lang="en-US" sz="2004" dirty="0">
                <a:solidFill>
                  <a:schemeClr val="bg1">
                    <a:lumMod val="75000"/>
                  </a:schemeClr>
                </a:solidFill>
              </a:rPr>
              <a:t>At the end of the program’s second full training cycle</a:t>
            </a:r>
          </a:p>
        </p:txBody>
      </p:sp>
      <p:sp>
        <p:nvSpPr>
          <p:cNvPr id="16" name="TextBox 15">
            <a:extLst>
              <a:ext uri="{FF2B5EF4-FFF2-40B4-BE49-F238E27FC236}">
                <a16:creationId xmlns:a16="http://schemas.microsoft.com/office/drawing/2014/main" id="{C25D30F7-9276-42F0-A652-7F316DB149F2}"/>
              </a:ext>
            </a:extLst>
          </p:cNvPr>
          <p:cNvSpPr txBox="1"/>
          <p:nvPr/>
        </p:nvSpPr>
        <p:spPr>
          <a:xfrm>
            <a:off x="8698309" y="2915712"/>
            <a:ext cx="3154680" cy="2843784"/>
          </a:xfrm>
          <a:prstGeom prst="rect">
            <a:avLst/>
          </a:prstGeom>
          <a:solidFill>
            <a:schemeClr val="bg2">
              <a:lumMod val="20000"/>
              <a:lumOff val="80000"/>
            </a:schemeClr>
          </a:solidFill>
          <a:effectLst>
            <a:outerShdw blurRad="50800" dist="38100" dir="2700000" algn="tl" rotWithShape="0">
              <a:prstClr val="black">
                <a:alpha val="40000"/>
              </a:prstClr>
            </a:outerShdw>
          </a:effectLst>
        </p:spPr>
        <p:txBody>
          <a:bodyPr wrap="square" rtlCol="0">
            <a:spAutoFit/>
          </a:bodyPr>
          <a:lstStyle>
            <a:defPPr>
              <a:defRPr lang="en-US"/>
            </a:defPPr>
          </a:lstStyle>
          <a:p>
            <a:r>
              <a:rPr lang="en-US" sz="1600" dirty="0"/>
              <a:t>The first program review is conducted </a:t>
            </a:r>
            <a:r>
              <a:rPr lang="en-US" sz="1600" b="1" dirty="0"/>
              <a:t>at the end of the apprenticeship program’s first year of program operation</a:t>
            </a:r>
            <a:r>
              <a:rPr lang="en-US" sz="1600" dirty="0"/>
              <a:t>. This first review is called a provisional review. The next review occurs, at the end of the program’s first full training cycle, and subsequently, on a cyclical basis, at least once every five years.</a:t>
            </a:r>
          </a:p>
          <a:p>
            <a:pPr algn="r">
              <a:spcBef>
                <a:spcPts val="600"/>
              </a:spcBef>
            </a:pPr>
            <a:r>
              <a:rPr lang="en-US" sz="1352" i="1" dirty="0">
                <a:solidFill>
                  <a:schemeClr val="accent6">
                    <a:lumMod val="75000"/>
                  </a:schemeClr>
                </a:solidFill>
              </a:rPr>
              <a:t>Click </a:t>
            </a:r>
            <a:r>
              <a:rPr lang="en-US" sz="1352" b="1" i="1" dirty="0">
                <a:solidFill>
                  <a:schemeClr val="accent6">
                    <a:lumMod val="75000"/>
                  </a:schemeClr>
                </a:solidFill>
              </a:rPr>
              <a:t>NEXT</a:t>
            </a:r>
            <a:r>
              <a:rPr lang="en-US" sz="1352" i="1" dirty="0">
                <a:solidFill>
                  <a:schemeClr val="accent6">
                    <a:lumMod val="75000"/>
                  </a:schemeClr>
                </a:solidFill>
              </a:rPr>
              <a:t> to continue.</a:t>
            </a:r>
          </a:p>
        </p:txBody>
      </p:sp>
      <p:sp>
        <p:nvSpPr>
          <p:cNvPr id="14" name="TextBox 13">
            <a:hlinkClick r:id="" action="ppaction://hlinkshowjump?jump=previousslide" highlightClick="1"/>
            <a:hlinkHover r:id="" action="ppaction://noaction" highlightClick="1"/>
            <a:extLst>
              <a:ext uri="{FF2B5EF4-FFF2-40B4-BE49-F238E27FC236}">
                <a16:creationId xmlns:a16="http://schemas.microsoft.com/office/drawing/2014/main" id="{FAE4038D-3A47-47FC-BC18-D63FFA81D199}"/>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sp>
        <p:nvSpPr>
          <p:cNvPr id="21" name="TextBox 20">
            <a:hlinkClick r:id="rId3" action="ppaction://hlinksldjump" highlightClick="1"/>
            <a:hlinkHover r:id="" action="ppaction://noaction" highlightClick="1"/>
            <a:extLst>
              <a:ext uri="{FF2B5EF4-FFF2-40B4-BE49-F238E27FC236}">
                <a16:creationId xmlns:a16="http://schemas.microsoft.com/office/drawing/2014/main" id="{224E53C8-E5B8-C988-20E6-4A7B3595BCE8}"/>
              </a:ext>
            </a:extLst>
          </p:cNvPr>
          <p:cNvSpPr txBox="1"/>
          <p:nvPr/>
        </p:nvSpPr>
        <p:spPr>
          <a:xfrm>
            <a:off x="9873343" y="6512050"/>
            <a:ext cx="2314129"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Components </a:t>
            </a:r>
            <a:r>
              <a:rPr lang="en-US" sz="1601" dirty="0"/>
              <a:t>&gt;</a:t>
            </a:r>
          </a:p>
        </p:txBody>
      </p:sp>
    </p:spTree>
    <p:extLst>
      <p:ext uri="{BB962C8B-B14F-4D97-AF65-F5344CB8AC3E}">
        <p14:creationId xmlns:p14="http://schemas.microsoft.com/office/powerpoint/2010/main" val="2215396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1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600"/>
                            </p:stCondLst>
                            <p:childTnLst>
                              <p:par>
                                <p:cTn id="12" presetID="10" presetClass="exit" presetSubtype="0" fill="hold" grpId="0" nodeType="afterEffect">
                                  <p:stCondLst>
                                    <p:cond delay="10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10" presetClass="entr" presetSubtype="0" fill="hold" grpId="0" nodeType="withEffect">
                                  <p:stCondLst>
                                    <p:cond delay="1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200"/>
                            </p:stCondLst>
                            <p:childTnLst>
                              <p:par>
                                <p:cTn id="19" presetID="10" presetClass="exit" presetSubtype="0" fill="hold" grpId="0" nodeType="afterEffect">
                                  <p:stCondLst>
                                    <p:cond delay="15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15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1850"/>
                            </p:stCondLst>
                            <p:childTnLst>
                              <p:par>
                                <p:cTn id="26" presetID="22" presetClass="entr" presetSubtype="4" fill="hold" grpId="0" nodeType="afterEffect">
                                  <p:stCondLst>
                                    <p:cond delay="15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par>
                          <p:cTn id="29" fill="hold">
                            <p:stCondLst>
                              <p:cond delay="2500"/>
                            </p:stCondLst>
                            <p:childTnLst>
                              <p:par>
                                <p:cTn id="30" presetID="42" presetClass="entr" presetSubtype="0" fill="hold" grpId="0" nodeType="afterEffect">
                                  <p:stCondLst>
                                    <p:cond delay="15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8" grpId="0"/>
      <p:bldP spid="8" grpId="0"/>
      <p:bldP spid="17" grpId="0"/>
      <p:bldP spid="10" grpId="0"/>
      <p:bldP spid="19"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56D0EC3-B9A6-49E7-BC88-BAFB079FE1CD}"/>
              </a:ext>
            </a:extLst>
          </p:cNvPr>
          <p:cNvSpPr>
            <a:spLocks noGrp="1"/>
          </p:cNvSpPr>
          <p:nvPr>
            <p:ph type="title" idx="4294967295"/>
          </p:nvPr>
        </p:nvSpPr>
        <p:spPr>
          <a:xfrm>
            <a:off x="838200" y="365125"/>
            <a:ext cx="10521950" cy="1325563"/>
          </a:xfrm>
          <a:prstGeom prst="rect">
            <a:avLst/>
          </a:prstGeom>
        </p:spPr>
        <p:txBody>
          <a:bodyPr/>
          <a:lstStyle/>
          <a:p>
            <a:r>
              <a:rPr lang="en-US" dirty="0"/>
              <a:t>26</a:t>
            </a:r>
          </a:p>
        </p:txBody>
      </p:sp>
    </p:spTree>
    <p:extLst>
      <p:ext uri="{BB962C8B-B14F-4D97-AF65-F5344CB8AC3E}">
        <p14:creationId xmlns:p14="http://schemas.microsoft.com/office/powerpoint/2010/main" val="406169798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189DF7-20B9-4240-A736-1B688E87D4CC}"/>
              </a:ext>
            </a:extLst>
          </p:cNvPr>
          <p:cNvSpPr>
            <a:spLocks noGrp="1"/>
          </p:cNvSpPr>
          <p:nvPr>
            <p:ph type="title"/>
          </p:nvPr>
        </p:nvSpPr>
        <p:spPr>
          <a:xfrm>
            <a:off x="605116" y="1313085"/>
            <a:ext cx="10723354" cy="2854223"/>
          </a:xfrm>
        </p:spPr>
        <p:txBody>
          <a:bodyPr/>
          <a:lstStyle/>
          <a:p>
            <a:r>
              <a:rPr lang="en-US" dirty="0"/>
              <a:t>Components of the Program Review</a:t>
            </a:r>
          </a:p>
        </p:txBody>
      </p:sp>
      <p:pic>
        <p:nvPicPr>
          <p:cNvPr id="2" name="slide10" descr="&quot;Audio&quot;">
            <a:hlinkClick r:id="" action="ppaction://media"/>
            <a:extLst>
              <a:ext uri="{FF2B5EF4-FFF2-40B4-BE49-F238E27FC236}">
                <a16:creationId xmlns:a16="http://schemas.microsoft.com/office/drawing/2014/main" id="{4160E4B4-D38C-4F44-B4E7-FEE2A1415C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4" y="4033669"/>
            <a:ext cx="347843" cy="347843"/>
          </a:xfrm>
          <a:prstGeom prst="rect">
            <a:avLst/>
          </a:prstGeom>
        </p:spPr>
      </p:pic>
      <p:sp>
        <p:nvSpPr>
          <p:cNvPr id="27" name="Text Placeholder 6">
            <a:extLst>
              <a:ext uri="{FF2B5EF4-FFF2-40B4-BE49-F238E27FC236}">
                <a16:creationId xmlns:a16="http://schemas.microsoft.com/office/drawing/2014/main" id="{98146BC4-F485-498F-AFD6-8C63D29EE2AE}"/>
              </a:ext>
            </a:extLst>
          </p:cNvPr>
          <p:cNvSpPr>
            <a:spLocks noGrp="1"/>
          </p:cNvSpPr>
          <p:nvPr>
            <p:ph type="body" idx="1"/>
          </p:nvPr>
        </p:nvSpPr>
        <p:spPr>
          <a:xfrm>
            <a:off x="4660831" y="5041921"/>
            <a:ext cx="6178468" cy="549894"/>
          </a:xfrm>
        </p:spPr>
        <p:txBody>
          <a:bodyPr>
            <a:noAutofit/>
          </a:bodyPr>
          <a:lstStyle/>
          <a:p>
            <a:pPr algn="l"/>
            <a:r>
              <a:rPr lang="en-US" dirty="0">
                <a:effectLst/>
                <a:latin typeface="Calibri" panose="020F0502020204030204" pitchFamily="34" charset="0"/>
                <a:ea typeface="Calibri" panose="020F0502020204030204" pitchFamily="34" charset="0"/>
                <a:cs typeface="Times New Roman" panose="02020603050405020304" pitchFamily="18" charset="0"/>
              </a:rPr>
              <a:t>Key Activities and Tasks</a:t>
            </a:r>
            <a:endParaRPr lang="en-US" dirty="0"/>
          </a:p>
        </p:txBody>
      </p:sp>
      <p:sp>
        <p:nvSpPr>
          <p:cNvPr id="5" name="TextBox 4">
            <a:hlinkClick r:id="rId6" action="ppaction://hlinksldjump" highlightClick="1"/>
            <a:hlinkHover r:id="" action="ppaction://noaction" highlightClick="1"/>
            <a:extLst>
              <a:ext uri="{FF2B5EF4-FFF2-40B4-BE49-F238E27FC236}">
                <a16:creationId xmlns:a16="http://schemas.microsoft.com/office/drawing/2014/main" id="{2E4F3473-3E4C-48C8-859A-F89098FACB9B}"/>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1373A6"/>
                </a:solidFill>
              </a:rPr>
              <a:t>&lt; PREV</a:t>
            </a:r>
          </a:p>
        </p:txBody>
      </p:sp>
      <p:sp>
        <p:nvSpPr>
          <p:cNvPr id="4" name="TextBox 3">
            <a:hlinkClick r:id="" action="ppaction://hlinkshowjump?jump=nextslide" highlightClick="1"/>
            <a:hlinkHover r:id="" action="ppaction://noaction" highlightClick="1"/>
            <a:extLst>
              <a:ext uri="{FF2B5EF4-FFF2-40B4-BE49-F238E27FC236}">
                <a16:creationId xmlns:a16="http://schemas.microsoft.com/office/drawing/2014/main" id="{35AA147A-4CFE-41CE-B435-EC178E3D9DBF}"/>
              </a:ext>
            </a:extLst>
          </p:cNvPr>
          <p:cNvSpPr txBox="1"/>
          <p:nvPr/>
        </p:nvSpPr>
        <p:spPr>
          <a:xfrm>
            <a:off x="10014857" y="6512050"/>
            <a:ext cx="2172615" cy="338682"/>
          </a:xfrm>
          <a:prstGeom prst="rect">
            <a:avLst/>
          </a:prstGeom>
          <a:noFill/>
        </p:spPr>
        <p:txBody>
          <a:bodyPr wrap="square" rtlCol="0">
            <a:spAutoFit/>
          </a:bodyPr>
          <a:lstStyle/>
          <a:p>
            <a:pPr algn="r"/>
            <a:r>
              <a:rPr lang="en-US" sz="1601" dirty="0">
                <a:solidFill>
                  <a:srgbClr val="1373A6"/>
                </a:solidFill>
              </a:rPr>
              <a:t>NEXT: </a:t>
            </a:r>
            <a:r>
              <a:rPr lang="en-US" sz="1400" dirty="0">
                <a:solidFill>
                  <a:srgbClr val="1373A6"/>
                </a:solidFill>
              </a:rPr>
              <a:t>3 Components </a:t>
            </a:r>
            <a:r>
              <a:rPr lang="en-US" sz="1601" dirty="0">
                <a:solidFill>
                  <a:srgbClr val="1373A6"/>
                </a:solidFill>
              </a:rPr>
              <a:t>&gt;</a:t>
            </a:r>
          </a:p>
        </p:txBody>
      </p:sp>
    </p:spTree>
    <p:extLst>
      <p:ext uri="{BB962C8B-B14F-4D97-AF65-F5344CB8AC3E}">
        <p14:creationId xmlns:p14="http://schemas.microsoft.com/office/powerpoint/2010/main" val="256317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15904" fill="hold"/>
                                        <p:tgtEl>
                                          <p:spTgt spid="2"/>
                                        </p:tgtEl>
                                      </p:cBhvr>
                                    </p:cmd>
                                  </p:childTnLst>
                                </p:cTn>
                              </p:par>
                              <p:par>
                                <p:cTn id="7" presetID="2" presetClass="entr" presetSubtype="2" fill="hold" grpId="0" nodeType="withEffect">
                                  <p:stCondLst>
                                    <p:cond delay="375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1+#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42" presetClass="entr" presetSubtype="0" fill="hold" grpId="0" nodeType="withEffect">
                                  <p:stCondLst>
                                    <p:cond delay="1375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anim calcmode="lin" valueType="num">
                                      <p:cBhvr>
                                        <p:cTn id="14"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remove" display="0">
                  <p:stCondLst>
                    <p:cond delay="indefinite"/>
                  </p:stCondLst>
                  <p:endCondLst>
                    <p:cond evt="onStopAudio" delay="0">
                      <p:tgtEl>
                        <p:sldTgt/>
                      </p:tgtEl>
                    </p:cond>
                  </p:endCondLst>
                </p:cTn>
                <p:tgtEl>
                  <p:spTgt spid="2"/>
                </p:tgtEl>
              </p:cMediaNode>
            </p:audio>
          </p:childTnLst>
        </p:cTn>
      </p:par>
    </p:tnLst>
    <p:bldLst>
      <p:bldP spid="6" grpId="0"/>
      <p:bldP spid="2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7141104-B500-44AC-8B00-25CB1BB66BD4}"/>
              </a:ext>
            </a:extLst>
          </p:cNvPr>
          <p:cNvSpPr>
            <a:spLocks noGrp="1"/>
          </p:cNvSpPr>
          <p:nvPr>
            <p:ph type="title" idx="4294967295"/>
          </p:nvPr>
        </p:nvSpPr>
        <p:spPr>
          <a:xfrm>
            <a:off x="838200" y="365125"/>
            <a:ext cx="10521950" cy="1325563"/>
          </a:xfrm>
          <a:prstGeom prst="rect">
            <a:avLst/>
          </a:prstGeom>
        </p:spPr>
        <p:txBody>
          <a:bodyPr/>
          <a:lstStyle/>
          <a:p>
            <a:r>
              <a:rPr lang="en-US" dirty="0"/>
              <a:t>28</a:t>
            </a:r>
          </a:p>
        </p:txBody>
      </p:sp>
    </p:spTree>
    <p:extLst>
      <p:ext uri="{BB962C8B-B14F-4D97-AF65-F5344CB8AC3E}">
        <p14:creationId xmlns:p14="http://schemas.microsoft.com/office/powerpoint/2010/main" val="219786671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Lst>
          </p:cNvPr>
          <p:cNvSpPr>
            <a:spLocks noGrp="1"/>
          </p:cNvSpPr>
          <p:nvPr>
            <p:ph type="title"/>
          </p:nvPr>
        </p:nvSpPr>
        <p:spPr>
          <a:xfrm>
            <a:off x="143765" y="875269"/>
            <a:ext cx="3188795" cy="1054588"/>
          </a:xfrm>
        </p:spPr>
        <p:txBody>
          <a:bodyPr/>
          <a:lstStyle/>
          <a:p>
            <a:r>
              <a:rPr lang="en-US" sz="3202" dirty="0"/>
              <a:t>3 Components of a Program Review</a:t>
            </a:r>
          </a:p>
        </p:txBody>
      </p:sp>
      <p:grpSp>
        <p:nvGrpSpPr>
          <p:cNvPr id="72" name="Group 71" descr="Icon of a desk with a lamp and several books on top labeled &quot;Desk Review&quot;">
            <a:extLst>
              <a:ext uri="{FF2B5EF4-FFF2-40B4-BE49-F238E27FC236}">
                <a16:creationId xmlns:a16="http://schemas.microsoft.com/office/drawing/2014/main" id="{6F819D37-E31A-4C2C-97B8-E9C58C28EC6C}"/>
              </a:ext>
            </a:extLst>
          </p:cNvPr>
          <p:cNvGrpSpPr/>
          <p:nvPr/>
        </p:nvGrpSpPr>
        <p:grpSpPr>
          <a:xfrm>
            <a:off x="392238" y="2634788"/>
            <a:ext cx="2405167" cy="1209577"/>
            <a:chOff x="392024" y="1905506"/>
            <a:chExt cx="2403914" cy="1208946"/>
          </a:xfrm>
        </p:grpSpPr>
        <p:sp>
          <p:nvSpPr>
            <p:cNvPr id="34" name="Rectangle 33">
              <a:extLst>
                <a:ext uri="{FF2B5EF4-FFF2-40B4-BE49-F238E27FC236}">
                  <a16:creationId xmlns:a16="http://schemas.microsoft.com/office/drawing/2014/main" id="{E8619551-C409-4A1E-98A0-C7E766AF885E}"/>
                </a:ext>
              </a:extLst>
            </p:cNvPr>
            <p:cNvSpPr/>
            <p:nvPr/>
          </p:nvSpPr>
          <p:spPr>
            <a:xfrm>
              <a:off x="392024" y="2173869"/>
              <a:ext cx="2403914" cy="900542"/>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0" name="Text Placeholder 15">
              <a:extLst>
                <a:ext uri="{FF2B5EF4-FFF2-40B4-BE49-F238E27FC236}">
                  <a16:creationId xmlns:a16="http://schemas.microsoft.com/office/drawing/2014/main" id="{AA44CF65-4BC0-4428-BF4E-DE866FB9C149}"/>
                </a:ext>
              </a:extLst>
            </p:cNvPr>
            <p:cNvSpPr txBox="1">
              <a:spLocks/>
            </p:cNvSpPr>
            <p:nvPr/>
          </p:nvSpPr>
          <p:spPr>
            <a:xfrm>
              <a:off x="522547" y="2651862"/>
              <a:ext cx="2142898"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Desk Review</a:t>
              </a:r>
            </a:p>
          </p:txBody>
        </p:sp>
        <p:sp>
          <p:nvSpPr>
            <p:cNvPr id="69" name="Rectangle 68">
              <a:extLst>
                <a:ext uri="{FF2B5EF4-FFF2-40B4-BE49-F238E27FC236}">
                  <a16:creationId xmlns:a16="http://schemas.microsoft.com/office/drawing/2014/main" id="{EC7FEF74-246B-4803-8067-58D9CEB514AF}"/>
                </a:ext>
              </a:extLst>
            </p:cNvPr>
            <p:cNvSpPr/>
            <p:nvPr/>
          </p:nvSpPr>
          <p:spPr>
            <a:xfrm>
              <a:off x="466012" y="2247013"/>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12" name="Group 11">
              <a:extLst>
                <a:ext uri="{FF2B5EF4-FFF2-40B4-BE49-F238E27FC236}">
                  <a16:creationId xmlns:a16="http://schemas.microsoft.com/office/drawing/2014/main" id="{697F1679-AE0A-46DF-A169-50BB060DAA6E}"/>
                </a:ext>
              </a:extLst>
            </p:cNvPr>
            <p:cNvGrpSpPr/>
            <p:nvPr/>
          </p:nvGrpSpPr>
          <p:grpSpPr>
            <a:xfrm>
              <a:off x="1209760" y="1905506"/>
              <a:ext cx="753463" cy="753463"/>
              <a:chOff x="2086834" y="2068698"/>
              <a:chExt cx="753463" cy="753463"/>
            </a:xfrm>
          </p:grpSpPr>
          <p:sp>
            <p:nvSpPr>
              <p:cNvPr id="22" name="Oval 21">
                <a:extLst>
                  <a:ext uri="{FF2B5EF4-FFF2-40B4-BE49-F238E27FC236}">
                    <a16:creationId xmlns:a16="http://schemas.microsoft.com/office/drawing/2014/main" id="{5C330EDA-E07E-4724-9908-427596B87F9F}"/>
                  </a:ext>
                  <a:ext uri="{C183D7F6-B498-43B3-948B-1728B52AA6E4}">
                    <adec:decorative xmlns:adec="http://schemas.microsoft.com/office/drawing/2017/decorative" val="1"/>
                  </a:ext>
                </a:extLst>
              </p:cNvPr>
              <p:cNvSpPr/>
              <p:nvPr/>
            </p:nvSpPr>
            <p:spPr>
              <a:xfrm>
                <a:off x="2086834" y="2068698"/>
                <a:ext cx="753463" cy="753463"/>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13" name="Graphic 12">
                <a:extLst>
                  <a:ext uri="{FF2B5EF4-FFF2-40B4-BE49-F238E27FC236}">
                    <a16:creationId xmlns:a16="http://schemas.microsoft.com/office/drawing/2014/main" id="{F80C2DDA-A9BD-424E-A799-B678A6572E2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58110" y="2104852"/>
                <a:ext cx="651324" cy="651324"/>
              </a:xfrm>
              <a:prstGeom prst="rect">
                <a:avLst/>
              </a:prstGeom>
            </p:spPr>
          </p:pic>
        </p:grpSp>
      </p:grpSp>
      <p:sp>
        <p:nvSpPr>
          <p:cNvPr id="75" name="Rectangle 74" descr="Clickable object: Desk Review">
            <a:hlinkClick r:id="" action="ppaction://hlinkshowjump?jump=nextslide" highlightClick="1"/>
            <a:hlinkHover r:id="" action="ppaction://noaction" highlightClick="1"/>
            <a:extLst>
              <a:ext uri="{FF2B5EF4-FFF2-40B4-BE49-F238E27FC236}">
                <a16:creationId xmlns:a16="http://schemas.microsoft.com/office/drawing/2014/main" id="{0E750A09-63F3-41A1-AF95-50AE7ED4C8A8}"/>
              </a:ext>
            </a:extLst>
          </p:cNvPr>
          <p:cNvSpPr/>
          <p:nvPr/>
        </p:nvSpPr>
        <p:spPr>
          <a:xfrm>
            <a:off x="392238" y="2621400"/>
            <a:ext cx="2405167" cy="1167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grpSp>
        <p:nvGrpSpPr>
          <p:cNvPr id="2" name="Group 1" descr="Icon of two people sitting across from each other at a desk labeled &quot;In-Person Review">
            <a:extLst>
              <a:ext uri="{FF2B5EF4-FFF2-40B4-BE49-F238E27FC236}">
                <a16:creationId xmlns:a16="http://schemas.microsoft.com/office/drawing/2014/main" id="{1FBE315B-94FB-4ED7-8A51-8628EFE007F3}"/>
              </a:ext>
            </a:extLst>
          </p:cNvPr>
          <p:cNvGrpSpPr/>
          <p:nvPr/>
        </p:nvGrpSpPr>
        <p:grpSpPr>
          <a:xfrm>
            <a:off x="392238" y="3968097"/>
            <a:ext cx="2405167" cy="1209577"/>
            <a:chOff x="392024" y="3416260"/>
            <a:chExt cx="2403914" cy="1208946"/>
          </a:xfrm>
        </p:grpSpPr>
        <p:sp>
          <p:nvSpPr>
            <p:cNvPr id="45" name="Rectangle 44">
              <a:extLst>
                <a:ext uri="{FF2B5EF4-FFF2-40B4-BE49-F238E27FC236}">
                  <a16:creationId xmlns:a16="http://schemas.microsoft.com/office/drawing/2014/main" id="{593D6FCE-3D75-4DD4-9932-ED994A19E926}"/>
                </a:ext>
              </a:extLst>
            </p:cNvPr>
            <p:cNvSpPr/>
            <p:nvPr/>
          </p:nvSpPr>
          <p:spPr>
            <a:xfrm>
              <a:off x="392024" y="3684623"/>
              <a:ext cx="2403914" cy="900542"/>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7" name="Text Placeholder 15">
              <a:extLst>
                <a:ext uri="{FF2B5EF4-FFF2-40B4-BE49-F238E27FC236}">
                  <a16:creationId xmlns:a16="http://schemas.microsoft.com/office/drawing/2014/main" id="{E2451051-E0B5-4D0E-ABFB-AB2B1B200D45}"/>
                </a:ext>
              </a:extLst>
            </p:cNvPr>
            <p:cNvSpPr txBox="1">
              <a:spLocks/>
            </p:cNvSpPr>
            <p:nvPr/>
          </p:nvSpPr>
          <p:spPr>
            <a:xfrm>
              <a:off x="522547" y="4162616"/>
              <a:ext cx="2142898"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In-Person Review</a:t>
              </a:r>
            </a:p>
          </p:txBody>
        </p:sp>
        <p:sp>
          <p:nvSpPr>
            <p:cNvPr id="70" name="Rectangle 69">
              <a:extLst>
                <a:ext uri="{FF2B5EF4-FFF2-40B4-BE49-F238E27FC236}">
                  <a16:creationId xmlns:a16="http://schemas.microsoft.com/office/drawing/2014/main" id="{88F118ED-227E-40A8-B0ED-387074ABA863}"/>
                </a:ext>
              </a:extLst>
            </p:cNvPr>
            <p:cNvSpPr/>
            <p:nvPr/>
          </p:nvSpPr>
          <p:spPr>
            <a:xfrm>
              <a:off x="466012" y="3754193"/>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8" name="Oval 47">
              <a:extLst>
                <a:ext uri="{FF2B5EF4-FFF2-40B4-BE49-F238E27FC236}">
                  <a16:creationId xmlns:a16="http://schemas.microsoft.com/office/drawing/2014/main" id="{A0FD9CBD-00BF-4EBA-A64A-DE3183EE76F8}"/>
                </a:ext>
                <a:ext uri="{C183D7F6-B498-43B3-948B-1728B52AA6E4}">
                  <adec:decorative xmlns:adec="http://schemas.microsoft.com/office/drawing/2017/decorative" val="1"/>
                </a:ext>
              </a:extLst>
            </p:cNvPr>
            <p:cNvSpPr/>
            <p:nvPr/>
          </p:nvSpPr>
          <p:spPr>
            <a:xfrm>
              <a:off x="1209760" y="3416260"/>
              <a:ext cx="753463" cy="753463"/>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27" name="Picture 26" descr="Icon&#10;&#10;Description automatically generated">
              <a:extLst>
                <a:ext uri="{FF2B5EF4-FFF2-40B4-BE49-F238E27FC236}">
                  <a16:creationId xmlns:a16="http://schemas.microsoft.com/office/drawing/2014/main" id="{468CD65F-0ADE-42E2-A7B7-2ACE6683B3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1647" y="3587649"/>
              <a:ext cx="525897" cy="420944"/>
            </a:xfrm>
            <a:prstGeom prst="rect">
              <a:avLst/>
            </a:prstGeom>
          </p:spPr>
        </p:pic>
      </p:grpSp>
      <p:sp>
        <p:nvSpPr>
          <p:cNvPr id="77" name="Rectangle 76" descr="Clickable object: In-Person Review">
            <a:hlinkClick r:id="rId8" action="ppaction://hlinksldjump" highlightClick="1"/>
            <a:hlinkHover r:id="" action="ppaction://noaction" highlightClick="1"/>
            <a:extLst>
              <a:ext uri="{FF2B5EF4-FFF2-40B4-BE49-F238E27FC236}">
                <a16:creationId xmlns:a16="http://schemas.microsoft.com/office/drawing/2014/main" id="{6E19AEB3-37E4-4264-8EC7-0A6869D87C3C}"/>
              </a:ext>
            </a:extLst>
          </p:cNvPr>
          <p:cNvSpPr/>
          <p:nvPr/>
        </p:nvSpPr>
        <p:spPr>
          <a:xfrm>
            <a:off x="392238" y="3948817"/>
            <a:ext cx="2405167" cy="1169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grpSp>
        <p:nvGrpSpPr>
          <p:cNvPr id="5" name="Group 4" descr="Icon of a folder with a magnifying glass labeled &quot;Analysis of Findings&quot;">
            <a:extLst>
              <a:ext uri="{FF2B5EF4-FFF2-40B4-BE49-F238E27FC236}">
                <a16:creationId xmlns:a16="http://schemas.microsoft.com/office/drawing/2014/main" id="{A64D20D0-9FF0-4C42-B728-B0851503BE7C}"/>
              </a:ext>
            </a:extLst>
          </p:cNvPr>
          <p:cNvGrpSpPr/>
          <p:nvPr/>
        </p:nvGrpSpPr>
        <p:grpSpPr>
          <a:xfrm>
            <a:off x="392238" y="5305212"/>
            <a:ext cx="2405167" cy="1209577"/>
            <a:chOff x="392024" y="4777228"/>
            <a:chExt cx="2403914" cy="1208946"/>
          </a:xfrm>
        </p:grpSpPr>
        <p:sp>
          <p:nvSpPr>
            <p:cNvPr id="57" name="Rectangle 56">
              <a:extLst>
                <a:ext uri="{FF2B5EF4-FFF2-40B4-BE49-F238E27FC236}">
                  <a16:creationId xmlns:a16="http://schemas.microsoft.com/office/drawing/2014/main" id="{40084633-2455-490C-95D5-0F23D043144E}"/>
                </a:ext>
              </a:extLst>
            </p:cNvPr>
            <p:cNvSpPr/>
            <p:nvPr/>
          </p:nvSpPr>
          <p:spPr>
            <a:xfrm>
              <a:off x="392024" y="5045591"/>
              <a:ext cx="2403914" cy="900542"/>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59" name="Text Placeholder 15">
              <a:extLst>
                <a:ext uri="{FF2B5EF4-FFF2-40B4-BE49-F238E27FC236}">
                  <a16:creationId xmlns:a16="http://schemas.microsoft.com/office/drawing/2014/main" id="{9AF091A0-5272-4153-A530-8DC1EFBA8F69}"/>
                </a:ext>
              </a:extLst>
            </p:cNvPr>
            <p:cNvSpPr txBox="1">
              <a:spLocks/>
            </p:cNvSpPr>
            <p:nvPr/>
          </p:nvSpPr>
          <p:spPr>
            <a:xfrm>
              <a:off x="458754" y="5523584"/>
              <a:ext cx="2273391" cy="4625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01"/>
                </a:lnSpc>
                <a:spcBef>
                  <a:spcPts val="0"/>
                </a:spcBef>
              </a:pPr>
              <a:r>
                <a:rPr lang="en-US" sz="2004" dirty="0">
                  <a:solidFill>
                    <a:schemeClr val="bg1"/>
                  </a:solidFill>
                </a:rPr>
                <a:t>Analysis of Findings</a:t>
              </a:r>
            </a:p>
          </p:txBody>
        </p:sp>
        <p:sp>
          <p:nvSpPr>
            <p:cNvPr id="71" name="Rectangle 70">
              <a:extLst>
                <a:ext uri="{FF2B5EF4-FFF2-40B4-BE49-F238E27FC236}">
                  <a16:creationId xmlns:a16="http://schemas.microsoft.com/office/drawing/2014/main" id="{46B7C057-922C-4F52-804A-DCC9D2B47761}"/>
                </a:ext>
              </a:extLst>
            </p:cNvPr>
            <p:cNvSpPr/>
            <p:nvPr/>
          </p:nvSpPr>
          <p:spPr>
            <a:xfrm>
              <a:off x="466012" y="5122317"/>
              <a:ext cx="2258568" cy="7589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60" name="Oval 59">
              <a:extLst>
                <a:ext uri="{FF2B5EF4-FFF2-40B4-BE49-F238E27FC236}">
                  <a16:creationId xmlns:a16="http://schemas.microsoft.com/office/drawing/2014/main" id="{D0587EE4-7B37-4546-A5C7-1A7F48BF7E15}"/>
                </a:ext>
                <a:ext uri="{C183D7F6-B498-43B3-948B-1728B52AA6E4}">
                  <adec:decorative xmlns:adec="http://schemas.microsoft.com/office/drawing/2017/decorative" val="1"/>
                </a:ext>
              </a:extLst>
            </p:cNvPr>
            <p:cNvSpPr/>
            <p:nvPr/>
          </p:nvSpPr>
          <p:spPr>
            <a:xfrm>
              <a:off x="1211038" y="4777228"/>
              <a:ext cx="753463" cy="753463"/>
            </a:xfrm>
            <a:prstGeom prst="ellipse">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ctr"/>
              <a:endParaRPr lang="en-US" sz="4802">
                <a:solidFill>
                  <a:schemeClr val="bg1"/>
                </a:solidFill>
                <a:latin typeface="Georgia" panose="02040502050405020303" pitchFamily="18" charset="0"/>
              </a:endParaRPr>
            </a:p>
          </p:txBody>
        </p:sp>
        <p:pic>
          <p:nvPicPr>
            <p:cNvPr id="4" name="Graphic 3" descr="Folder Search with solid fill">
              <a:extLst>
                <a:ext uri="{FF2B5EF4-FFF2-40B4-BE49-F238E27FC236}">
                  <a16:creationId xmlns:a16="http://schemas.microsoft.com/office/drawing/2014/main" id="{B3C8C3BD-EC9E-469A-A8F8-CEB2BF18843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30678" y="4897235"/>
              <a:ext cx="554596" cy="554596"/>
            </a:xfrm>
            <a:prstGeom prst="rect">
              <a:avLst/>
            </a:prstGeom>
          </p:spPr>
        </p:pic>
      </p:grpSp>
      <p:sp>
        <p:nvSpPr>
          <p:cNvPr id="31" name="Rectangle 30" descr="Clickable object: Analysis of Findings">
            <a:hlinkClick r:id="rId11" action="ppaction://hlinksldjump" highlightClick="1"/>
            <a:hlinkHover r:id="" action="ppaction://noaction" highlightClick="1"/>
            <a:extLst>
              <a:ext uri="{FF2B5EF4-FFF2-40B4-BE49-F238E27FC236}">
                <a16:creationId xmlns:a16="http://schemas.microsoft.com/office/drawing/2014/main" id="{934D682E-C3E3-3A7A-FBF0-CBD5D062C17D}"/>
              </a:ext>
            </a:extLst>
          </p:cNvPr>
          <p:cNvSpPr/>
          <p:nvPr/>
        </p:nvSpPr>
        <p:spPr>
          <a:xfrm>
            <a:off x="392238" y="5272452"/>
            <a:ext cx="2405167" cy="1186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pic>
        <p:nvPicPr>
          <p:cNvPr id="3" name="slide11" descr="&quot;Audio&quot;">
            <a:hlinkClick r:id="" action="ppaction://media"/>
            <a:extLst>
              <a:ext uri="{FF2B5EF4-FFF2-40B4-BE49-F238E27FC236}">
                <a16:creationId xmlns:a16="http://schemas.microsoft.com/office/drawing/2014/main" id="{9C57D9F2-C0CB-4125-ADE3-0C940DE8291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14229" y="4789756"/>
            <a:ext cx="347844" cy="347843"/>
          </a:xfrm>
          <a:prstGeom prst="rect">
            <a:avLst/>
          </a:prstGeom>
        </p:spPr>
      </p:pic>
      <p:sp>
        <p:nvSpPr>
          <p:cNvPr id="68" name="TextBox 67">
            <a:extLst>
              <a:ext uri="{FF2B5EF4-FFF2-40B4-BE49-F238E27FC236}">
                <a16:creationId xmlns:a16="http://schemas.microsoft.com/office/drawing/2014/main" id="{956A88BA-0690-4446-A7FE-403A499E6A74}"/>
              </a:ext>
            </a:extLst>
          </p:cNvPr>
          <p:cNvSpPr txBox="1"/>
          <p:nvPr/>
        </p:nvSpPr>
        <p:spPr>
          <a:xfrm>
            <a:off x="143765" y="2255570"/>
            <a:ext cx="3026995" cy="338730"/>
          </a:xfrm>
          <a:prstGeom prst="rect">
            <a:avLst/>
          </a:prstGeom>
          <a:noFill/>
        </p:spPr>
        <p:txBody>
          <a:bodyPr wrap="square" rtlCol="0">
            <a:spAutoFit/>
          </a:bodyPr>
          <a:lstStyle/>
          <a:p>
            <a:r>
              <a:rPr lang="en-US" sz="1601" i="1" dirty="0">
                <a:solidFill>
                  <a:schemeClr val="bg1"/>
                </a:solidFill>
              </a:rPr>
              <a:t>Select a component to learn more.</a:t>
            </a:r>
          </a:p>
        </p:txBody>
      </p:sp>
      <p:sp>
        <p:nvSpPr>
          <p:cNvPr id="28" name="TextBox 27">
            <a:hlinkClick r:id="rId13" action="ppaction://hlinksldjump" highlightClick="1"/>
            <a:hlinkHover r:id="" action="ppaction://noaction" highlightClick="1"/>
            <a:extLst>
              <a:ext uri="{FF2B5EF4-FFF2-40B4-BE49-F238E27FC236}">
                <a16:creationId xmlns:a16="http://schemas.microsoft.com/office/drawing/2014/main" id="{0DAECA05-F14B-4939-AABA-CAF105A54B27}"/>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29" name="TextBox 28">
            <a:hlinkClick r:id="" action="ppaction://hlinkshowjump?jump=nextslide" highlightClick="1"/>
            <a:hlinkHover r:id="" action="ppaction://noaction" highlightClick="1"/>
            <a:extLst>
              <a:ext uri="{FF2B5EF4-FFF2-40B4-BE49-F238E27FC236}">
                <a16:creationId xmlns:a16="http://schemas.microsoft.com/office/drawing/2014/main" id="{67D0EB44-D254-9FF8-CF00-54642443BEAC}"/>
              </a:ext>
            </a:extLst>
          </p:cNvPr>
          <p:cNvSpPr txBox="1"/>
          <p:nvPr/>
        </p:nvSpPr>
        <p:spPr>
          <a:xfrm>
            <a:off x="10392697" y="6512050"/>
            <a:ext cx="1794775" cy="338682"/>
          </a:xfrm>
          <a:prstGeom prst="rect">
            <a:avLst/>
          </a:prstGeom>
          <a:noFill/>
        </p:spPr>
        <p:txBody>
          <a:bodyPr wrap="square" rtlCol="0">
            <a:spAutoFit/>
          </a:bodyPr>
          <a:lstStyle>
            <a:defPPr>
              <a:defRPr lang="en-US"/>
            </a:defPPr>
            <a:lvl1pPr algn="r">
              <a:defRPr sz="1601">
                <a:solidFill>
                  <a:srgbClr val="1373A6"/>
                </a:solidFill>
              </a:defRPr>
            </a:lvl1pPr>
          </a:lstStyle>
          <a:p>
            <a:r>
              <a:rPr lang="en-US" dirty="0"/>
              <a:t>NEXT: </a:t>
            </a:r>
            <a:r>
              <a:rPr lang="en-US" sz="1400" dirty="0"/>
              <a:t>Desk Review </a:t>
            </a:r>
            <a:r>
              <a:rPr lang="en-US" dirty="0"/>
              <a:t>&gt;</a:t>
            </a:r>
          </a:p>
        </p:txBody>
      </p:sp>
    </p:spTree>
    <p:extLst>
      <p:ext uri="{BB962C8B-B14F-4D97-AF65-F5344CB8AC3E}">
        <p14:creationId xmlns:p14="http://schemas.microsoft.com/office/powerpoint/2010/main" val="3255963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41" fill="hold"/>
                                        <p:tgtEl>
                                          <p:spTgt spid="3"/>
                                        </p:tgtEl>
                                      </p:cBhvr>
                                    </p:cmd>
                                  </p:childTnLst>
                                </p:cTn>
                              </p:par>
                              <p:par>
                                <p:cTn id="7" presetID="10" presetClass="entr" presetSubtype="0" fill="hold" grpId="0" nodeType="withEffect">
                                  <p:stCondLst>
                                    <p:cond delay="125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300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par>
                                <p:cTn id="13" presetID="10" presetClass="entr" presetSubtype="0" fill="hold" nodeType="withEffect">
                                  <p:stCondLst>
                                    <p:cond delay="4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525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42" presetClass="entr" presetSubtype="0" fill="hold" grpId="0" nodeType="withEffect">
                                  <p:stCondLst>
                                    <p:cond delay="1400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750"/>
                                        <p:tgtEl>
                                          <p:spTgt spid="68"/>
                                        </p:tgtEl>
                                      </p:cBhvr>
                                    </p:animEffect>
                                    <p:anim calcmode="lin" valueType="num">
                                      <p:cBhvr>
                                        <p:cTn id="22" dur="750" fill="hold"/>
                                        <p:tgtEl>
                                          <p:spTgt spid="68"/>
                                        </p:tgtEl>
                                        <p:attrNameLst>
                                          <p:attrName>ppt_x</p:attrName>
                                        </p:attrNameLst>
                                      </p:cBhvr>
                                      <p:tavLst>
                                        <p:tav tm="0">
                                          <p:val>
                                            <p:strVal val="#ppt_x"/>
                                          </p:val>
                                        </p:tav>
                                        <p:tav tm="100000">
                                          <p:val>
                                            <p:strVal val="#ppt_x"/>
                                          </p:val>
                                        </p:tav>
                                      </p:tavLst>
                                    </p:anim>
                                    <p:anim calcmode="lin" valueType="num">
                                      <p:cBhvr>
                                        <p:cTn id="23" dur="75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remove" display="0">
                  <p:stCondLst>
                    <p:cond delay="indefinite"/>
                  </p:stCondLst>
                  <p:endCondLst>
                    <p:cond evt="onStopAudio" delay="0">
                      <p:tgtEl>
                        <p:sldTgt/>
                      </p:tgtEl>
                    </p:cond>
                  </p:endCondLst>
                </p:cTn>
                <p:tgtEl>
                  <p:spTgt spid="3"/>
                </p:tgtEl>
              </p:cMediaNode>
            </p:audio>
          </p:childTnLst>
        </p:cTn>
      </p:par>
    </p:tnLst>
    <p:bldLst>
      <p:bldP spid="6" grpId="0"/>
      <p:bldP spid="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4879C1B-C013-4ACE-A3DD-F393A4A40444}"/>
              </a:ext>
            </a:extLst>
          </p:cNvPr>
          <p:cNvSpPr>
            <a:spLocks noGrp="1"/>
          </p:cNvSpPr>
          <p:nvPr>
            <p:ph type="title" idx="4294967295"/>
          </p:nvPr>
        </p:nvSpPr>
        <p:spPr>
          <a:xfrm>
            <a:off x="838200" y="365125"/>
            <a:ext cx="10521950" cy="1325563"/>
          </a:xfrm>
          <a:prstGeom prst="rect">
            <a:avLst/>
          </a:prstGeom>
        </p:spPr>
        <p:txBody>
          <a:bodyPr/>
          <a:lstStyle/>
          <a:p>
            <a:r>
              <a:rPr lang="en-US" dirty="0"/>
              <a:t>3</a:t>
            </a:r>
          </a:p>
        </p:txBody>
      </p:sp>
    </p:spTree>
    <p:extLst>
      <p:ext uri="{BB962C8B-B14F-4D97-AF65-F5344CB8AC3E}">
        <p14:creationId xmlns:p14="http://schemas.microsoft.com/office/powerpoint/2010/main" val="336641458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FCE7A8F-FCCA-4667-8085-498E6E14F14C}"/>
              </a:ext>
            </a:extLst>
          </p:cNvPr>
          <p:cNvSpPr>
            <a:spLocks noGrp="1"/>
          </p:cNvSpPr>
          <p:nvPr>
            <p:ph type="title" idx="4294967295"/>
          </p:nvPr>
        </p:nvSpPr>
        <p:spPr>
          <a:xfrm>
            <a:off x="838200" y="365125"/>
            <a:ext cx="10521950" cy="1325563"/>
          </a:xfrm>
          <a:prstGeom prst="rect">
            <a:avLst/>
          </a:prstGeom>
        </p:spPr>
        <p:txBody>
          <a:bodyPr/>
          <a:lstStyle/>
          <a:p>
            <a:r>
              <a:rPr lang="en-US" dirty="0"/>
              <a:t>30</a:t>
            </a:r>
          </a:p>
        </p:txBody>
      </p:sp>
    </p:spTree>
    <p:extLst>
      <p:ext uri="{BB962C8B-B14F-4D97-AF65-F5344CB8AC3E}">
        <p14:creationId xmlns:p14="http://schemas.microsoft.com/office/powerpoint/2010/main" val="30756611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DA7AE3-FA87-4C53-BFCA-87B053BD770C}"/>
              </a:ext>
              <a:ext uri="{C183D7F6-B498-43B3-948B-1728B52AA6E4}">
                <adec:decorative xmlns:adec="http://schemas.microsoft.com/office/drawing/2017/decorative" val="1"/>
              </a:ext>
            </a:extLst>
          </p:cNvPr>
          <p:cNvSpPr>
            <a:spLocks/>
          </p:cNvSpPr>
          <p:nvPr/>
        </p:nvSpPr>
        <p:spPr>
          <a:xfrm>
            <a:off x="144480" y="877475"/>
            <a:ext cx="3051076" cy="1335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p>
        </p:txBody>
      </p:sp>
      <p:pic>
        <p:nvPicPr>
          <p:cNvPr id="15" name="Picture 14" descr="A person working on the computer with a stack of folders and papers on the desk">
            <a:extLst>
              <a:ext uri="{FF2B5EF4-FFF2-40B4-BE49-F238E27FC236}">
                <a16:creationId xmlns:a16="http://schemas.microsoft.com/office/drawing/2014/main" id="{DCE6C31C-2DD4-6D9D-98E4-C554632C4B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49073" y="-1888"/>
            <a:ext cx="8849277" cy="6861679"/>
          </a:xfrm>
          <a:prstGeom prst="rect">
            <a:avLst/>
          </a:prstGeom>
        </p:spPr>
      </p:pic>
      <p:sp>
        <p:nvSpPr>
          <p:cNvPr id="16" name="Rectangle 15" descr="&quot;Decorative&quot;">
            <a:extLst>
              <a:ext uri="{FF2B5EF4-FFF2-40B4-BE49-F238E27FC236}">
                <a16:creationId xmlns:a16="http://schemas.microsoft.com/office/drawing/2014/main" id="{A0348CA6-F8E7-F457-D13C-B3CB01926ACD}"/>
              </a:ext>
              <a:ext uri="{C183D7F6-B498-43B3-948B-1728B52AA6E4}">
                <adec:decorative xmlns:adec="http://schemas.microsoft.com/office/drawing/2017/decorative" val="1"/>
              </a:ext>
            </a:extLst>
          </p:cNvPr>
          <p:cNvSpPr/>
          <p:nvPr/>
        </p:nvSpPr>
        <p:spPr>
          <a:xfrm>
            <a:off x="3358260" y="-1888"/>
            <a:ext cx="8840090" cy="6861573"/>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9" name="Group 8" descr="Slide one of three">
            <a:extLst>
              <a:ext uri="{FF2B5EF4-FFF2-40B4-BE49-F238E27FC236}">
                <a16:creationId xmlns:a16="http://schemas.microsoft.com/office/drawing/2014/main" id="{A0A894A1-3D87-427A-B6F1-34E2C485C7C6}"/>
              </a:ext>
            </a:extLst>
          </p:cNvPr>
          <p:cNvGrpSpPr/>
          <p:nvPr/>
        </p:nvGrpSpPr>
        <p:grpSpPr>
          <a:xfrm>
            <a:off x="11324082" y="180540"/>
            <a:ext cx="726192" cy="482339"/>
            <a:chOff x="11324082" y="180540"/>
            <a:chExt cx="726192" cy="482339"/>
          </a:xfrm>
        </p:grpSpPr>
        <p:grpSp>
          <p:nvGrpSpPr>
            <p:cNvPr id="2" name="Group 1" descr="&quot;Decorative&quot;">
              <a:extLst>
                <a:ext uri="{FF2B5EF4-FFF2-40B4-BE49-F238E27FC236}">
                  <a16:creationId xmlns:a16="http://schemas.microsoft.com/office/drawing/2014/main" id="{3D17A3C7-3BD4-402E-8A1F-FF2C0E517C76}"/>
                </a:ext>
              </a:extLst>
            </p:cNvPr>
            <p:cNvGrpSpPr/>
            <p:nvPr/>
          </p:nvGrpSpPr>
          <p:grpSpPr>
            <a:xfrm>
              <a:off x="11324082" y="180540"/>
              <a:ext cx="726192" cy="209765"/>
              <a:chOff x="11324082" y="180540"/>
              <a:chExt cx="726192" cy="209765"/>
            </a:xfrm>
          </p:grpSpPr>
          <p:sp>
            <p:nvSpPr>
              <p:cNvPr id="19" name="Rectangle 18">
                <a:extLst>
                  <a:ext uri="{FF2B5EF4-FFF2-40B4-BE49-F238E27FC236}">
                    <a16:creationId xmlns:a16="http://schemas.microsoft.com/office/drawing/2014/main" id="{CAADED9A-533A-03EC-0606-338D5F0D6BC2}"/>
                  </a:ext>
                </a:extLst>
              </p:cNvPr>
              <p:cNvSpPr/>
              <p:nvPr/>
            </p:nvSpPr>
            <p:spPr>
              <a:xfrm>
                <a:off x="11846905"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0" name="Rectangle 19">
                <a:extLst>
                  <a:ext uri="{FF2B5EF4-FFF2-40B4-BE49-F238E27FC236}">
                    <a16:creationId xmlns:a16="http://schemas.microsoft.com/office/drawing/2014/main" id="{EF925E83-7ED0-5087-8BC1-A1B55484A0F4}"/>
                  </a:ext>
                </a:extLst>
              </p:cNvPr>
              <p:cNvSpPr/>
              <p:nvPr/>
            </p:nvSpPr>
            <p:spPr>
              <a:xfrm>
                <a:off x="11585496"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1" name="Rectangle 20">
                <a:extLst>
                  <a:ext uri="{FF2B5EF4-FFF2-40B4-BE49-F238E27FC236}">
                    <a16:creationId xmlns:a16="http://schemas.microsoft.com/office/drawing/2014/main" id="{D4474BFA-25F1-059E-FAF0-83A6E410E868}"/>
                  </a:ext>
                </a:extLst>
              </p:cNvPr>
              <p:cNvSpPr/>
              <p:nvPr/>
            </p:nvSpPr>
            <p:spPr>
              <a:xfrm>
                <a:off x="11324082" y="180540"/>
                <a:ext cx="203369" cy="209765"/>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22" name="TextBox 21">
              <a:extLst>
                <a:ext uri="{FF2B5EF4-FFF2-40B4-BE49-F238E27FC236}">
                  <a16:creationId xmlns:a16="http://schemas.microsoft.com/office/drawing/2014/main" id="{C9CA0BF4-2442-C93F-EC38-6DCEE9648E48}"/>
                </a:ext>
              </a:extLst>
            </p:cNvPr>
            <p:cNvSpPr txBox="1"/>
            <p:nvPr/>
          </p:nvSpPr>
          <p:spPr>
            <a:xfrm>
              <a:off x="11421042" y="385286"/>
              <a:ext cx="540815" cy="277593"/>
            </a:xfrm>
            <a:prstGeom prst="rect">
              <a:avLst/>
            </a:prstGeom>
            <a:noFill/>
          </p:spPr>
          <p:txBody>
            <a:bodyPr wrap="none" rtlCol="0">
              <a:spAutoFit/>
            </a:bodyPr>
            <a:lstStyle/>
            <a:p>
              <a:pPr algn="ctr"/>
              <a:r>
                <a:rPr lang="en-US" sz="1204" dirty="0">
                  <a:solidFill>
                    <a:schemeClr val="bg1"/>
                  </a:solidFill>
                </a:rPr>
                <a:t>1 of 3</a:t>
              </a:r>
            </a:p>
          </p:txBody>
        </p:sp>
        <p:sp>
          <p:nvSpPr>
            <p:cNvPr id="29" name="TextBox 28">
              <a:extLst>
                <a:ext uri="{FF2B5EF4-FFF2-40B4-BE49-F238E27FC236}">
                  <a16:creationId xmlns:a16="http://schemas.microsoft.com/office/drawing/2014/main" id="{A2EC5CBE-D636-13FE-1A90-D419EE1A3DD1}"/>
                </a:ext>
              </a:extLst>
            </p:cNvPr>
            <p:cNvSpPr txBox="1"/>
            <p:nvPr/>
          </p:nvSpPr>
          <p:spPr>
            <a:xfrm>
              <a:off x="11421042" y="382869"/>
              <a:ext cx="540815" cy="277593"/>
            </a:xfrm>
            <a:prstGeom prst="rect">
              <a:avLst/>
            </a:prstGeom>
            <a:noFill/>
          </p:spPr>
          <p:txBody>
            <a:bodyPr wrap="none" rtlCol="0">
              <a:spAutoFit/>
            </a:bodyPr>
            <a:lstStyle/>
            <a:p>
              <a:pPr algn="ctr"/>
              <a:r>
                <a:rPr lang="en-US" sz="1204" dirty="0">
                  <a:solidFill>
                    <a:schemeClr val="tx1">
                      <a:lumMod val="95000"/>
                      <a:lumOff val="5000"/>
                    </a:schemeClr>
                  </a:solidFill>
                </a:rPr>
                <a:t>1 of 3</a:t>
              </a:r>
            </a:p>
          </p:txBody>
        </p:sp>
      </p:grpSp>
      <p:pic>
        <p:nvPicPr>
          <p:cNvPr id="6" name="slide12" descr="&quot;Audio&quot;">
            <a:hlinkClick r:id="" action="ppaction://media"/>
            <a:extLst>
              <a:ext uri="{FF2B5EF4-FFF2-40B4-BE49-F238E27FC236}">
                <a16:creationId xmlns:a16="http://schemas.microsoft.com/office/drawing/2014/main" id="{925C4DB5-5262-428A-BF6B-E56DC5DD1D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2788" y="5177662"/>
            <a:ext cx="347843" cy="347844"/>
          </a:xfrm>
          <a:prstGeom prst="rect">
            <a:avLst/>
          </a:prstGeom>
        </p:spPr>
      </p:pic>
      <p:sp>
        <p:nvSpPr>
          <p:cNvPr id="23" name="TextBox 22">
            <a:extLst>
              <a:ext uri="{FF2B5EF4-FFF2-40B4-BE49-F238E27FC236}">
                <a16:creationId xmlns:a16="http://schemas.microsoft.com/office/drawing/2014/main" id="{98EDFC74-9216-0BA4-4ED6-D16096E335E6}"/>
              </a:ext>
              <a:ext uri="{C183D7F6-B498-43B3-948B-1728B52AA6E4}">
                <adec:decorative xmlns:adec="http://schemas.microsoft.com/office/drawing/2017/decorative" val="1"/>
              </a:ext>
            </a:extLst>
          </p:cNvPr>
          <p:cNvSpPr txBox="1"/>
          <p:nvPr/>
        </p:nvSpPr>
        <p:spPr>
          <a:xfrm>
            <a:off x="3451661" y="7684"/>
            <a:ext cx="4031941" cy="770292"/>
          </a:xfrm>
          <a:prstGeom prst="rect">
            <a:avLst/>
          </a:prstGeom>
          <a:noFill/>
        </p:spPr>
        <p:txBody>
          <a:bodyPr wrap="square" rtlCol="0">
            <a:spAutoFit/>
          </a:bodyPr>
          <a:lstStyle/>
          <a:p>
            <a:r>
              <a:rPr lang="en-US" sz="4405" b="1" dirty="0">
                <a:solidFill>
                  <a:schemeClr val="bg1"/>
                </a:solidFill>
                <a:effectLst>
                  <a:outerShdw blurRad="38100" dist="38100" dir="2700000" algn="tl">
                    <a:srgbClr val="000000">
                      <a:alpha val="43137"/>
                    </a:srgbClr>
                  </a:outerShdw>
                </a:effectLst>
              </a:rPr>
              <a:t>1) DESK REVIEW</a:t>
            </a:r>
          </a:p>
        </p:txBody>
      </p:sp>
      <p:sp>
        <p:nvSpPr>
          <p:cNvPr id="28" name="Title 27">
            <a:extLst>
              <a:ext uri="{FF2B5EF4-FFF2-40B4-BE49-F238E27FC236}">
                <a16:creationId xmlns:a16="http://schemas.microsoft.com/office/drawing/2014/main" id="{D8502456-6048-A3DB-FEEA-435F07F89BA6}"/>
              </a:ext>
            </a:extLst>
          </p:cNvPr>
          <p:cNvSpPr txBox="1">
            <a:spLocks noGrp="1"/>
          </p:cNvSpPr>
          <p:nvPr>
            <p:ph type="title" idx="4294967295"/>
          </p:nvPr>
        </p:nvSpPr>
        <p:spPr>
          <a:xfrm>
            <a:off x="3457841" y="5726"/>
            <a:ext cx="4031942" cy="7702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4405" b="1" i="0" u="none" strike="noStrike" kern="1200" cap="none" spc="0" normalizeH="0" baseline="0" noProof="0" dirty="0">
                <a:ln>
                  <a:noFill/>
                </a:ln>
                <a:solidFill>
                  <a:srgbClr val="083045"/>
                </a:solidFill>
                <a:effectLst/>
                <a:uLnTx/>
                <a:uFillTx/>
                <a:latin typeface="+mn-lt"/>
                <a:ea typeface="+mn-ea"/>
                <a:cs typeface="+mn-cs"/>
              </a:rPr>
              <a:t>1) DESK REVIEW</a:t>
            </a:r>
          </a:p>
        </p:txBody>
      </p:sp>
      <p:sp>
        <p:nvSpPr>
          <p:cNvPr id="30" name="TextBox 29">
            <a:extLst>
              <a:ext uri="{FF2B5EF4-FFF2-40B4-BE49-F238E27FC236}">
                <a16:creationId xmlns:a16="http://schemas.microsoft.com/office/drawing/2014/main" id="{BE4870EE-5E07-C0A6-2BF0-41B3415FCBBA}"/>
              </a:ext>
            </a:extLst>
          </p:cNvPr>
          <p:cNvSpPr txBox="1"/>
          <p:nvPr/>
        </p:nvSpPr>
        <p:spPr>
          <a:xfrm>
            <a:off x="4160753" y="1049246"/>
            <a:ext cx="6561816" cy="461905"/>
          </a:xfrm>
          <a:prstGeom prst="rect">
            <a:avLst/>
          </a:prstGeom>
          <a:noFill/>
        </p:spPr>
        <p:txBody>
          <a:bodyPr wrap="square" rtlCol="0">
            <a:spAutoFit/>
          </a:bodyPr>
          <a:lstStyle>
            <a:defPPr>
              <a:defRPr lang="en-US"/>
            </a:defPPr>
            <a:lvl1pPr>
              <a:defRPr sz="2400" b="1">
                <a:solidFill>
                  <a:srgbClr val="1373A6"/>
                </a:solidFill>
                <a:effectLst>
                  <a:glow rad="520700">
                    <a:schemeClr val="bg1"/>
                  </a:glow>
                </a:effectLst>
              </a:defRPr>
            </a:lvl1pPr>
          </a:lstStyle>
          <a:p>
            <a:r>
              <a:rPr lang="en-US" sz="2401" dirty="0">
                <a:effectLst>
                  <a:glow rad="127000">
                    <a:schemeClr val="bg1">
                      <a:alpha val="85000"/>
                    </a:schemeClr>
                  </a:glow>
                </a:effectLst>
              </a:rPr>
              <a:t>Desk Review Activities</a:t>
            </a:r>
          </a:p>
        </p:txBody>
      </p:sp>
      <p:sp>
        <p:nvSpPr>
          <p:cNvPr id="18" name="TextBox 17">
            <a:extLst>
              <a:ext uri="{FF2B5EF4-FFF2-40B4-BE49-F238E27FC236}">
                <a16:creationId xmlns:a16="http://schemas.microsoft.com/office/drawing/2014/main" id="{115A73FD-B915-8571-BDEA-2D36BD15A94F}"/>
              </a:ext>
            </a:extLst>
          </p:cNvPr>
          <p:cNvSpPr txBox="1"/>
          <p:nvPr/>
        </p:nvSpPr>
        <p:spPr>
          <a:xfrm>
            <a:off x="4269480" y="1596642"/>
            <a:ext cx="6151657" cy="461905"/>
          </a:xfrm>
          <a:prstGeom prst="rect">
            <a:avLst/>
          </a:prstGeom>
          <a:noFill/>
        </p:spPr>
        <p:txBody>
          <a:bodyPr wrap="square" rtlCol="0">
            <a:spAutoFit/>
          </a:bodyPr>
          <a:lstStyle/>
          <a:p>
            <a:pPr>
              <a:spcBef>
                <a:spcPts val="1204"/>
              </a:spcBef>
              <a:buClr>
                <a:schemeClr val="accent6"/>
              </a:buClr>
            </a:pPr>
            <a:r>
              <a:rPr lang="en-US" sz="2401" dirty="0">
                <a:solidFill>
                  <a:schemeClr val="tx1">
                    <a:lumMod val="95000"/>
                    <a:lumOff val="5000"/>
                  </a:schemeClr>
                </a:solidFill>
              </a:rPr>
              <a:t>During the desk review the registration agency:</a:t>
            </a:r>
          </a:p>
        </p:txBody>
      </p:sp>
      <p:sp>
        <p:nvSpPr>
          <p:cNvPr id="17" name="TextBox 16">
            <a:extLst>
              <a:ext uri="{FF2B5EF4-FFF2-40B4-BE49-F238E27FC236}">
                <a16:creationId xmlns:a16="http://schemas.microsoft.com/office/drawing/2014/main" id="{C79B9D8F-8324-28ED-E8E3-6C622A25CE93}"/>
              </a:ext>
            </a:extLst>
          </p:cNvPr>
          <p:cNvSpPr txBox="1"/>
          <p:nvPr/>
        </p:nvSpPr>
        <p:spPr>
          <a:xfrm>
            <a:off x="4459743" y="2150183"/>
            <a:ext cx="6561816" cy="2554545"/>
          </a:xfrm>
          <a:prstGeom prst="rect">
            <a:avLst/>
          </a:prstGeom>
          <a:noFill/>
        </p:spPr>
        <p:txBody>
          <a:bodyPr wrap="square" rtlCol="0">
            <a:spAutoFit/>
          </a:bodyPr>
          <a:lstStyle/>
          <a:p>
            <a:pPr marL="398720" indent="-223981">
              <a:lnSpc>
                <a:spcPts val="2601"/>
              </a:lnSpc>
              <a:spcBef>
                <a:spcPts val="1204"/>
              </a:spcBef>
              <a:spcAft>
                <a:spcPts val="600"/>
              </a:spcAft>
              <a:buClr>
                <a:srgbClr val="1576A9"/>
              </a:buClr>
              <a:buFont typeface="Arial" panose="020B0604020202020204" pitchFamily="34" charset="0"/>
              <a:buChar char="•"/>
            </a:pPr>
            <a:r>
              <a:rPr lang="en-US" sz="2401" dirty="0">
                <a:solidFill>
                  <a:schemeClr val="tx1">
                    <a:lumMod val="95000"/>
                    <a:lumOff val="5000"/>
                  </a:schemeClr>
                </a:solidFill>
              </a:rPr>
              <a:t>Gathers and reviews the RAP’s documents </a:t>
            </a:r>
            <a:br>
              <a:rPr lang="en-US" sz="2401" dirty="0">
                <a:solidFill>
                  <a:schemeClr val="tx1">
                    <a:lumMod val="95000"/>
                    <a:lumOff val="5000"/>
                  </a:schemeClr>
                </a:solidFill>
              </a:rPr>
            </a:br>
            <a:r>
              <a:rPr lang="en-US" sz="2401" dirty="0">
                <a:solidFill>
                  <a:schemeClr val="tx1">
                    <a:lumMod val="95000"/>
                    <a:lumOff val="5000"/>
                  </a:schemeClr>
                </a:solidFill>
              </a:rPr>
              <a:t>and data. </a:t>
            </a:r>
          </a:p>
          <a:p>
            <a:pPr marL="398720" indent="-223981">
              <a:lnSpc>
                <a:spcPts val="2601"/>
              </a:lnSpc>
              <a:spcBef>
                <a:spcPts val="1204"/>
              </a:spcBef>
              <a:spcAft>
                <a:spcPts val="600"/>
              </a:spcAft>
              <a:buClr>
                <a:srgbClr val="1576A9"/>
              </a:buClr>
              <a:buFont typeface="Arial" panose="020B0604020202020204" pitchFamily="34" charset="0"/>
              <a:buChar char="•"/>
            </a:pPr>
            <a:r>
              <a:rPr lang="en-US" sz="2401" dirty="0">
                <a:solidFill>
                  <a:schemeClr val="tx1">
                    <a:lumMod val="95000"/>
                    <a:lumOff val="5000"/>
                  </a:schemeClr>
                </a:solidFill>
              </a:rPr>
              <a:t>May request more information.</a:t>
            </a:r>
          </a:p>
          <a:p>
            <a:pPr marL="398720" indent="-223981">
              <a:lnSpc>
                <a:spcPts val="2601"/>
              </a:lnSpc>
              <a:spcBef>
                <a:spcPts val="1204"/>
              </a:spcBef>
              <a:spcAft>
                <a:spcPts val="600"/>
              </a:spcAft>
              <a:buClr>
                <a:srgbClr val="1576A9"/>
              </a:buClr>
              <a:buFont typeface="Arial" panose="020B0604020202020204" pitchFamily="34" charset="0"/>
              <a:buChar char="•"/>
            </a:pPr>
            <a:r>
              <a:rPr lang="en-US" sz="2401" dirty="0">
                <a:solidFill>
                  <a:schemeClr val="tx1">
                    <a:lumMod val="95000"/>
                    <a:lumOff val="5000"/>
                  </a:schemeClr>
                </a:solidFill>
              </a:rPr>
              <a:t>Contacts the sponsor’s designated representative to schedule the in-person </a:t>
            </a:r>
            <a:br>
              <a:rPr lang="en-US" sz="2401" dirty="0">
                <a:solidFill>
                  <a:schemeClr val="tx1">
                    <a:lumMod val="95000"/>
                    <a:lumOff val="5000"/>
                  </a:schemeClr>
                </a:solidFill>
              </a:rPr>
            </a:br>
            <a:r>
              <a:rPr lang="en-US" sz="2401" dirty="0">
                <a:solidFill>
                  <a:schemeClr val="tx1">
                    <a:lumMod val="95000"/>
                    <a:lumOff val="5000"/>
                  </a:schemeClr>
                </a:solidFill>
              </a:rPr>
              <a:t>review and coordinate logistics.</a:t>
            </a:r>
          </a:p>
        </p:txBody>
      </p:sp>
      <p:sp>
        <p:nvSpPr>
          <p:cNvPr id="5" name="Half Frame 4" descr="Right-facing arrow">
            <a:hlinkClick r:id="" action="ppaction://noaction" highlightClick="1"/>
            <a:hlinkHover r:id="" action="ppaction://noaction" highlightClick="1"/>
            <a:extLst>
              <a:ext uri="{FF2B5EF4-FFF2-40B4-BE49-F238E27FC236}">
                <a16:creationId xmlns:a16="http://schemas.microsoft.com/office/drawing/2014/main" id="{BF94C922-F0A2-0278-2406-54585F80E6CA}"/>
              </a:ext>
            </a:extLst>
          </p:cNvPr>
          <p:cNvSpPr/>
          <p:nvPr/>
        </p:nvSpPr>
        <p:spPr>
          <a:xfrm rot="8299029">
            <a:off x="11511962"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8" name="TextBox 7">
            <a:extLst>
              <a:ext uri="{FF2B5EF4-FFF2-40B4-BE49-F238E27FC236}">
                <a16:creationId xmlns:a16="http://schemas.microsoft.com/office/drawing/2014/main" id="{6D316D8B-668E-8C6B-FBA1-05FD7CA1754B}"/>
              </a:ext>
              <a:ext uri="{C183D7F6-B498-43B3-948B-1728B52AA6E4}">
                <adec:decorative xmlns:adec="http://schemas.microsoft.com/office/drawing/2017/decorative" val="1"/>
              </a:ext>
            </a:extLst>
          </p:cNvPr>
          <p:cNvSpPr txBox="1"/>
          <p:nvPr/>
        </p:nvSpPr>
        <p:spPr>
          <a:xfrm>
            <a:off x="11472826" y="3503984"/>
            <a:ext cx="731271" cy="338730"/>
          </a:xfrm>
          <a:prstGeom prst="rect">
            <a:avLst/>
          </a:prstGeom>
          <a:noFill/>
        </p:spPr>
        <p:txBody>
          <a:bodyPr wrap="square" rtlCol="0">
            <a:spAutoFit/>
          </a:bodyPr>
          <a:lstStyle/>
          <a:p>
            <a:pPr algn="r"/>
            <a:r>
              <a:rPr lang="en-US" sz="1601" b="1" dirty="0">
                <a:solidFill>
                  <a:srgbClr val="620909"/>
                </a:solidFill>
              </a:rPr>
              <a:t>MORE</a:t>
            </a:r>
          </a:p>
        </p:txBody>
      </p:sp>
      <p:sp>
        <p:nvSpPr>
          <p:cNvPr id="24" name="TextBox 23">
            <a:hlinkClick r:id="rId7" action="ppaction://hlinksldjump" highlightClick="1"/>
            <a:hlinkHover r:id="" action="ppaction://noaction" highlightClick="1"/>
            <a:extLst>
              <a:ext uri="{FF2B5EF4-FFF2-40B4-BE49-F238E27FC236}">
                <a16:creationId xmlns:a16="http://schemas.microsoft.com/office/drawing/2014/main" id="{1F1E45E3-B837-CD2E-833B-1CB350A7F148}"/>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0" name="Rectangle 9" descr="Clickable object: In-Person Review">
            <a:hlinkClick r:id="rId8" action="ppaction://hlinksldjump" highlightClick="1"/>
            <a:hlinkHover r:id="" action="ppaction://noaction" highlightClick="1"/>
            <a:extLst>
              <a:ext uri="{FF2B5EF4-FFF2-40B4-BE49-F238E27FC236}">
                <a16:creationId xmlns:a16="http://schemas.microsoft.com/office/drawing/2014/main" id="{753EE900-A063-2314-9316-951468B7DB02}"/>
              </a:ext>
            </a:extLst>
          </p:cNvPr>
          <p:cNvSpPr/>
          <p:nvPr/>
        </p:nvSpPr>
        <p:spPr>
          <a:xfrm>
            <a:off x="307546" y="3903262"/>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11" name="Rectangle 10" descr="Clickable object: Analysis of Findings">
            <a:hlinkClick r:id="rId9" action="ppaction://hlinksldjump" highlightClick="1"/>
            <a:hlinkHover r:id="" action="ppaction://noaction" highlightClick="1"/>
            <a:extLst>
              <a:ext uri="{FF2B5EF4-FFF2-40B4-BE49-F238E27FC236}">
                <a16:creationId xmlns:a16="http://schemas.microsoft.com/office/drawing/2014/main" id="{CEEBF59B-5B1E-A5F7-216C-71D4BC8C1AE2}"/>
              </a:ext>
            </a:extLst>
          </p:cNvPr>
          <p:cNvSpPr/>
          <p:nvPr/>
        </p:nvSpPr>
        <p:spPr>
          <a:xfrm>
            <a:off x="392238" y="5272452"/>
            <a:ext cx="2405167" cy="1186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4" name="Rectangle 3" descr="Clickable hotspot: More information">
            <a:hlinkClick r:id="" action="ppaction://hlinkshowjump?jump=nextslide" highlightClick="1"/>
            <a:hlinkHover r:id="" action="ppaction://noaction" highlightClick="1"/>
            <a:extLst>
              <a:ext uri="{FF2B5EF4-FFF2-40B4-BE49-F238E27FC236}">
                <a16:creationId xmlns:a16="http://schemas.microsoft.com/office/drawing/2014/main" id="{195FFB9D-5505-A142-F44C-5744353106C3}"/>
              </a:ext>
            </a:extLst>
          </p:cNvPr>
          <p:cNvSpPr/>
          <p:nvPr/>
        </p:nvSpPr>
        <p:spPr>
          <a:xfrm>
            <a:off x="11523095" y="2731965"/>
            <a:ext cx="675267" cy="1110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Tree>
    <p:extLst>
      <p:ext uri="{BB962C8B-B14F-4D97-AF65-F5344CB8AC3E}">
        <p14:creationId xmlns:p14="http://schemas.microsoft.com/office/powerpoint/2010/main" val="33167071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40522" fill="hold"/>
                                        <p:tgtEl>
                                          <p:spTgt spid="6"/>
                                        </p:tgtEl>
                                      </p:cBhvr>
                                    </p:cmd>
                                  </p:childTnLst>
                                </p:cTn>
                              </p:par>
                              <p:par>
                                <p:cTn id="7" presetID="10" presetClass="entr" presetSubtype="0" fill="hold" nodeType="withEffect">
                                  <p:stCondLst>
                                    <p:cond delay="1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 presetClass="entr" presetSubtype="2"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1+#ppt_w/2"/>
                                          </p:val>
                                        </p:tav>
                                        <p:tav tm="100000">
                                          <p:val>
                                            <p:strVal val="#ppt_x"/>
                                          </p:val>
                                        </p:tav>
                                      </p:tavLst>
                                    </p:anim>
                                    <p:anim calcmode="lin" valueType="num">
                                      <p:cBhvr additive="base">
                                        <p:cTn id="13" dur="750" fill="hold"/>
                                        <p:tgtEl>
                                          <p:spTgt spid="23"/>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75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anim calcmode="lin" valueType="num">
                                      <p:cBhvr>
                                        <p:cTn id="17" dur="500" fill="hold"/>
                                        <p:tgtEl>
                                          <p:spTgt spid="30"/>
                                        </p:tgtEl>
                                        <p:attrNameLst>
                                          <p:attrName>ppt_x</p:attrName>
                                        </p:attrNameLst>
                                      </p:cBhvr>
                                      <p:tavLst>
                                        <p:tav tm="0">
                                          <p:val>
                                            <p:strVal val="#ppt_x"/>
                                          </p:val>
                                        </p:tav>
                                        <p:tav tm="100000">
                                          <p:val>
                                            <p:strVal val="#ppt_x"/>
                                          </p:val>
                                        </p:tav>
                                      </p:tavLst>
                                    </p:anim>
                                    <p:anim calcmode="lin" valueType="num">
                                      <p:cBhvr>
                                        <p:cTn id="18" dur="500" fill="hold"/>
                                        <p:tgtEl>
                                          <p:spTgt spid="30"/>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40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 presetClass="exit" presetSubtype="0" fill="hold" grpId="1" nodeType="withEffect">
                                  <p:stCondLst>
                                    <p:cond delay="4000"/>
                                  </p:stCondLst>
                                  <p:childTnLst>
                                    <p:set>
                                      <p:cBhvr>
                                        <p:cTn id="23" dur="1" fill="hold">
                                          <p:stCondLst>
                                            <p:cond delay="0"/>
                                          </p:stCondLst>
                                        </p:cTn>
                                        <p:tgtEl>
                                          <p:spTgt spid="23"/>
                                        </p:tgtEl>
                                        <p:attrNameLst>
                                          <p:attrName>style.visibility</p:attrName>
                                        </p:attrNameLst>
                                      </p:cBhvr>
                                      <p:to>
                                        <p:strVal val="hidden"/>
                                      </p:to>
                                    </p:set>
                                  </p:childTnLst>
                                </p:cTn>
                              </p:par>
                              <p:par>
                                <p:cTn id="24" presetID="1" presetClass="entr" presetSubtype="0" fill="hold" grpId="0" nodeType="withEffect">
                                  <p:stCondLst>
                                    <p:cond delay="4000"/>
                                  </p:stCondLst>
                                  <p:childTnLst>
                                    <p:set>
                                      <p:cBhvr>
                                        <p:cTn id="25" dur="1" fill="hold">
                                          <p:stCondLst>
                                            <p:cond delay="0"/>
                                          </p:stCondLst>
                                        </p:cTn>
                                        <p:tgtEl>
                                          <p:spTgt spid="28"/>
                                        </p:tgtEl>
                                        <p:attrNameLst>
                                          <p:attrName>style.visibility</p:attrName>
                                        </p:attrNameLst>
                                      </p:cBhvr>
                                      <p:to>
                                        <p:strVal val="visible"/>
                                      </p:to>
                                    </p:set>
                                  </p:childTnLst>
                                </p:cTn>
                              </p:par>
                              <p:par>
                                <p:cTn id="26" presetID="42" presetClass="entr" presetSubtype="0" fill="hold" grpId="0" nodeType="withEffect">
                                  <p:stCondLst>
                                    <p:cond delay="3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anim calcmode="lin" valueType="num">
                                      <p:cBhvr>
                                        <p:cTn id="29" dur="500" fill="hold"/>
                                        <p:tgtEl>
                                          <p:spTgt spid="18"/>
                                        </p:tgtEl>
                                        <p:attrNameLst>
                                          <p:attrName>ppt_x</p:attrName>
                                        </p:attrNameLst>
                                      </p:cBhvr>
                                      <p:tavLst>
                                        <p:tav tm="0">
                                          <p:val>
                                            <p:strVal val="#ppt_x"/>
                                          </p:val>
                                        </p:tav>
                                        <p:tav tm="100000">
                                          <p:val>
                                            <p:strVal val="#ppt_x"/>
                                          </p:val>
                                        </p:tav>
                                      </p:tavLst>
                                    </p:anim>
                                    <p:anim calcmode="lin" valueType="num">
                                      <p:cBhvr>
                                        <p:cTn id="30" dur="500" fill="hold"/>
                                        <p:tgtEl>
                                          <p:spTgt spid="1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650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fade">
                                      <p:cBhvr>
                                        <p:cTn id="33" dur="500"/>
                                        <p:tgtEl>
                                          <p:spTgt spid="17">
                                            <p:txEl>
                                              <p:pRg st="0" end="0"/>
                                            </p:txEl>
                                          </p:spTgt>
                                        </p:tgtEl>
                                      </p:cBhvr>
                                    </p:animEffect>
                                    <p:anim calcmode="lin" valueType="num">
                                      <p:cBhvr>
                                        <p:cTn id="34"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5" dur="500" fill="hold"/>
                                        <p:tgtEl>
                                          <p:spTgt spid="17">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15750"/>
                                  </p:stCondLst>
                                  <p:childTnLst>
                                    <p:set>
                                      <p:cBhvr>
                                        <p:cTn id="37" dur="1" fill="hold">
                                          <p:stCondLst>
                                            <p:cond delay="0"/>
                                          </p:stCondLst>
                                        </p:cTn>
                                        <p:tgtEl>
                                          <p:spTgt spid="17">
                                            <p:txEl>
                                              <p:pRg st="1" end="1"/>
                                            </p:txEl>
                                          </p:spTgt>
                                        </p:tgtEl>
                                        <p:attrNameLst>
                                          <p:attrName>style.visibility</p:attrName>
                                        </p:attrNameLst>
                                      </p:cBhvr>
                                      <p:to>
                                        <p:strVal val="visible"/>
                                      </p:to>
                                    </p:set>
                                    <p:animEffect transition="in" filter="fade">
                                      <p:cBhvr>
                                        <p:cTn id="38" dur="500"/>
                                        <p:tgtEl>
                                          <p:spTgt spid="17">
                                            <p:txEl>
                                              <p:pRg st="1" end="1"/>
                                            </p:txEl>
                                          </p:spTgt>
                                        </p:tgtEl>
                                      </p:cBhvr>
                                    </p:animEffect>
                                    <p:anim calcmode="lin" valueType="num">
                                      <p:cBhvr>
                                        <p:cTn id="3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17">
                                            <p:txEl>
                                              <p:pRg st="1" end="1"/>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32000"/>
                                  </p:stCondLst>
                                  <p:childTnLst>
                                    <p:set>
                                      <p:cBhvr>
                                        <p:cTn id="42" dur="1" fill="hold">
                                          <p:stCondLst>
                                            <p:cond delay="0"/>
                                          </p:stCondLst>
                                        </p:cTn>
                                        <p:tgtEl>
                                          <p:spTgt spid="17">
                                            <p:txEl>
                                              <p:pRg st="2" end="2"/>
                                            </p:txEl>
                                          </p:spTgt>
                                        </p:tgtEl>
                                        <p:attrNameLst>
                                          <p:attrName>style.visibility</p:attrName>
                                        </p:attrNameLst>
                                      </p:cBhvr>
                                      <p:to>
                                        <p:strVal val="visible"/>
                                      </p:to>
                                    </p:set>
                                    <p:animEffect transition="in" filter="fade">
                                      <p:cBhvr>
                                        <p:cTn id="43" dur="500"/>
                                        <p:tgtEl>
                                          <p:spTgt spid="17">
                                            <p:txEl>
                                              <p:pRg st="2" end="2"/>
                                            </p:txEl>
                                          </p:spTgt>
                                        </p:tgtEl>
                                      </p:cBhvr>
                                    </p:animEffect>
                                    <p:anim calcmode="lin" valueType="num">
                                      <p:cBhvr>
                                        <p:cTn id="44"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45" dur="500" fill="hold"/>
                                        <p:tgtEl>
                                          <p:spTgt spid="17">
                                            <p:txEl>
                                              <p:pRg st="2" end="2"/>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4000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anim calcmode="lin" valueType="num">
                                      <p:cBhvr>
                                        <p:cTn id="49" dur="500" fill="hold"/>
                                        <p:tgtEl>
                                          <p:spTgt spid="8"/>
                                        </p:tgtEl>
                                        <p:attrNameLst>
                                          <p:attrName>ppt_x</p:attrName>
                                        </p:attrNameLst>
                                      </p:cBhvr>
                                      <p:tavLst>
                                        <p:tav tm="0">
                                          <p:val>
                                            <p:strVal val="#ppt_x"/>
                                          </p:val>
                                        </p:tav>
                                        <p:tav tm="100000">
                                          <p:val>
                                            <p:strVal val="#ppt_x"/>
                                          </p:val>
                                        </p:tav>
                                      </p:tavLst>
                                    </p:anim>
                                    <p:anim calcmode="lin" valueType="num">
                                      <p:cBhvr>
                                        <p:cTn id="5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 fill="remove" display="0">
                  <p:stCondLst>
                    <p:cond delay="indefinite"/>
                  </p:stCondLst>
                  <p:endCondLst>
                    <p:cond evt="onStopAudio" delay="0">
                      <p:tgtEl>
                        <p:sldTgt/>
                      </p:tgtEl>
                    </p:cond>
                  </p:endCondLst>
                </p:cTn>
                <p:tgtEl>
                  <p:spTgt spid="6"/>
                </p:tgtEl>
              </p:cMediaNode>
            </p:audio>
          </p:childTnLst>
        </p:cTn>
      </p:par>
    </p:tnLst>
    <p:bldLst>
      <p:bldP spid="16" grpId="0" animBg="1"/>
      <p:bldP spid="23" grpId="0"/>
      <p:bldP spid="23" grpId="1"/>
      <p:bldP spid="28" grpId="0"/>
      <p:bldP spid="30" grpId="0"/>
      <p:bldP spid="18" grpId="0"/>
      <p:bldP spid="17" grpId="0" uiExpand="1" build="p"/>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BC9989-79C0-404E-9285-EC3147AF2D44}"/>
              </a:ext>
            </a:extLst>
          </p:cNvPr>
          <p:cNvSpPr>
            <a:spLocks noGrp="1"/>
          </p:cNvSpPr>
          <p:nvPr>
            <p:ph type="title" idx="4294967295"/>
          </p:nvPr>
        </p:nvSpPr>
        <p:spPr>
          <a:xfrm>
            <a:off x="838200" y="365125"/>
            <a:ext cx="10521950" cy="1325563"/>
          </a:xfrm>
          <a:prstGeom prst="rect">
            <a:avLst/>
          </a:prstGeom>
        </p:spPr>
        <p:txBody>
          <a:bodyPr/>
          <a:lstStyle/>
          <a:p>
            <a:r>
              <a:rPr lang="en-US" dirty="0"/>
              <a:t>32</a:t>
            </a:r>
          </a:p>
        </p:txBody>
      </p:sp>
    </p:spTree>
    <p:extLst>
      <p:ext uri="{BB962C8B-B14F-4D97-AF65-F5344CB8AC3E}">
        <p14:creationId xmlns:p14="http://schemas.microsoft.com/office/powerpoint/2010/main" val="22799939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24574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p>
        </p:txBody>
      </p:sp>
      <p:sp>
        <p:nvSpPr>
          <p:cNvPr id="70" name="TextBox 69">
            <a:extLst>
              <a:ext uri="{FF2B5EF4-FFF2-40B4-BE49-F238E27FC236}">
                <a16:creationId xmlns:a16="http://schemas.microsoft.com/office/drawing/2014/main" id="{A40CD4DA-FE2B-463F-B31C-C476A7BDE0C5}"/>
              </a:ext>
              <a:ext uri="{C183D7F6-B498-43B3-948B-1728B52AA6E4}">
                <adec:decorative xmlns:adec="http://schemas.microsoft.com/office/drawing/2017/decorative" val="1"/>
              </a:ext>
            </a:extLst>
          </p:cNvPr>
          <p:cNvSpPr txBox="1"/>
          <p:nvPr/>
        </p:nvSpPr>
        <p:spPr>
          <a:xfrm>
            <a:off x="3457849" y="-1889"/>
            <a:ext cx="3980009" cy="770292"/>
          </a:xfrm>
          <a:prstGeom prst="rect">
            <a:avLst/>
          </a:prstGeom>
          <a:noFill/>
        </p:spPr>
        <p:txBody>
          <a:bodyPr wrap="square" rtlCol="0">
            <a:spAutoFit/>
          </a:bodyPr>
          <a:lstStyle/>
          <a:p>
            <a:r>
              <a:rPr lang="en-US" sz="4405" b="1" dirty="0">
                <a:solidFill>
                  <a:srgbClr val="083045"/>
                </a:solidFill>
              </a:rPr>
              <a:t>1) DESK REVIEW</a:t>
            </a:r>
          </a:p>
        </p:txBody>
      </p:sp>
      <p:grpSp>
        <p:nvGrpSpPr>
          <p:cNvPr id="19" name="Group 18" descr="Slide two of three">
            <a:extLst>
              <a:ext uri="{FF2B5EF4-FFF2-40B4-BE49-F238E27FC236}">
                <a16:creationId xmlns:a16="http://schemas.microsoft.com/office/drawing/2014/main" id="{B8AD916E-0C5B-FD0E-8CD8-6A2DDB7D7BD0}"/>
              </a:ext>
            </a:extLst>
          </p:cNvPr>
          <p:cNvGrpSpPr/>
          <p:nvPr/>
        </p:nvGrpSpPr>
        <p:grpSpPr>
          <a:xfrm>
            <a:off x="11324082" y="180540"/>
            <a:ext cx="726192" cy="482339"/>
            <a:chOff x="11324082" y="180540"/>
            <a:chExt cx="726192" cy="482339"/>
          </a:xfrm>
        </p:grpSpPr>
        <p:grpSp>
          <p:nvGrpSpPr>
            <p:cNvPr id="3" name="Group 2" descr="Three small boxes with the second one filled in blue">
              <a:extLst>
                <a:ext uri="{FF2B5EF4-FFF2-40B4-BE49-F238E27FC236}">
                  <a16:creationId xmlns:a16="http://schemas.microsoft.com/office/drawing/2014/main" id="{EA298E4F-D28C-4915-8CF6-1DA7EF6BC64C}"/>
                </a:ext>
              </a:extLst>
            </p:cNvPr>
            <p:cNvGrpSpPr/>
            <p:nvPr/>
          </p:nvGrpSpPr>
          <p:grpSpPr>
            <a:xfrm>
              <a:off x="11324082" y="180540"/>
              <a:ext cx="726192" cy="209765"/>
              <a:chOff x="11324082" y="180540"/>
              <a:chExt cx="726192" cy="209765"/>
            </a:xfrm>
          </p:grpSpPr>
          <p:sp>
            <p:nvSpPr>
              <p:cNvPr id="22" name="Rectangle 21">
                <a:extLst>
                  <a:ext uri="{FF2B5EF4-FFF2-40B4-BE49-F238E27FC236}">
                    <a16:creationId xmlns:a16="http://schemas.microsoft.com/office/drawing/2014/main" id="{F46CB327-1A0E-E220-74A7-C839DD1811AA}"/>
                  </a:ext>
                </a:extLst>
              </p:cNvPr>
              <p:cNvSpPr/>
              <p:nvPr/>
            </p:nvSpPr>
            <p:spPr>
              <a:xfrm>
                <a:off x="11846905"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3" name="Rectangle 22">
                <a:extLst>
                  <a:ext uri="{FF2B5EF4-FFF2-40B4-BE49-F238E27FC236}">
                    <a16:creationId xmlns:a16="http://schemas.microsoft.com/office/drawing/2014/main" id="{5151F156-8C63-316F-B99F-55EB2B8F0013}"/>
                  </a:ext>
                </a:extLst>
              </p:cNvPr>
              <p:cNvSpPr/>
              <p:nvPr/>
            </p:nvSpPr>
            <p:spPr>
              <a:xfrm>
                <a:off x="11585496" y="180540"/>
                <a:ext cx="203369" cy="209765"/>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4" name="Rectangle 23">
                <a:extLst>
                  <a:ext uri="{FF2B5EF4-FFF2-40B4-BE49-F238E27FC236}">
                    <a16:creationId xmlns:a16="http://schemas.microsoft.com/office/drawing/2014/main" id="{7DAFECC4-474E-1182-9F71-7DCF82238EDF}"/>
                  </a:ext>
                </a:extLst>
              </p:cNvPr>
              <p:cNvSpPr/>
              <p:nvPr/>
            </p:nvSpPr>
            <p:spPr>
              <a:xfrm>
                <a:off x="11324082"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25" name="TextBox 24">
              <a:extLst>
                <a:ext uri="{FF2B5EF4-FFF2-40B4-BE49-F238E27FC236}">
                  <a16:creationId xmlns:a16="http://schemas.microsoft.com/office/drawing/2014/main" id="{8C851A8F-E3B5-E725-5B3F-C0AB63FA230D}"/>
                </a:ext>
              </a:extLst>
            </p:cNvPr>
            <p:cNvSpPr txBox="1"/>
            <p:nvPr/>
          </p:nvSpPr>
          <p:spPr>
            <a:xfrm>
              <a:off x="11421042" y="385286"/>
              <a:ext cx="540815" cy="277593"/>
            </a:xfrm>
            <a:prstGeom prst="rect">
              <a:avLst/>
            </a:prstGeom>
            <a:noFill/>
          </p:spPr>
          <p:txBody>
            <a:bodyPr wrap="none" rtlCol="0">
              <a:spAutoFit/>
            </a:bodyPr>
            <a:lstStyle/>
            <a:p>
              <a:pPr algn="ctr"/>
              <a:r>
                <a:rPr lang="en-US" sz="1204" dirty="0"/>
                <a:t>2 of 3</a:t>
              </a:r>
            </a:p>
          </p:txBody>
        </p:sp>
      </p:grpSp>
      <p:pic>
        <p:nvPicPr>
          <p:cNvPr id="2" name="slide14" descr="&quot;Audio&quot;">
            <a:hlinkClick r:id="" action="ppaction://media"/>
            <a:extLst>
              <a:ext uri="{FF2B5EF4-FFF2-40B4-BE49-F238E27FC236}">
                <a16:creationId xmlns:a16="http://schemas.microsoft.com/office/drawing/2014/main" id="{D318C257-CC90-4921-9952-47717137F0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5955" y="4948917"/>
            <a:ext cx="347844" cy="347843"/>
          </a:xfrm>
          <a:prstGeom prst="rect">
            <a:avLst/>
          </a:prstGeom>
        </p:spPr>
      </p:pic>
      <p:sp>
        <p:nvSpPr>
          <p:cNvPr id="8" name="Title 7">
            <a:extLst>
              <a:ext uri="{FF2B5EF4-FFF2-40B4-BE49-F238E27FC236}">
                <a16:creationId xmlns:a16="http://schemas.microsoft.com/office/drawing/2014/main" id="{6A7D47C2-A88A-00D8-E2B6-FF7CE128E35B}"/>
              </a:ext>
            </a:extLst>
          </p:cNvPr>
          <p:cNvSpPr txBox="1">
            <a:spLocks noGrp="1"/>
          </p:cNvSpPr>
          <p:nvPr>
            <p:ph type="title" idx="4294967295"/>
          </p:nvPr>
        </p:nvSpPr>
        <p:spPr>
          <a:xfrm>
            <a:off x="4160753" y="1049246"/>
            <a:ext cx="3935964" cy="461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2400" b="1">
                <a:solidFill>
                  <a:srgbClr val="1373A6"/>
                </a:solidFill>
                <a:effectLst>
                  <a:glow rad="520700">
                    <a:schemeClr val="bg1"/>
                  </a:glow>
                </a:effectLst>
              </a:defRPr>
            </a:lvl1p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2401" b="1" i="0" u="none" strike="noStrike" kern="1200" cap="none" spc="0" normalizeH="0" baseline="0" noProof="0" dirty="0">
                <a:ln>
                  <a:noFill/>
                </a:ln>
                <a:solidFill>
                  <a:srgbClr val="1373A6"/>
                </a:solidFill>
                <a:effectLst>
                  <a:glow rad="88900">
                    <a:schemeClr val="bg1">
                      <a:alpha val="84000"/>
                    </a:schemeClr>
                  </a:glow>
                </a:effectLst>
                <a:uLnTx/>
                <a:uFillTx/>
                <a:latin typeface="+mn-lt"/>
                <a:ea typeface="+mn-ea"/>
                <a:cs typeface="+mn-cs"/>
              </a:rPr>
              <a:t>Registered Standards</a:t>
            </a:r>
          </a:p>
        </p:txBody>
      </p:sp>
      <p:sp>
        <p:nvSpPr>
          <p:cNvPr id="11" name="Text Placeholder 6">
            <a:extLst>
              <a:ext uri="{FF2B5EF4-FFF2-40B4-BE49-F238E27FC236}">
                <a16:creationId xmlns:a16="http://schemas.microsoft.com/office/drawing/2014/main" id="{D0009B8C-DF8B-5B82-A045-821C3E2F7C73}"/>
              </a:ext>
            </a:extLst>
          </p:cNvPr>
          <p:cNvSpPr txBox="1">
            <a:spLocks/>
          </p:cNvSpPr>
          <p:nvPr/>
        </p:nvSpPr>
        <p:spPr>
          <a:xfrm>
            <a:off x="4161301" y="1622650"/>
            <a:ext cx="3935964" cy="13136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1" dirty="0"/>
              <a:t>The reviewer will check the sponsor’s registered Standards for alignment with applicable EEO regulations, such as: </a:t>
            </a:r>
          </a:p>
        </p:txBody>
      </p:sp>
      <p:sp>
        <p:nvSpPr>
          <p:cNvPr id="12" name="Text Placeholder 6">
            <a:extLst>
              <a:ext uri="{FF2B5EF4-FFF2-40B4-BE49-F238E27FC236}">
                <a16:creationId xmlns:a16="http://schemas.microsoft.com/office/drawing/2014/main" id="{5BFA26A2-BDDD-A3EF-B846-F9ED8BC59CCF}"/>
              </a:ext>
            </a:extLst>
          </p:cNvPr>
          <p:cNvSpPr txBox="1">
            <a:spLocks/>
          </p:cNvSpPr>
          <p:nvPr/>
        </p:nvSpPr>
        <p:spPr>
          <a:xfrm>
            <a:off x="4292933" y="3103115"/>
            <a:ext cx="3832377" cy="313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8720" indent="-223981">
              <a:spcBef>
                <a:spcPts val="1204"/>
              </a:spcBef>
              <a:buClr>
                <a:schemeClr val="accent6"/>
              </a:buClr>
              <a:defRPr/>
            </a:pPr>
            <a:r>
              <a:rPr lang="en-US" sz="2201" dirty="0"/>
              <a:t>Ratio of apprentices to journeyworkers</a:t>
            </a:r>
          </a:p>
          <a:p>
            <a:pPr marL="398720" indent="-223981">
              <a:spcBef>
                <a:spcPts val="1204"/>
              </a:spcBef>
              <a:buClr>
                <a:schemeClr val="accent6"/>
              </a:buClr>
              <a:defRPr/>
            </a:pPr>
            <a:r>
              <a:rPr lang="en-US" sz="2201" dirty="0"/>
              <a:t>EEO pledge</a:t>
            </a:r>
          </a:p>
          <a:p>
            <a:pPr marL="398720" indent="-223981">
              <a:spcBef>
                <a:spcPts val="1204"/>
              </a:spcBef>
              <a:buClr>
                <a:schemeClr val="accent6"/>
              </a:buClr>
              <a:defRPr/>
            </a:pPr>
            <a:r>
              <a:rPr lang="en-US" sz="2201" dirty="0"/>
              <a:t>Selection procedures and qualification requirements</a:t>
            </a:r>
          </a:p>
          <a:p>
            <a:pPr marL="398720" indent="-223981">
              <a:spcBef>
                <a:spcPts val="1204"/>
              </a:spcBef>
              <a:buClr>
                <a:schemeClr val="accent6"/>
              </a:buClr>
              <a:defRPr/>
            </a:pPr>
            <a:r>
              <a:rPr lang="en-US" sz="2201" dirty="0"/>
              <a:t>Current wage table</a:t>
            </a:r>
          </a:p>
        </p:txBody>
      </p:sp>
      <p:pic>
        <p:nvPicPr>
          <p:cNvPr id="13" name="Picture 12" descr="Screenshot of a registered apprenticeship program's registered Standards with title page and thumbnails of additional pages.">
            <a:extLst>
              <a:ext uri="{FF2B5EF4-FFF2-40B4-BE49-F238E27FC236}">
                <a16:creationId xmlns:a16="http://schemas.microsoft.com/office/drawing/2014/main" id="{DC3B7989-47AF-4E7D-A1A9-7CBB77692A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32481" y="1119311"/>
            <a:ext cx="3354238" cy="3903664"/>
          </a:xfrm>
          <a:prstGeom prst="rect">
            <a:avLst/>
          </a:prstGeom>
          <a:effectLst>
            <a:outerShdw blurRad="50800" dist="38100" dir="2700000" algn="tl" rotWithShape="0">
              <a:prstClr val="black">
                <a:alpha val="40000"/>
              </a:prstClr>
            </a:outerShdw>
          </a:effectLst>
        </p:spPr>
      </p:pic>
      <p:grpSp>
        <p:nvGrpSpPr>
          <p:cNvPr id="14" name="Group 13" descr="Sponsors are responsible for keeping their registered Standards current in RAPIDS.">
            <a:extLst>
              <a:ext uri="{FF2B5EF4-FFF2-40B4-BE49-F238E27FC236}">
                <a16:creationId xmlns:a16="http://schemas.microsoft.com/office/drawing/2014/main" id="{6197B02E-7F76-7A26-4D14-0C7E281107E0}"/>
              </a:ext>
            </a:extLst>
          </p:cNvPr>
          <p:cNvGrpSpPr/>
          <p:nvPr/>
        </p:nvGrpSpPr>
        <p:grpSpPr>
          <a:xfrm>
            <a:off x="8132481" y="5189779"/>
            <a:ext cx="4065883" cy="1101753"/>
            <a:chOff x="8230717" y="5188856"/>
            <a:chExt cx="3961286" cy="1123862"/>
          </a:xfrm>
        </p:grpSpPr>
        <p:sp>
          <p:nvSpPr>
            <p:cNvPr id="15" name="Rectangle: Top Corners Rounded 14">
              <a:extLst>
                <a:ext uri="{FF2B5EF4-FFF2-40B4-BE49-F238E27FC236}">
                  <a16:creationId xmlns:a16="http://schemas.microsoft.com/office/drawing/2014/main" id="{B8835ECD-A780-01C9-9673-101D308F1FFD}"/>
                </a:ext>
              </a:extLst>
            </p:cNvPr>
            <p:cNvSpPr/>
            <p:nvPr/>
          </p:nvSpPr>
          <p:spPr>
            <a:xfrm rot="16200000">
              <a:off x="9649429" y="3770144"/>
              <a:ext cx="1123862" cy="3961286"/>
            </a:xfrm>
            <a:prstGeom prst="round2SameRect">
              <a:avLst>
                <a:gd name="adj1" fmla="val 47584"/>
                <a:gd name="adj2" fmla="val 0"/>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6" name="TextBox 15" descr="What questions would you want to ask an instructor about the related instruction component of the registered apprenticeship program?">
              <a:extLst>
                <a:ext uri="{FF2B5EF4-FFF2-40B4-BE49-F238E27FC236}">
                  <a16:creationId xmlns:a16="http://schemas.microsoft.com/office/drawing/2014/main" id="{CF169832-F4BB-0706-DCF6-81DAC51734CE}"/>
                </a:ext>
              </a:extLst>
            </p:cNvPr>
            <p:cNvSpPr txBox="1"/>
            <p:nvPr/>
          </p:nvSpPr>
          <p:spPr>
            <a:xfrm>
              <a:off x="8529748" y="5262597"/>
              <a:ext cx="3497058" cy="977958"/>
            </a:xfrm>
            <a:prstGeom prst="rect">
              <a:avLst/>
            </a:prstGeom>
            <a:noFill/>
          </p:spPr>
          <p:txBody>
            <a:bodyPr wrap="square" lIns="91489" tIns="45744" rIns="91489" bIns="45744" rtlCol="0" anchor="t">
              <a:spAutoFit/>
            </a:bodyPr>
            <a:lstStyle/>
            <a:p>
              <a:pPr>
                <a:lnSpc>
                  <a:spcPts val="2302"/>
                </a:lnSpc>
              </a:pPr>
              <a:r>
                <a:rPr lang="en-US" sz="2201" dirty="0">
                  <a:solidFill>
                    <a:schemeClr val="bg1"/>
                  </a:solidFill>
                </a:rPr>
                <a:t>Sponsors are responsible for keeping their registered Standards current in RAPIDS.</a:t>
              </a:r>
            </a:p>
          </p:txBody>
        </p:sp>
      </p:grpSp>
      <p:sp>
        <p:nvSpPr>
          <p:cNvPr id="5" name="Half Frame 4" descr="Right-facing arrow">
            <a:hlinkClick r:id="" action="ppaction://noaction" highlightClick="1"/>
            <a:hlinkHover r:id="" action="ppaction://noaction" highlightClick="1"/>
            <a:extLst>
              <a:ext uri="{FF2B5EF4-FFF2-40B4-BE49-F238E27FC236}">
                <a16:creationId xmlns:a16="http://schemas.microsoft.com/office/drawing/2014/main" id="{8B5EA6B2-AF31-BAE8-BD76-5B00E9D9EC2C}"/>
              </a:ext>
            </a:extLst>
          </p:cNvPr>
          <p:cNvSpPr/>
          <p:nvPr/>
        </p:nvSpPr>
        <p:spPr>
          <a:xfrm rot="8299029">
            <a:off x="11511962"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57" name="Half Frame 56" descr="Left-facing arrow">
            <a:hlinkHover r:id="" action="ppaction://noaction" highlightClick="1"/>
            <a:extLst>
              <a:ext uri="{FF2B5EF4-FFF2-40B4-BE49-F238E27FC236}">
                <a16:creationId xmlns:a16="http://schemas.microsoft.com/office/drawing/2014/main" id="{D12FB51C-8FAB-47C8-BA6E-987F3FF834FE}"/>
              </a:ext>
            </a:extLst>
          </p:cNvPr>
          <p:cNvSpPr/>
          <p:nvPr/>
        </p:nvSpPr>
        <p:spPr>
          <a:xfrm rot="13300971" flipH="1">
            <a:off x="3513154" y="2866067"/>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87" name="Rectangle 86" descr="Clickable object: In-Person Review">
            <a:hlinkClick r:id="rId7" action="ppaction://hlinksldjump" highlightClick="1"/>
            <a:hlinkHover r:id="" action="ppaction://noaction" highlightClick="1"/>
            <a:extLst>
              <a:ext uri="{FF2B5EF4-FFF2-40B4-BE49-F238E27FC236}">
                <a16:creationId xmlns:a16="http://schemas.microsoft.com/office/drawing/2014/main" id="{DEDD299F-72F7-40BE-8DF0-1185E2A631C5}"/>
              </a:ext>
            </a:extLst>
          </p:cNvPr>
          <p:cNvSpPr/>
          <p:nvPr/>
        </p:nvSpPr>
        <p:spPr>
          <a:xfrm>
            <a:off x="307546" y="3903262"/>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26" name="Rectangle 25" descr="Clickable object: Analysis of Findings">
            <a:hlinkClick r:id="rId8" action="ppaction://hlinksldjump" highlightClick="1"/>
            <a:hlinkHover r:id="" action="ppaction://noaction" highlightClick="1"/>
            <a:extLst>
              <a:ext uri="{FF2B5EF4-FFF2-40B4-BE49-F238E27FC236}">
                <a16:creationId xmlns:a16="http://schemas.microsoft.com/office/drawing/2014/main" id="{C11781FC-788C-1A83-3DA6-91AC23A4AFA7}"/>
              </a:ext>
            </a:extLst>
          </p:cNvPr>
          <p:cNvSpPr/>
          <p:nvPr/>
        </p:nvSpPr>
        <p:spPr>
          <a:xfrm>
            <a:off x="307546" y="5250559"/>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27" name="TextBox 26">
            <a:hlinkClick r:id="rId9" action="ppaction://hlinksldjump" highlightClick="1"/>
            <a:hlinkHover r:id="" action="ppaction://noaction" highlightClick="1"/>
            <a:extLst>
              <a:ext uri="{FF2B5EF4-FFF2-40B4-BE49-F238E27FC236}">
                <a16:creationId xmlns:a16="http://schemas.microsoft.com/office/drawing/2014/main" id="{0527FF26-0219-5D2F-5403-449878E2F96C}"/>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8" name="TextBox 17">
            <a:extLst>
              <a:ext uri="{FF2B5EF4-FFF2-40B4-BE49-F238E27FC236}">
                <a16:creationId xmlns:a16="http://schemas.microsoft.com/office/drawing/2014/main" id="{50CD0296-75F7-3A77-E59F-D0AE5B62FCED}"/>
              </a:ext>
              <a:ext uri="{C183D7F6-B498-43B3-948B-1728B52AA6E4}">
                <adec:decorative xmlns:adec="http://schemas.microsoft.com/office/drawing/2017/decorative" val="1"/>
              </a:ext>
            </a:extLst>
          </p:cNvPr>
          <p:cNvSpPr txBox="1"/>
          <p:nvPr/>
        </p:nvSpPr>
        <p:spPr>
          <a:xfrm>
            <a:off x="11472826" y="3503984"/>
            <a:ext cx="731271" cy="338730"/>
          </a:xfrm>
          <a:prstGeom prst="rect">
            <a:avLst/>
          </a:prstGeom>
          <a:noFill/>
        </p:spPr>
        <p:txBody>
          <a:bodyPr wrap="square" rtlCol="0">
            <a:spAutoFit/>
          </a:bodyPr>
          <a:lstStyle/>
          <a:p>
            <a:pPr algn="r"/>
            <a:r>
              <a:rPr lang="en-US" sz="1601" b="1" dirty="0">
                <a:solidFill>
                  <a:srgbClr val="620909"/>
                </a:solidFill>
              </a:rPr>
              <a:t>MORE</a:t>
            </a:r>
          </a:p>
        </p:txBody>
      </p:sp>
      <p:sp>
        <p:nvSpPr>
          <p:cNvPr id="7" name="Rectangle 6" descr="Clickable hotspot: More information">
            <a:hlinkClick r:id="" action="ppaction://hlinkshowjump?jump=nextslide" highlightClick="1"/>
            <a:hlinkHover r:id="" action="ppaction://noaction" highlightClick="1"/>
            <a:extLst>
              <a:ext uri="{FF2B5EF4-FFF2-40B4-BE49-F238E27FC236}">
                <a16:creationId xmlns:a16="http://schemas.microsoft.com/office/drawing/2014/main" id="{AD05726B-63C8-9EA3-5943-B8926D8DC7E9}"/>
              </a:ext>
            </a:extLst>
          </p:cNvPr>
          <p:cNvSpPr/>
          <p:nvPr/>
        </p:nvSpPr>
        <p:spPr>
          <a:xfrm>
            <a:off x="11523095" y="2731965"/>
            <a:ext cx="675267" cy="1110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7" name="Rectangle 36" descr="Clickable object: Back to previous slide">
            <a:hlinkClick r:id="rId10" action="ppaction://hlinksldjump" highlightClick="1"/>
            <a:hlinkHover r:id="" action="ppaction://noaction" highlightClick="1"/>
            <a:extLst>
              <a:ext uri="{FF2B5EF4-FFF2-40B4-BE49-F238E27FC236}">
                <a16:creationId xmlns:a16="http://schemas.microsoft.com/office/drawing/2014/main" id="{CA1D6C4C-2361-4D5F-BEAB-948691DB1A49}"/>
              </a:ext>
            </a:extLst>
          </p:cNvPr>
          <p:cNvSpPr/>
          <p:nvPr/>
        </p:nvSpPr>
        <p:spPr>
          <a:xfrm>
            <a:off x="3371324" y="2698710"/>
            <a:ext cx="560596" cy="900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Tree>
    <p:extLst>
      <p:ext uri="{BB962C8B-B14F-4D97-AF65-F5344CB8AC3E}">
        <p14:creationId xmlns:p14="http://schemas.microsoft.com/office/powerpoint/2010/main" val="60945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51466"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animEffect transition="in" filter="fade">
                                      <p:cBhvr>
                                        <p:cTn id="9" dur="500"/>
                                        <p:tgtEl>
                                          <p:spTgt spid="57"/>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25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27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42" presetClass="entr" presetSubtype="0" fill="hold" grpId="0" nodeType="withEffect">
                                  <p:stCondLst>
                                    <p:cond delay="120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anim calcmode="lin" valueType="num">
                                      <p:cBhvr>
                                        <p:cTn id="2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2">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900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500"/>
                                        <p:tgtEl>
                                          <p:spTgt spid="12">
                                            <p:txEl>
                                              <p:pRg st="1" end="1"/>
                                            </p:txEl>
                                          </p:spTgt>
                                        </p:tgtEl>
                                      </p:cBhvr>
                                    </p:animEffect>
                                    <p:anim calcmode="lin" valueType="num">
                                      <p:cBhvr>
                                        <p:cTn id="3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12">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250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500"/>
                                        <p:tgtEl>
                                          <p:spTgt spid="12">
                                            <p:txEl>
                                              <p:pRg st="2" end="2"/>
                                            </p:txEl>
                                          </p:spTgt>
                                        </p:tgtEl>
                                      </p:cBhvr>
                                    </p:animEffect>
                                    <p:anim calcmode="lin" valueType="num">
                                      <p:cBhvr>
                                        <p:cTn id="36"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12">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3000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500"/>
                                        <p:tgtEl>
                                          <p:spTgt spid="12">
                                            <p:txEl>
                                              <p:pRg st="3" end="3"/>
                                            </p:txEl>
                                          </p:spTgt>
                                        </p:tgtEl>
                                      </p:cBhvr>
                                    </p:animEffect>
                                    <p:anim calcmode="lin" valueType="num">
                                      <p:cBhvr>
                                        <p:cTn id="4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2" dur="500" fill="hold"/>
                                        <p:tgtEl>
                                          <p:spTgt spid="12">
                                            <p:txEl>
                                              <p:pRg st="3" end="3"/>
                                            </p:txEl>
                                          </p:spTgt>
                                        </p:tgtEl>
                                        <p:attrNameLst>
                                          <p:attrName>ppt_y</p:attrName>
                                        </p:attrNameLst>
                                      </p:cBhvr>
                                      <p:tavLst>
                                        <p:tav tm="0">
                                          <p:val>
                                            <p:strVal val="#ppt_y+.1"/>
                                          </p:val>
                                        </p:tav>
                                        <p:tav tm="100000">
                                          <p:val>
                                            <p:strVal val="#ppt_y"/>
                                          </p:val>
                                        </p:tav>
                                      </p:tavLst>
                                    </p:anim>
                                  </p:childTnLst>
                                </p:cTn>
                              </p:par>
                              <p:par>
                                <p:cTn id="43" presetID="2" presetClass="entr" presetSubtype="2" fill="hold" nodeType="withEffect">
                                  <p:stCondLst>
                                    <p:cond delay="4400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750" fill="hold"/>
                                        <p:tgtEl>
                                          <p:spTgt spid="14"/>
                                        </p:tgtEl>
                                        <p:attrNameLst>
                                          <p:attrName>ppt_x</p:attrName>
                                        </p:attrNameLst>
                                      </p:cBhvr>
                                      <p:tavLst>
                                        <p:tav tm="0">
                                          <p:val>
                                            <p:strVal val="1+#ppt_w/2"/>
                                          </p:val>
                                        </p:tav>
                                        <p:tav tm="100000">
                                          <p:val>
                                            <p:strVal val="#ppt_x"/>
                                          </p:val>
                                        </p:tav>
                                      </p:tavLst>
                                    </p:anim>
                                    <p:anim calcmode="lin" valueType="num">
                                      <p:cBhvr additive="base">
                                        <p:cTn id="46" dur="750" fill="hold"/>
                                        <p:tgtEl>
                                          <p:spTgt spid="14"/>
                                        </p:tgtEl>
                                        <p:attrNameLst>
                                          <p:attrName>ppt_y</p:attrName>
                                        </p:attrNameLst>
                                      </p:cBhvr>
                                      <p:tavLst>
                                        <p:tav tm="0">
                                          <p:val>
                                            <p:strVal val="#ppt_y"/>
                                          </p:val>
                                        </p:tav>
                                        <p:tav tm="100000">
                                          <p:val>
                                            <p:strVal val="#ppt_y"/>
                                          </p:val>
                                        </p:tav>
                                      </p:tavLst>
                                    </p:anim>
                                  </p:childTnLst>
                                </p:cTn>
                              </p:par>
                              <p:par>
                                <p:cTn id="47" presetID="42" presetClass="entr" presetSubtype="0" fill="hold" grpId="0" nodeType="withEffect">
                                  <p:stCondLst>
                                    <p:cond delay="5147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anim calcmode="lin" valueType="num">
                                      <p:cBhvr>
                                        <p:cTn id="50" dur="500" fill="hold"/>
                                        <p:tgtEl>
                                          <p:spTgt spid="18"/>
                                        </p:tgtEl>
                                        <p:attrNameLst>
                                          <p:attrName>ppt_x</p:attrName>
                                        </p:attrNameLst>
                                      </p:cBhvr>
                                      <p:tavLst>
                                        <p:tav tm="0">
                                          <p:val>
                                            <p:strVal val="#ppt_x"/>
                                          </p:val>
                                        </p:tav>
                                        <p:tav tm="100000">
                                          <p:val>
                                            <p:strVal val="#ppt_x"/>
                                          </p:val>
                                        </p:tav>
                                      </p:tavLst>
                                    </p:anim>
                                    <p:anim calcmode="lin" valueType="num">
                                      <p:cBhvr>
                                        <p:cTn id="5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2" fill="remove" display="0">
                  <p:stCondLst>
                    <p:cond delay="indefinite"/>
                  </p:stCondLst>
                  <p:endCondLst>
                    <p:cond evt="onStopAudio" delay="0">
                      <p:tgtEl>
                        <p:sldTgt/>
                      </p:tgtEl>
                    </p:cond>
                  </p:endCondLst>
                </p:cTn>
                <p:tgtEl>
                  <p:spTgt spid="2"/>
                </p:tgtEl>
              </p:cMediaNode>
            </p:audio>
          </p:childTnLst>
        </p:cTn>
      </p:par>
    </p:tnLst>
    <p:bldLst>
      <p:bldP spid="8" grpId="0"/>
      <p:bldP spid="11" grpId="0"/>
      <p:bldP spid="12" grpId="0" uiExpand="1" build="p"/>
      <p:bldP spid="57" grpId="0" animBg="1"/>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4E28DC9-EEB8-4CF9-BDF8-1881EB3E4990}"/>
              </a:ext>
            </a:extLst>
          </p:cNvPr>
          <p:cNvSpPr>
            <a:spLocks noGrp="1"/>
          </p:cNvSpPr>
          <p:nvPr>
            <p:ph type="title" idx="4294967295"/>
          </p:nvPr>
        </p:nvSpPr>
        <p:spPr>
          <a:xfrm>
            <a:off x="838200" y="365125"/>
            <a:ext cx="10521950" cy="1325563"/>
          </a:xfrm>
          <a:prstGeom prst="rect">
            <a:avLst/>
          </a:prstGeom>
        </p:spPr>
        <p:txBody>
          <a:bodyPr/>
          <a:lstStyle/>
          <a:p>
            <a:r>
              <a:rPr lang="en-US" dirty="0"/>
              <a:t>34</a:t>
            </a:r>
          </a:p>
        </p:txBody>
      </p:sp>
    </p:spTree>
    <p:extLst>
      <p:ext uri="{BB962C8B-B14F-4D97-AF65-F5344CB8AC3E}">
        <p14:creationId xmlns:p14="http://schemas.microsoft.com/office/powerpoint/2010/main" val="24415021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Half Frame 56" descr="Left-facing arroow">
            <a:hlinkHover r:id="" action="ppaction://noaction" highlightClick="1"/>
            <a:extLst>
              <a:ext uri="{FF2B5EF4-FFF2-40B4-BE49-F238E27FC236}">
                <a16:creationId xmlns:a16="http://schemas.microsoft.com/office/drawing/2014/main" id="{D12FB51C-8FAB-47C8-BA6E-987F3FF834FE}"/>
              </a:ext>
            </a:extLst>
          </p:cNvPr>
          <p:cNvSpPr/>
          <p:nvPr/>
        </p:nvSpPr>
        <p:spPr>
          <a:xfrm rot="13300971" flipH="1">
            <a:off x="3513154" y="2866067"/>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24574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p>
        </p:txBody>
      </p:sp>
      <p:sp>
        <p:nvSpPr>
          <p:cNvPr id="68" name="TextBox 67">
            <a:extLst>
              <a:ext uri="{FF2B5EF4-FFF2-40B4-BE49-F238E27FC236}">
                <a16:creationId xmlns:a16="http://schemas.microsoft.com/office/drawing/2014/main" id="{CC6CA3B3-FD58-444E-8390-FD2AE39451F2}"/>
              </a:ext>
              <a:ext uri="{C183D7F6-B498-43B3-948B-1728B52AA6E4}">
                <adec:decorative xmlns:adec="http://schemas.microsoft.com/office/drawing/2017/decorative" val="1"/>
              </a:ext>
            </a:extLst>
          </p:cNvPr>
          <p:cNvSpPr txBox="1"/>
          <p:nvPr/>
        </p:nvSpPr>
        <p:spPr>
          <a:xfrm>
            <a:off x="3457849" y="-1889"/>
            <a:ext cx="3980009" cy="770292"/>
          </a:xfrm>
          <a:prstGeom prst="rect">
            <a:avLst/>
          </a:prstGeom>
          <a:noFill/>
        </p:spPr>
        <p:txBody>
          <a:bodyPr wrap="square" rtlCol="0">
            <a:spAutoFit/>
          </a:bodyPr>
          <a:lstStyle/>
          <a:p>
            <a:r>
              <a:rPr lang="en-US" sz="4405" b="1" dirty="0">
                <a:solidFill>
                  <a:srgbClr val="083045"/>
                </a:solidFill>
              </a:rPr>
              <a:t>1) DESK REVIEW</a:t>
            </a:r>
          </a:p>
        </p:txBody>
      </p:sp>
      <p:grpSp>
        <p:nvGrpSpPr>
          <p:cNvPr id="8" name="Group 7" descr="Slide three of three">
            <a:extLst>
              <a:ext uri="{FF2B5EF4-FFF2-40B4-BE49-F238E27FC236}">
                <a16:creationId xmlns:a16="http://schemas.microsoft.com/office/drawing/2014/main" id="{A2F630E4-9987-D128-4FE7-29F40C88AA28}"/>
              </a:ext>
            </a:extLst>
          </p:cNvPr>
          <p:cNvGrpSpPr/>
          <p:nvPr/>
        </p:nvGrpSpPr>
        <p:grpSpPr>
          <a:xfrm>
            <a:off x="11324082" y="180540"/>
            <a:ext cx="726192" cy="482339"/>
            <a:chOff x="11324082" y="180540"/>
            <a:chExt cx="726192" cy="482339"/>
          </a:xfrm>
        </p:grpSpPr>
        <p:grpSp>
          <p:nvGrpSpPr>
            <p:cNvPr id="3" name="Group 2" descr="Three small boxes with the third one fille in blue">
              <a:extLst>
                <a:ext uri="{FF2B5EF4-FFF2-40B4-BE49-F238E27FC236}">
                  <a16:creationId xmlns:a16="http://schemas.microsoft.com/office/drawing/2014/main" id="{6B4D3B00-A824-4BA6-83EA-E3B206FB2483}"/>
                </a:ext>
              </a:extLst>
            </p:cNvPr>
            <p:cNvGrpSpPr/>
            <p:nvPr/>
          </p:nvGrpSpPr>
          <p:grpSpPr>
            <a:xfrm>
              <a:off x="11324082" y="180540"/>
              <a:ext cx="726192" cy="209765"/>
              <a:chOff x="11324082" y="180540"/>
              <a:chExt cx="726192" cy="209765"/>
            </a:xfrm>
          </p:grpSpPr>
          <p:sp>
            <p:nvSpPr>
              <p:cNvPr id="20" name="Rectangle 19">
                <a:extLst>
                  <a:ext uri="{FF2B5EF4-FFF2-40B4-BE49-F238E27FC236}">
                    <a16:creationId xmlns:a16="http://schemas.microsoft.com/office/drawing/2014/main" id="{383F0928-44D1-E63E-5016-EA983CEF03B1}"/>
                  </a:ext>
                </a:extLst>
              </p:cNvPr>
              <p:cNvSpPr/>
              <p:nvPr/>
            </p:nvSpPr>
            <p:spPr>
              <a:xfrm>
                <a:off x="11324082"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9" name="Rectangle 18">
                <a:extLst>
                  <a:ext uri="{FF2B5EF4-FFF2-40B4-BE49-F238E27FC236}">
                    <a16:creationId xmlns:a16="http://schemas.microsoft.com/office/drawing/2014/main" id="{EE85D510-327B-1B1C-9177-EEE6F39D441D}"/>
                  </a:ext>
                </a:extLst>
              </p:cNvPr>
              <p:cNvSpPr/>
              <p:nvPr/>
            </p:nvSpPr>
            <p:spPr>
              <a:xfrm>
                <a:off x="11585496"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8" name="Rectangle 17">
                <a:extLst>
                  <a:ext uri="{FF2B5EF4-FFF2-40B4-BE49-F238E27FC236}">
                    <a16:creationId xmlns:a16="http://schemas.microsoft.com/office/drawing/2014/main" id="{1D18C793-D69A-860F-1749-7A70B8E58BF7}"/>
                  </a:ext>
                </a:extLst>
              </p:cNvPr>
              <p:cNvSpPr/>
              <p:nvPr/>
            </p:nvSpPr>
            <p:spPr>
              <a:xfrm>
                <a:off x="11846905" y="180540"/>
                <a:ext cx="203369" cy="209765"/>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21" name="TextBox 20">
              <a:extLst>
                <a:ext uri="{FF2B5EF4-FFF2-40B4-BE49-F238E27FC236}">
                  <a16:creationId xmlns:a16="http://schemas.microsoft.com/office/drawing/2014/main" id="{79E93111-8745-A242-C66A-E6DC66E35D8B}"/>
                </a:ext>
              </a:extLst>
            </p:cNvPr>
            <p:cNvSpPr txBox="1"/>
            <p:nvPr/>
          </p:nvSpPr>
          <p:spPr>
            <a:xfrm>
              <a:off x="11421042" y="385286"/>
              <a:ext cx="540815" cy="277593"/>
            </a:xfrm>
            <a:prstGeom prst="rect">
              <a:avLst/>
            </a:prstGeom>
            <a:noFill/>
          </p:spPr>
          <p:txBody>
            <a:bodyPr wrap="none" rtlCol="0">
              <a:spAutoFit/>
            </a:bodyPr>
            <a:lstStyle/>
            <a:p>
              <a:pPr algn="ctr"/>
              <a:r>
                <a:rPr lang="en-US" sz="1204" dirty="0"/>
                <a:t>3 of 3</a:t>
              </a:r>
            </a:p>
          </p:txBody>
        </p:sp>
      </p:grpSp>
      <p:pic>
        <p:nvPicPr>
          <p:cNvPr id="54" name="Graphic 53" descr="&quot;Decorative&quot;">
            <a:extLst>
              <a:ext uri="{FF2B5EF4-FFF2-40B4-BE49-F238E27FC236}">
                <a16:creationId xmlns:a16="http://schemas.microsoft.com/office/drawing/2014/main" id="{5CF632D9-25E8-47D1-802D-E3CAA4CD022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70307" y="3074257"/>
            <a:ext cx="3209328" cy="3209328"/>
          </a:xfrm>
          <a:prstGeom prst="rect">
            <a:avLst/>
          </a:prstGeom>
        </p:spPr>
      </p:pic>
      <p:pic>
        <p:nvPicPr>
          <p:cNvPr id="2" name="slide16" descr="&quot;Audio&quot;">
            <a:hlinkClick r:id="" action="ppaction://media"/>
            <a:extLst>
              <a:ext uri="{FF2B5EF4-FFF2-40B4-BE49-F238E27FC236}">
                <a16:creationId xmlns:a16="http://schemas.microsoft.com/office/drawing/2014/main" id="{E99C38AB-634E-4B70-86DF-CB133659A7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3327" y="5342879"/>
            <a:ext cx="347844" cy="347844"/>
          </a:xfrm>
          <a:prstGeom prst="rect">
            <a:avLst/>
          </a:prstGeom>
        </p:spPr>
      </p:pic>
      <p:sp>
        <p:nvSpPr>
          <p:cNvPr id="4" name="Title 3">
            <a:extLst>
              <a:ext uri="{FF2B5EF4-FFF2-40B4-BE49-F238E27FC236}">
                <a16:creationId xmlns:a16="http://schemas.microsoft.com/office/drawing/2014/main" id="{D424B183-5908-A41C-FE9D-A429C1805461}"/>
              </a:ext>
            </a:extLst>
          </p:cNvPr>
          <p:cNvSpPr txBox="1">
            <a:spLocks noGrp="1"/>
          </p:cNvSpPr>
          <p:nvPr>
            <p:ph type="title" idx="4294967295"/>
          </p:nvPr>
        </p:nvSpPr>
        <p:spPr>
          <a:xfrm>
            <a:off x="4160753" y="1049246"/>
            <a:ext cx="3935964" cy="461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2400" b="1">
                <a:solidFill>
                  <a:srgbClr val="1373A6"/>
                </a:solidFill>
                <a:effectLst>
                  <a:glow rad="520700">
                    <a:schemeClr val="bg1"/>
                  </a:glow>
                </a:effectLst>
              </a:defRPr>
            </a:lvl1p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2401" b="1" i="0" u="none" strike="noStrike" kern="1200" cap="none" spc="0" normalizeH="0" baseline="0" noProof="0" dirty="0">
                <a:ln>
                  <a:noFill/>
                </a:ln>
                <a:solidFill>
                  <a:srgbClr val="1373A6"/>
                </a:solidFill>
                <a:effectLst>
                  <a:glow rad="88900">
                    <a:schemeClr val="bg1">
                      <a:alpha val="84000"/>
                    </a:schemeClr>
                  </a:glow>
                </a:effectLst>
                <a:uLnTx/>
                <a:uFillTx/>
                <a:latin typeface="+mn-lt"/>
                <a:ea typeface="+mn-ea"/>
                <a:cs typeface="+mn-cs"/>
              </a:rPr>
              <a:t>Notice of Review</a:t>
            </a:r>
          </a:p>
        </p:txBody>
      </p:sp>
      <p:sp>
        <p:nvSpPr>
          <p:cNvPr id="5" name="Text Placeholder 6">
            <a:extLst>
              <a:ext uri="{FF2B5EF4-FFF2-40B4-BE49-F238E27FC236}">
                <a16:creationId xmlns:a16="http://schemas.microsoft.com/office/drawing/2014/main" id="{C424BD1E-A856-9FA1-535A-CB944938250F}"/>
              </a:ext>
            </a:extLst>
          </p:cNvPr>
          <p:cNvSpPr txBox="1">
            <a:spLocks/>
          </p:cNvSpPr>
          <p:nvPr/>
        </p:nvSpPr>
        <p:spPr>
          <a:xfrm>
            <a:off x="4013708" y="1564692"/>
            <a:ext cx="7833197" cy="5574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384" lvl="2" indent="0">
              <a:lnSpc>
                <a:spcPct val="100000"/>
              </a:lnSpc>
              <a:spcAft>
                <a:spcPts val="600"/>
              </a:spcAft>
              <a:buNone/>
            </a:pPr>
            <a:r>
              <a:rPr lang="en-US" sz="2004" dirty="0"/>
              <a:t>The registration agency will send the sponsor a </a:t>
            </a:r>
            <a:r>
              <a:rPr lang="en-US" sz="2004" b="1" dirty="0">
                <a:solidFill>
                  <a:srgbClr val="083045"/>
                </a:solidFill>
              </a:rPr>
              <a:t>Notice of Review</a:t>
            </a:r>
            <a:r>
              <a:rPr lang="en-US" sz="2004" dirty="0"/>
              <a:t>.</a:t>
            </a:r>
          </a:p>
        </p:txBody>
      </p:sp>
      <p:sp>
        <p:nvSpPr>
          <p:cNvPr id="7" name="Text Placeholder 6">
            <a:extLst>
              <a:ext uri="{FF2B5EF4-FFF2-40B4-BE49-F238E27FC236}">
                <a16:creationId xmlns:a16="http://schemas.microsoft.com/office/drawing/2014/main" id="{1D49B2A8-8C35-2E9D-8598-908F53DC48F5}"/>
              </a:ext>
            </a:extLst>
          </p:cNvPr>
          <p:cNvSpPr txBox="1">
            <a:spLocks/>
          </p:cNvSpPr>
          <p:nvPr/>
        </p:nvSpPr>
        <p:spPr>
          <a:xfrm>
            <a:off x="4013708" y="2122168"/>
            <a:ext cx="7833197" cy="41614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384" lvl="2" indent="0">
              <a:lnSpc>
                <a:spcPct val="100000"/>
              </a:lnSpc>
              <a:spcAft>
                <a:spcPts val="600"/>
              </a:spcAft>
              <a:buNone/>
            </a:pPr>
            <a:r>
              <a:rPr lang="en-US" sz="2004" dirty="0"/>
              <a:t>The </a:t>
            </a:r>
            <a:r>
              <a:rPr lang="en-US" sz="2004" b="1" dirty="0"/>
              <a:t>Notice</a:t>
            </a:r>
            <a:r>
              <a:rPr lang="en-US" sz="2004" dirty="0"/>
              <a:t> will include:</a:t>
            </a:r>
          </a:p>
          <a:p>
            <a:pPr marL="799026" lvl="2" indent="-400309">
              <a:lnSpc>
                <a:spcPct val="100000"/>
              </a:lnSpc>
              <a:spcAft>
                <a:spcPts val="301"/>
              </a:spcAft>
              <a:buFont typeface="Wingdings" panose="05000000000000000000" pitchFamily="2" charset="2"/>
              <a:buChar char="þ"/>
            </a:pPr>
            <a:r>
              <a:rPr lang="en-US" sz="2004" dirty="0"/>
              <a:t>Purpose and components of the review</a:t>
            </a:r>
          </a:p>
          <a:p>
            <a:pPr marL="799026" lvl="2" indent="-400309">
              <a:lnSpc>
                <a:spcPct val="100000"/>
              </a:lnSpc>
              <a:spcAft>
                <a:spcPts val="301"/>
              </a:spcAft>
              <a:buFont typeface="Wingdings" panose="05000000000000000000" pitchFamily="2" charset="2"/>
              <a:buChar char="þ"/>
            </a:pPr>
            <a:r>
              <a:rPr lang="en-US" sz="2004" dirty="0"/>
              <a:t>Time period the review will cover</a:t>
            </a:r>
          </a:p>
          <a:p>
            <a:pPr marL="799026" lvl="2" indent="-400309">
              <a:lnSpc>
                <a:spcPct val="100000"/>
              </a:lnSpc>
              <a:spcAft>
                <a:spcPts val="301"/>
              </a:spcAft>
              <a:buFont typeface="Wingdings" panose="05000000000000000000" pitchFamily="2" charset="2"/>
              <a:buChar char="þ"/>
            </a:pPr>
            <a:r>
              <a:rPr lang="en-US" sz="2004" dirty="0"/>
              <a:t>Date and time of the review</a:t>
            </a:r>
          </a:p>
          <a:p>
            <a:pPr marL="799026" lvl="2" indent="-400309">
              <a:lnSpc>
                <a:spcPct val="100000"/>
              </a:lnSpc>
              <a:spcAft>
                <a:spcPts val="301"/>
              </a:spcAft>
              <a:buFont typeface="Wingdings" panose="05000000000000000000" pitchFamily="2" charset="2"/>
              <a:buChar char="þ"/>
            </a:pPr>
            <a:r>
              <a:rPr lang="en-US" sz="2004" dirty="0"/>
              <a:t>Request for any relevant documentation and how to send them</a:t>
            </a:r>
          </a:p>
          <a:p>
            <a:pPr marL="799026" lvl="2" indent="-400309">
              <a:lnSpc>
                <a:spcPct val="100000"/>
              </a:lnSpc>
              <a:spcAft>
                <a:spcPts val="301"/>
              </a:spcAft>
              <a:buFont typeface="Wingdings" panose="05000000000000000000" pitchFamily="2" charset="2"/>
              <a:buChar char="þ"/>
            </a:pPr>
            <a:r>
              <a:rPr lang="en-US" sz="2004" dirty="0"/>
              <a:t>Whether the review will be conducted remotely or on-site</a:t>
            </a:r>
          </a:p>
          <a:p>
            <a:pPr marL="799026" lvl="2" indent="-400309">
              <a:lnSpc>
                <a:spcPct val="100000"/>
              </a:lnSpc>
              <a:spcAft>
                <a:spcPts val="301"/>
              </a:spcAft>
              <a:buFont typeface="Wingdings" panose="05000000000000000000" pitchFamily="2" charset="2"/>
              <a:buChar char="þ"/>
            </a:pPr>
            <a:r>
              <a:rPr lang="en-US" sz="2004" dirty="0"/>
              <a:t>Reminder to make apprentices and others available for interviews</a:t>
            </a:r>
          </a:p>
          <a:p>
            <a:pPr marL="799026" lvl="2" indent="-400309">
              <a:lnSpc>
                <a:spcPct val="100000"/>
              </a:lnSpc>
              <a:spcAft>
                <a:spcPts val="301"/>
              </a:spcAft>
              <a:buFont typeface="Wingdings" panose="05000000000000000000" pitchFamily="2" charset="2"/>
              <a:buChar char="þ"/>
            </a:pPr>
            <a:r>
              <a:rPr lang="en-US" sz="2004" dirty="0"/>
              <a:t>Reviewer’s name and contact information</a:t>
            </a:r>
          </a:p>
        </p:txBody>
      </p:sp>
      <p:sp>
        <p:nvSpPr>
          <p:cNvPr id="59" name="TextBox 58">
            <a:extLst>
              <a:ext uri="{FF2B5EF4-FFF2-40B4-BE49-F238E27FC236}">
                <a16:creationId xmlns:a16="http://schemas.microsoft.com/office/drawing/2014/main" id="{B9A65C79-DBB0-43EB-A7F2-D406EFED153E}"/>
              </a:ext>
            </a:extLst>
          </p:cNvPr>
          <p:cNvSpPr txBox="1"/>
          <p:nvPr/>
        </p:nvSpPr>
        <p:spPr>
          <a:xfrm>
            <a:off x="156523" y="2255990"/>
            <a:ext cx="3026995" cy="300366"/>
          </a:xfrm>
          <a:prstGeom prst="rect">
            <a:avLst/>
          </a:prstGeom>
          <a:noFill/>
        </p:spPr>
        <p:txBody>
          <a:bodyPr wrap="square" rtlCol="0">
            <a:spAutoFit/>
          </a:bodyPr>
          <a:lstStyle/>
          <a:p>
            <a:r>
              <a:rPr lang="en-US" sz="1352" i="1" dirty="0">
                <a:solidFill>
                  <a:schemeClr val="bg1"/>
                </a:solidFill>
              </a:rPr>
              <a:t>Select the next component.</a:t>
            </a:r>
          </a:p>
        </p:txBody>
      </p:sp>
      <p:sp>
        <p:nvSpPr>
          <p:cNvPr id="82" name="Rectangle 81" descr="Clickable object: In-Person Review">
            <a:hlinkClick r:id="rId8" action="ppaction://hlinksldjump" highlightClick="1"/>
            <a:hlinkHover r:id="" action="ppaction://noaction" highlightClick="1"/>
            <a:extLst>
              <a:ext uri="{FF2B5EF4-FFF2-40B4-BE49-F238E27FC236}">
                <a16:creationId xmlns:a16="http://schemas.microsoft.com/office/drawing/2014/main" id="{DA6C5E1C-B3B1-4EB1-AD48-A2FE43ADB00E}"/>
              </a:ext>
            </a:extLst>
          </p:cNvPr>
          <p:cNvSpPr/>
          <p:nvPr/>
        </p:nvSpPr>
        <p:spPr>
          <a:xfrm>
            <a:off x="307546" y="3903262"/>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22" name="Rectangle 21" descr="Clickable object: Analysis of Findings">
            <a:hlinkClick r:id="rId9" action="ppaction://hlinksldjump" highlightClick="1"/>
            <a:hlinkHover r:id="" action="ppaction://noaction" highlightClick="1"/>
            <a:extLst>
              <a:ext uri="{FF2B5EF4-FFF2-40B4-BE49-F238E27FC236}">
                <a16:creationId xmlns:a16="http://schemas.microsoft.com/office/drawing/2014/main" id="{3A40FE45-C300-6902-618D-0979514CAB29}"/>
              </a:ext>
            </a:extLst>
          </p:cNvPr>
          <p:cNvSpPr/>
          <p:nvPr/>
        </p:nvSpPr>
        <p:spPr>
          <a:xfrm>
            <a:off x="307546" y="5250559"/>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36" name="Rectangle 35" descr="Clickable object: Back to previous slide">
            <a:hlinkClick r:id="rId10" action="ppaction://hlinksldjump" highlightClick="1"/>
            <a:hlinkHover r:id="" action="ppaction://noaction" highlightClick="1"/>
            <a:extLst>
              <a:ext uri="{FF2B5EF4-FFF2-40B4-BE49-F238E27FC236}">
                <a16:creationId xmlns:a16="http://schemas.microsoft.com/office/drawing/2014/main" id="{F144A796-0DF7-46AB-A722-B82833C19477}"/>
              </a:ext>
            </a:extLst>
          </p:cNvPr>
          <p:cNvSpPr/>
          <p:nvPr/>
        </p:nvSpPr>
        <p:spPr>
          <a:xfrm>
            <a:off x="3371324" y="2643447"/>
            <a:ext cx="642384" cy="955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4" name="TextBox 23">
            <a:hlinkClick r:id="rId8" action="ppaction://hlinksldjump" highlightClick="1"/>
            <a:hlinkHover r:id="" action="ppaction://noaction" highlightClick="1"/>
            <a:extLst>
              <a:ext uri="{FF2B5EF4-FFF2-40B4-BE49-F238E27FC236}">
                <a16:creationId xmlns:a16="http://schemas.microsoft.com/office/drawing/2014/main" id="{A111D5B9-FDC4-CEB2-57F6-CF4F36C22143}"/>
              </a:ext>
            </a:extLst>
          </p:cNvPr>
          <p:cNvSpPr txBox="1"/>
          <p:nvPr/>
        </p:nvSpPr>
        <p:spPr>
          <a:xfrm>
            <a:off x="9900557" y="6512050"/>
            <a:ext cx="2286915" cy="338682"/>
          </a:xfrm>
          <a:prstGeom prst="rect">
            <a:avLst/>
          </a:prstGeom>
          <a:noFill/>
        </p:spPr>
        <p:txBody>
          <a:bodyPr wrap="square" rtlCol="0">
            <a:spAutoFit/>
          </a:bodyPr>
          <a:lstStyle/>
          <a:p>
            <a:pPr algn="r"/>
            <a:r>
              <a:rPr lang="en-US" sz="1601" dirty="0">
                <a:solidFill>
                  <a:srgbClr val="1373A6"/>
                </a:solidFill>
              </a:rPr>
              <a:t>NEXT: </a:t>
            </a:r>
            <a:r>
              <a:rPr lang="en-US" sz="1400" dirty="0">
                <a:solidFill>
                  <a:srgbClr val="1373A6"/>
                </a:solidFill>
              </a:rPr>
              <a:t>In-Person Review </a:t>
            </a:r>
            <a:r>
              <a:rPr lang="en-US" sz="1601" dirty="0">
                <a:solidFill>
                  <a:srgbClr val="1373A6"/>
                </a:solidFill>
              </a:rPr>
              <a:t>&gt;</a:t>
            </a:r>
          </a:p>
        </p:txBody>
      </p:sp>
      <p:sp>
        <p:nvSpPr>
          <p:cNvPr id="37" name="TextBox 36">
            <a:hlinkClick r:id="rId11" action="ppaction://hlinksldjump" highlightClick="1"/>
            <a:hlinkHover r:id="" action="ppaction://noaction" highlightClick="1"/>
            <a:extLst>
              <a:ext uri="{FF2B5EF4-FFF2-40B4-BE49-F238E27FC236}">
                <a16:creationId xmlns:a16="http://schemas.microsoft.com/office/drawing/2014/main" id="{375D0E1D-9D3A-4083-AFD9-CB1242DBBBA7}"/>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Tree>
    <p:extLst>
      <p:ext uri="{BB962C8B-B14F-4D97-AF65-F5344CB8AC3E}">
        <p14:creationId xmlns:p14="http://schemas.microsoft.com/office/powerpoint/2010/main" val="215553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5610" fill="hold"/>
                                        <p:tgtEl>
                                          <p:spTgt spid="2"/>
                                        </p:tgtEl>
                                      </p:cBhvr>
                                    </p:cmd>
                                  </p:childTnLst>
                                </p:cTn>
                              </p:par>
                              <p:par>
                                <p:cTn id="7" presetID="10" presetClass="entr" presetSubtype="0" fill="hold" nodeType="withEffect">
                                  <p:stCondLst>
                                    <p:cond delay="750"/>
                                  </p:stCondLst>
                                  <p:childTnLst>
                                    <p:set>
                                      <p:cBhvr>
                                        <p:cTn id="8" dur="1" fill="hold">
                                          <p:stCondLst>
                                            <p:cond delay="0"/>
                                          </p:stCondLst>
                                        </p:cTn>
                                        <p:tgtEl>
                                          <p:spTgt spid="54"/>
                                        </p:tgtEl>
                                        <p:attrNameLst>
                                          <p:attrName>style.visibility</p:attrName>
                                        </p:attrNameLst>
                                      </p:cBhvr>
                                      <p:to>
                                        <p:strVal val="visible"/>
                                      </p:to>
                                    </p:set>
                                    <p:animEffect transition="in" filter="fade">
                                      <p:cBhvr>
                                        <p:cTn id="9" dur="500"/>
                                        <p:tgtEl>
                                          <p:spTgt spid="54"/>
                                        </p:tgtEl>
                                      </p:cBhvr>
                                    </p:animEffect>
                                  </p:childTnLst>
                                </p:cTn>
                              </p:par>
                              <p:par>
                                <p:cTn id="10" presetID="42" presetClass="entr" presetSubtype="0" fill="hold" grpId="0" nodeType="withEffect">
                                  <p:stCondLst>
                                    <p:cond delay="2415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750"/>
                                        <p:tgtEl>
                                          <p:spTgt spid="59"/>
                                        </p:tgtEl>
                                      </p:cBhvr>
                                    </p:animEffect>
                                    <p:anim calcmode="lin" valueType="num">
                                      <p:cBhvr>
                                        <p:cTn id="13" dur="750" fill="hold"/>
                                        <p:tgtEl>
                                          <p:spTgt spid="59"/>
                                        </p:tgtEl>
                                        <p:attrNameLst>
                                          <p:attrName>ppt_x</p:attrName>
                                        </p:attrNameLst>
                                      </p:cBhvr>
                                      <p:tavLst>
                                        <p:tav tm="0">
                                          <p:val>
                                            <p:strVal val="#ppt_x"/>
                                          </p:val>
                                        </p:tav>
                                        <p:tav tm="100000">
                                          <p:val>
                                            <p:strVal val="#ppt_x"/>
                                          </p:val>
                                        </p:tav>
                                      </p:tavLst>
                                    </p:anim>
                                    <p:anim calcmode="lin" valueType="num">
                                      <p:cBhvr>
                                        <p:cTn id="14" dur="750" fill="hold"/>
                                        <p:tgtEl>
                                          <p:spTgt spid="59"/>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entr" presetSubtype="0" fill="hold" grpId="0" nodeType="withEffect">
                                  <p:stCondLst>
                                    <p:cond delay="2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975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anim calcmode="lin" valueType="num">
                                      <p:cBhvr>
                                        <p:cTn id="2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985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anim calcmode="lin" valueType="num">
                                      <p:cBhvr>
                                        <p:cTn id="3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7">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995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anim calcmode="lin" valueType="num">
                                      <p:cBhvr>
                                        <p:cTn id="36"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7">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005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fade">
                                      <p:cBhvr>
                                        <p:cTn id="40" dur="500"/>
                                        <p:tgtEl>
                                          <p:spTgt spid="7">
                                            <p:txEl>
                                              <p:pRg st="3" end="3"/>
                                            </p:txEl>
                                          </p:spTgt>
                                        </p:tgtEl>
                                      </p:cBhvr>
                                    </p:animEffect>
                                    <p:anim calcmode="lin" valueType="num">
                                      <p:cBhvr>
                                        <p:cTn id="4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2" dur="500" fill="hold"/>
                                        <p:tgtEl>
                                          <p:spTgt spid="7">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015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fade">
                                      <p:cBhvr>
                                        <p:cTn id="45" dur="500"/>
                                        <p:tgtEl>
                                          <p:spTgt spid="7">
                                            <p:txEl>
                                              <p:pRg st="4" end="4"/>
                                            </p:txEl>
                                          </p:spTgt>
                                        </p:tgtEl>
                                      </p:cBhvr>
                                    </p:animEffect>
                                    <p:anim calcmode="lin" valueType="num">
                                      <p:cBhvr>
                                        <p:cTn id="4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7" dur="500" fill="hold"/>
                                        <p:tgtEl>
                                          <p:spTgt spid="7">
                                            <p:txEl>
                                              <p:pRg st="4" end="4"/>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1025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fade">
                                      <p:cBhvr>
                                        <p:cTn id="50" dur="500"/>
                                        <p:tgtEl>
                                          <p:spTgt spid="7">
                                            <p:txEl>
                                              <p:pRg st="5" end="5"/>
                                            </p:txEl>
                                          </p:spTgt>
                                        </p:tgtEl>
                                      </p:cBhvr>
                                    </p:animEffect>
                                    <p:anim calcmode="lin" valueType="num">
                                      <p:cBhvr>
                                        <p:cTn id="5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2" dur="500" fill="hold"/>
                                        <p:tgtEl>
                                          <p:spTgt spid="7">
                                            <p:txEl>
                                              <p:pRg st="5" end="5"/>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10350"/>
                                  </p:stCondLst>
                                  <p:childTnLst>
                                    <p:set>
                                      <p:cBhvr>
                                        <p:cTn id="54" dur="1" fill="hold">
                                          <p:stCondLst>
                                            <p:cond delay="0"/>
                                          </p:stCondLst>
                                        </p:cTn>
                                        <p:tgtEl>
                                          <p:spTgt spid="7">
                                            <p:txEl>
                                              <p:pRg st="6" end="6"/>
                                            </p:txEl>
                                          </p:spTgt>
                                        </p:tgtEl>
                                        <p:attrNameLst>
                                          <p:attrName>style.visibility</p:attrName>
                                        </p:attrNameLst>
                                      </p:cBhvr>
                                      <p:to>
                                        <p:strVal val="visible"/>
                                      </p:to>
                                    </p:set>
                                    <p:animEffect transition="in" filter="fade">
                                      <p:cBhvr>
                                        <p:cTn id="55" dur="500"/>
                                        <p:tgtEl>
                                          <p:spTgt spid="7">
                                            <p:txEl>
                                              <p:pRg st="6" end="6"/>
                                            </p:txEl>
                                          </p:spTgt>
                                        </p:tgtEl>
                                      </p:cBhvr>
                                    </p:animEffect>
                                    <p:anim calcmode="lin" valueType="num">
                                      <p:cBhvr>
                                        <p:cTn id="56"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7" dur="500" fill="hold"/>
                                        <p:tgtEl>
                                          <p:spTgt spid="7">
                                            <p:txEl>
                                              <p:pRg st="6" end="6"/>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0700"/>
                                  </p:stCondLst>
                                  <p:childTnLst>
                                    <p:set>
                                      <p:cBhvr>
                                        <p:cTn id="59" dur="1" fill="hold">
                                          <p:stCondLst>
                                            <p:cond delay="0"/>
                                          </p:stCondLst>
                                        </p:cTn>
                                        <p:tgtEl>
                                          <p:spTgt spid="7">
                                            <p:txEl>
                                              <p:pRg st="7" end="7"/>
                                            </p:txEl>
                                          </p:spTgt>
                                        </p:tgtEl>
                                        <p:attrNameLst>
                                          <p:attrName>style.visibility</p:attrName>
                                        </p:attrNameLst>
                                      </p:cBhvr>
                                      <p:to>
                                        <p:strVal val="visible"/>
                                      </p:to>
                                    </p:set>
                                    <p:animEffect transition="in" filter="fade">
                                      <p:cBhvr>
                                        <p:cTn id="60" dur="500"/>
                                        <p:tgtEl>
                                          <p:spTgt spid="7">
                                            <p:txEl>
                                              <p:pRg st="7" end="7"/>
                                            </p:txEl>
                                          </p:spTgt>
                                        </p:tgtEl>
                                      </p:cBhvr>
                                    </p:animEffect>
                                    <p:anim calcmode="lin" valueType="num">
                                      <p:cBhvr>
                                        <p:cTn id="6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2" dur="5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remove" display="0">
                  <p:stCondLst>
                    <p:cond delay="indefinite"/>
                  </p:stCondLst>
                  <p:endCondLst>
                    <p:cond evt="onStopAudio" delay="0">
                      <p:tgtEl>
                        <p:sldTgt/>
                      </p:tgtEl>
                    </p:cond>
                  </p:endCondLst>
                </p:cTn>
                <p:tgtEl>
                  <p:spTgt spid="2"/>
                </p:tgtEl>
              </p:cMediaNode>
            </p:audio>
          </p:childTnLst>
        </p:cTn>
      </p:par>
    </p:tnLst>
    <p:bldLst>
      <p:bldP spid="4" grpId="0"/>
      <p:bldP spid="5" grpId="0"/>
      <p:bldP spid="7" grpId="0" uiExpand="1" build="p"/>
      <p:bldP spid="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18EBD90-81C3-47D5-91E0-D9C67ACFD6DF}"/>
              </a:ext>
            </a:extLst>
          </p:cNvPr>
          <p:cNvSpPr>
            <a:spLocks noGrp="1"/>
          </p:cNvSpPr>
          <p:nvPr>
            <p:ph type="title" idx="4294967295"/>
          </p:nvPr>
        </p:nvSpPr>
        <p:spPr>
          <a:xfrm>
            <a:off x="838200" y="365125"/>
            <a:ext cx="10521950" cy="1325563"/>
          </a:xfrm>
          <a:prstGeom prst="rect">
            <a:avLst/>
          </a:prstGeom>
        </p:spPr>
        <p:txBody>
          <a:bodyPr/>
          <a:lstStyle/>
          <a:p>
            <a:r>
              <a:rPr lang="en-US" dirty="0"/>
              <a:t>36</a:t>
            </a:r>
          </a:p>
        </p:txBody>
      </p:sp>
    </p:spTree>
    <p:extLst>
      <p:ext uri="{BB962C8B-B14F-4D97-AF65-F5344CB8AC3E}">
        <p14:creationId xmlns:p14="http://schemas.microsoft.com/office/powerpoint/2010/main" val="102695705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24574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p>
        </p:txBody>
      </p:sp>
      <p:sp>
        <p:nvSpPr>
          <p:cNvPr id="27" name="Title 26">
            <a:extLst>
              <a:ext uri="{FF2B5EF4-FFF2-40B4-BE49-F238E27FC236}">
                <a16:creationId xmlns:a16="http://schemas.microsoft.com/office/drawing/2014/main" id="{5A2D2918-7808-48E9-9FF2-A35E115A605E}"/>
              </a:ext>
            </a:extLst>
          </p:cNvPr>
          <p:cNvSpPr txBox="1">
            <a:spLocks noGrp="1"/>
          </p:cNvSpPr>
          <p:nvPr>
            <p:ph type="title" idx="4294967295"/>
          </p:nvPr>
        </p:nvSpPr>
        <p:spPr>
          <a:xfrm>
            <a:off x="3481225" y="-1889"/>
            <a:ext cx="5358462" cy="7702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4405" b="1" i="0" u="none" strike="noStrike" kern="1200" cap="none" spc="0" normalizeH="0" baseline="0" noProof="0" dirty="0">
                <a:ln>
                  <a:noFill/>
                </a:ln>
                <a:solidFill>
                  <a:schemeClr val="tx1"/>
                </a:solidFill>
                <a:effectLst/>
                <a:uLnTx/>
                <a:uFillTx/>
                <a:latin typeface="+mn-lt"/>
                <a:ea typeface="+mn-ea"/>
                <a:cs typeface="+mn-cs"/>
              </a:rPr>
              <a:t>2) IN-PERSON REVIEW</a:t>
            </a:r>
          </a:p>
        </p:txBody>
      </p:sp>
      <p:grpSp>
        <p:nvGrpSpPr>
          <p:cNvPr id="30" name="Group 29" descr="Slide one of four">
            <a:extLst>
              <a:ext uri="{FF2B5EF4-FFF2-40B4-BE49-F238E27FC236}">
                <a16:creationId xmlns:a16="http://schemas.microsoft.com/office/drawing/2014/main" id="{45C11EB2-21A5-C8F7-736F-6B7F2F3AA00B}"/>
              </a:ext>
            </a:extLst>
          </p:cNvPr>
          <p:cNvGrpSpPr/>
          <p:nvPr/>
        </p:nvGrpSpPr>
        <p:grpSpPr>
          <a:xfrm>
            <a:off x="11062776" y="180549"/>
            <a:ext cx="985580" cy="482333"/>
            <a:chOff x="11057007" y="182230"/>
            <a:chExt cx="985066" cy="482083"/>
          </a:xfrm>
        </p:grpSpPr>
        <p:sp>
          <p:nvSpPr>
            <p:cNvPr id="31" name="Rectangle 30">
              <a:extLst>
                <a:ext uri="{FF2B5EF4-FFF2-40B4-BE49-F238E27FC236}">
                  <a16:creationId xmlns:a16="http://schemas.microsoft.com/office/drawing/2014/main" id="{BB6C9B28-F881-492C-27A7-4562182348CD}"/>
                </a:ext>
              </a:extLst>
            </p:cNvPr>
            <p:cNvSpPr/>
            <p:nvPr/>
          </p:nvSpPr>
          <p:spPr>
            <a:xfrm>
              <a:off x="11057007" y="182230"/>
              <a:ext cx="203262" cy="209656"/>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2" name="Rectangle 31">
              <a:extLst>
                <a:ext uri="{FF2B5EF4-FFF2-40B4-BE49-F238E27FC236}">
                  <a16:creationId xmlns:a16="http://schemas.microsoft.com/office/drawing/2014/main" id="{7FA7C4AE-49FD-BA25-6DF7-22233CA49A94}"/>
                </a:ext>
              </a:extLst>
            </p:cNvPr>
            <p:cNvSpPr/>
            <p:nvPr/>
          </p:nvSpPr>
          <p:spPr>
            <a:xfrm>
              <a:off x="11579452"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3" name="Rectangle 32">
              <a:extLst>
                <a:ext uri="{FF2B5EF4-FFF2-40B4-BE49-F238E27FC236}">
                  <a16:creationId xmlns:a16="http://schemas.microsoft.com/office/drawing/2014/main" id="{BA0EE645-D621-CB36-DC81-80BE4A50862C}"/>
                </a:ext>
              </a:extLst>
            </p:cNvPr>
            <p:cNvSpPr/>
            <p:nvPr/>
          </p:nvSpPr>
          <p:spPr>
            <a:xfrm>
              <a:off x="11318178"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4" name="TextBox 33">
              <a:extLst>
                <a:ext uri="{FF2B5EF4-FFF2-40B4-BE49-F238E27FC236}">
                  <a16:creationId xmlns:a16="http://schemas.microsoft.com/office/drawing/2014/main" id="{EDD6D161-3900-4515-24E4-FE7F5AD0E874}"/>
                </a:ext>
              </a:extLst>
            </p:cNvPr>
            <p:cNvSpPr txBox="1"/>
            <p:nvPr/>
          </p:nvSpPr>
          <p:spPr>
            <a:xfrm>
              <a:off x="11287181" y="386865"/>
              <a:ext cx="540532" cy="277448"/>
            </a:xfrm>
            <a:prstGeom prst="rect">
              <a:avLst/>
            </a:prstGeom>
            <a:noFill/>
          </p:spPr>
          <p:txBody>
            <a:bodyPr wrap="none" rtlCol="0">
              <a:spAutoFit/>
            </a:bodyPr>
            <a:lstStyle/>
            <a:p>
              <a:pPr algn="ctr"/>
              <a:r>
                <a:rPr lang="en-US" sz="1204" dirty="0"/>
                <a:t>1 of 4</a:t>
              </a:r>
            </a:p>
          </p:txBody>
        </p:sp>
        <p:sp>
          <p:nvSpPr>
            <p:cNvPr id="35" name="Rectangle 34">
              <a:extLst>
                <a:ext uri="{FF2B5EF4-FFF2-40B4-BE49-F238E27FC236}">
                  <a16:creationId xmlns:a16="http://schemas.microsoft.com/office/drawing/2014/main" id="{FED29D28-8156-7096-F65B-BD33CE724A6B}"/>
                </a:ext>
              </a:extLst>
            </p:cNvPr>
            <p:cNvSpPr/>
            <p:nvPr/>
          </p:nvSpPr>
          <p:spPr>
            <a:xfrm>
              <a:off x="11838811"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84" name="Text Placeholder 6">
            <a:extLst>
              <a:ext uri="{FF2B5EF4-FFF2-40B4-BE49-F238E27FC236}">
                <a16:creationId xmlns:a16="http://schemas.microsoft.com/office/drawing/2014/main" id="{C64C6A80-AE38-46DE-87AD-49E2A23317A7}"/>
              </a:ext>
            </a:extLst>
          </p:cNvPr>
          <p:cNvSpPr txBox="1">
            <a:spLocks/>
          </p:cNvSpPr>
          <p:nvPr/>
        </p:nvSpPr>
        <p:spPr>
          <a:xfrm>
            <a:off x="5769972" y="901344"/>
            <a:ext cx="1218122" cy="358859"/>
          </a:xfrm>
          <a:prstGeom prst="rect">
            <a:avLst/>
          </a:prstGeom>
        </p:spPr>
        <p:txBody>
          <a:bodyPr/>
          <a:lstStyle>
            <a:defPPr>
              <a:defRPr lang="en-US"/>
            </a:defPPr>
            <a:lvl1pPr indent="0">
              <a:lnSpc>
                <a:spcPts val="21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ts val="1902"/>
              </a:lnSpc>
            </a:pPr>
            <a:r>
              <a:rPr lang="en-US" sz="1801" dirty="0"/>
              <a:t>On-site</a:t>
            </a:r>
          </a:p>
        </p:txBody>
      </p:sp>
      <p:pic>
        <p:nvPicPr>
          <p:cNvPr id="82" name="Picture 81" descr="Two professional men looking at an electronic tablet and talking">
            <a:extLst>
              <a:ext uri="{FF2B5EF4-FFF2-40B4-BE49-F238E27FC236}">
                <a16:creationId xmlns:a16="http://schemas.microsoft.com/office/drawing/2014/main" id="{B07D2E73-4069-4E59-A7CE-D0460044B2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3912" y="1256879"/>
            <a:ext cx="2010261" cy="1340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7" name="Text Placeholder 6">
            <a:extLst>
              <a:ext uri="{FF2B5EF4-FFF2-40B4-BE49-F238E27FC236}">
                <a16:creationId xmlns:a16="http://schemas.microsoft.com/office/drawing/2014/main" id="{2718C33E-C2D2-4054-B058-C3430E7231A2}"/>
              </a:ext>
            </a:extLst>
          </p:cNvPr>
          <p:cNvSpPr txBox="1">
            <a:spLocks/>
          </p:cNvSpPr>
          <p:nvPr/>
        </p:nvSpPr>
        <p:spPr>
          <a:xfrm>
            <a:off x="7505028" y="1372582"/>
            <a:ext cx="522751" cy="377377"/>
          </a:xfrm>
          <a:prstGeom prst="rect">
            <a:avLst/>
          </a:prstGeom>
        </p:spPr>
        <p:txBody>
          <a:bodyPr/>
          <a:lstStyle>
            <a:defPPr>
              <a:defRPr lang="en-US"/>
            </a:defPPr>
            <a:lvl1pPr indent="0">
              <a:lnSpc>
                <a:spcPts val="21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ts val="1902"/>
              </a:lnSpc>
            </a:pPr>
            <a:r>
              <a:rPr lang="en-US" sz="1601" dirty="0"/>
              <a:t>OR</a:t>
            </a:r>
          </a:p>
        </p:txBody>
      </p:sp>
      <p:sp>
        <p:nvSpPr>
          <p:cNvPr id="116" name="Text Placeholder 6">
            <a:extLst>
              <a:ext uri="{FF2B5EF4-FFF2-40B4-BE49-F238E27FC236}">
                <a16:creationId xmlns:a16="http://schemas.microsoft.com/office/drawing/2014/main" id="{46E11F9E-8FD0-4333-AF78-987072E521AC}"/>
              </a:ext>
            </a:extLst>
          </p:cNvPr>
          <p:cNvSpPr txBox="1">
            <a:spLocks/>
          </p:cNvSpPr>
          <p:nvPr/>
        </p:nvSpPr>
        <p:spPr>
          <a:xfrm>
            <a:off x="8564075" y="901344"/>
            <a:ext cx="1218122" cy="358859"/>
          </a:xfrm>
          <a:prstGeom prst="rect">
            <a:avLst/>
          </a:prstGeom>
        </p:spPr>
        <p:txBody>
          <a:bodyPr/>
          <a:lstStyle>
            <a:defPPr>
              <a:defRPr lang="en-US"/>
            </a:defPPr>
            <a:lvl1pPr indent="0">
              <a:lnSpc>
                <a:spcPts val="21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ts val="1902"/>
              </a:lnSpc>
            </a:pPr>
            <a:r>
              <a:rPr lang="en-US" sz="1801" dirty="0"/>
              <a:t>Remotely</a:t>
            </a:r>
          </a:p>
        </p:txBody>
      </p:sp>
      <p:pic>
        <p:nvPicPr>
          <p:cNvPr id="83" name="Picture 82" descr="A person in a virtual meeting with another person">
            <a:extLst>
              <a:ext uri="{FF2B5EF4-FFF2-40B4-BE49-F238E27FC236}">
                <a16:creationId xmlns:a16="http://schemas.microsoft.com/office/drawing/2014/main" id="{B12387AA-EC1F-4638-9B69-0591CD5F64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8015" y="1260391"/>
            <a:ext cx="2010261" cy="1340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5" name="Text Placeholder 6">
            <a:extLst>
              <a:ext uri="{FF2B5EF4-FFF2-40B4-BE49-F238E27FC236}">
                <a16:creationId xmlns:a16="http://schemas.microsoft.com/office/drawing/2014/main" id="{94EEDD07-2E47-41EE-A952-B73A0787E3CD}"/>
              </a:ext>
            </a:extLst>
          </p:cNvPr>
          <p:cNvSpPr txBox="1">
            <a:spLocks/>
          </p:cNvSpPr>
          <p:nvPr/>
        </p:nvSpPr>
        <p:spPr>
          <a:xfrm>
            <a:off x="4160719" y="2768293"/>
            <a:ext cx="7548938" cy="666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02"/>
              </a:lnSpc>
              <a:buNone/>
            </a:pPr>
            <a:r>
              <a:rPr lang="en-US" sz="1801" dirty="0"/>
              <a:t>The in-person review helps the registration agency gain a complete picture of the apprenticeship program’s operations and the apprentices’ experience.</a:t>
            </a:r>
          </a:p>
        </p:txBody>
      </p:sp>
      <p:sp>
        <p:nvSpPr>
          <p:cNvPr id="38" name="Rectangle 37" descr="Clickable object: APR Activities">
            <a:hlinkClick r:id="" action="ppaction://hlinkshowjump?jump=nextslide" highlightClick="1"/>
            <a:hlinkHover r:id="" action="ppaction://noaction" highlightClick="1"/>
            <a:extLst>
              <a:ext uri="{FF2B5EF4-FFF2-40B4-BE49-F238E27FC236}">
                <a16:creationId xmlns:a16="http://schemas.microsoft.com/office/drawing/2014/main" id="{8091085D-B973-F553-E7AC-F925919F8693}"/>
              </a:ext>
            </a:extLst>
          </p:cNvPr>
          <p:cNvSpPr/>
          <p:nvPr/>
        </p:nvSpPr>
        <p:spPr>
          <a:xfrm>
            <a:off x="4442487" y="3425551"/>
            <a:ext cx="2066851" cy="439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descr="Clickable object: EAPR Activities">
            <a:hlinkClick r:id="rId7" action="ppaction://hlinksldjump" highlightClick="1"/>
            <a:hlinkHover r:id="" action="ppaction://noaction" highlightClick="1"/>
            <a:extLst>
              <a:ext uri="{FF2B5EF4-FFF2-40B4-BE49-F238E27FC236}">
                <a16:creationId xmlns:a16="http://schemas.microsoft.com/office/drawing/2014/main" id="{14AFA63B-1A5C-4ABF-B137-0A16F7B1BDE6}"/>
              </a:ext>
            </a:extLst>
          </p:cNvPr>
          <p:cNvSpPr/>
          <p:nvPr/>
        </p:nvSpPr>
        <p:spPr>
          <a:xfrm>
            <a:off x="6733328" y="3415463"/>
            <a:ext cx="2066851" cy="438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pic>
        <p:nvPicPr>
          <p:cNvPr id="5" name="slide37_in-person_intro" descr="&quot;Audio&quot;">
            <a:hlinkClick r:id="" action="ppaction://media"/>
            <a:extLst>
              <a:ext uri="{FF2B5EF4-FFF2-40B4-BE49-F238E27FC236}">
                <a16:creationId xmlns:a16="http://schemas.microsoft.com/office/drawing/2014/main" id="{95B97915-6292-08BC-BB8A-5D1EC9BB7D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4854" y="5206697"/>
            <a:ext cx="347663" cy="347662"/>
          </a:xfrm>
          <a:prstGeom prst="rect">
            <a:avLst/>
          </a:prstGeom>
        </p:spPr>
      </p:pic>
      <p:sp>
        <p:nvSpPr>
          <p:cNvPr id="104" name="Rectangle: Top Corners Rounded 103" descr="&quot;Decorative&quot;">
            <a:hlinkClick r:id="rId9" action="ppaction://hlinksldjump" highlightClick="1">
              <a:snd r:embed="rId10" name="click.wav"/>
            </a:hlinkClick>
            <a:hlinkHover r:id="" action="ppaction://noaction" highlightClick="1"/>
            <a:extLst>
              <a:ext uri="{FF2B5EF4-FFF2-40B4-BE49-F238E27FC236}">
                <a16:creationId xmlns:a16="http://schemas.microsoft.com/office/drawing/2014/main" id="{BFD437AF-0D7F-4606-8228-75C1B3595ADE}"/>
              </a:ext>
            </a:extLst>
          </p:cNvPr>
          <p:cNvSpPr/>
          <p:nvPr/>
        </p:nvSpPr>
        <p:spPr>
          <a:xfrm>
            <a:off x="6730142" y="3373028"/>
            <a:ext cx="2066851" cy="492061"/>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3" name="Group 2" descr="&quot;Decorative&quot;">
            <a:extLst>
              <a:ext uri="{FF2B5EF4-FFF2-40B4-BE49-F238E27FC236}">
                <a16:creationId xmlns:a16="http://schemas.microsoft.com/office/drawing/2014/main" id="{B71CEA1E-762F-42F4-981F-9442376CF3A2}"/>
              </a:ext>
            </a:extLst>
          </p:cNvPr>
          <p:cNvGrpSpPr/>
          <p:nvPr/>
        </p:nvGrpSpPr>
        <p:grpSpPr>
          <a:xfrm>
            <a:off x="4442487" y="5143876"/>
            <a:ext cx="2066851" cy="449622"/>
            <a:chOff x="4440161" y="3650295"/>
            <a:chExt cx="2065775" cy="488205"/>
          </a:xfrm>
        </p:grpSpPr>
        <p:sp>
          <p:nvSpPr>
            <p:cNvPr id="85" name="Rectangle: Top Corners Rounded 84">
              <a:extLst>
                <a:ext uri="{FF2B5EF4-FFF2-40B4-BE49-F238E27FC236}">
                  <a16:creationId xmlns:a16="http://schemas.microsoft.com/office/drawing/2014/main" id="{CD11662B-9668-4DD2-81B2-25E6CE90B16B}"/>
                </a:ext>
              </a:extLst>
            </p:cNvPr>
            <p:cNvSpPr/>
            <p:nvPr/>
          </p:nvSpPr>
          <p:spPr>
            <a:xfrm>
              <a:off x="4440161" y="3650295"/>
              <a:ext cx="2065775" cy="488205"/>
            </a:xfrm>
            <a:prstGeom prst="round2SameRect">
              <a:avLst>
                <a:gd name="adj1" fmla="val 36100"/>
                <a:gd name="adj2" fmla="val 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91" name="TextBox 90">
              <a:extLst>
                <a:ext uri="{FF2B5EF4-FFF2-40B4-BE49-F238E27FC236}">
                  <a16:creationId xmlns:a16="http://schemas.microsoft.com/office/drawing/2014/main" id="{0451C99E-1121-4558-985C-36985214493D}"/>
                </a:ext>
              </a:extLst>
            </p:cNvPr>
            <p:cNvSpPr txBox="1"/>
            <p:nvPr/>
          </p:nvSpPr>
          <p:spPr>
            <a:xfrm>
              <a:off x="4529532" y="3733003"/>
              <a:ext cx="1886339" cy="364821"/>
            </a:xfrm>
            <a:prstGeom prst="rect">
              <a:avLst/>
            </a:prstGeom>
            <a:noFill/>
          </p:spPr>
          <p:txBody>
            <a:bodyPr wrap="square" rtlCol="0">
              <a:spAutoFit/>
            </a:bodyPr>
            <a:lstStyle/>
            <a:p>
              <a:pPr algn="ctr">
                <a:lnSpc>
                  <a:spcPts val="1902"/>
                </a:lnSpc>
              </a:pPr>
              <a:r>
                <a:rPr lang="en-US" dirty="0">
                  <a:solidFill>
                    <a:schemeClr val="bg1"/>
                  </a:solidFill>
                </a:rPr>
                <a:t>APR Activities</a:t>
              </a:r>
            </a:p>
          </p:txBody>
        </p:sp>
      </p:grpSp>
      <p:grpSp>
        <p:nvGrpSpPr>
          <p:cNvPr id="4" name="Group 3" descr="&quot;Decorative&quot;">
            <a:extLst>
              <a:ext uri="{FF2B5EF4-FFF2-40B4-BE49-F238E27FC236}">
                <a16:creationId xmlns:a16="http://schemas.microsoft.com/office/drawing/2014/main" id="{481865B1-CA69-4BA4-B8D9-233D4936A026}"/>
              </a:ext>
            </a:extLst>
          </p:cNvPr>
          <p:cNvGrpSpPr/>
          <p:nvPr/>
        </p:nvGrpSpPr>
        <p:grpSpPr>
          <a:xfrm>
            <a:off x="6733328" y="5149084"/>
            <a:ext cx="2066851" cy="440928"/>
            <a:chOff x="6729807" y="3682231"/>
            <a:chExt cx="2065775" cy="478762"/>
          </a:xfrm>
        </p:grpSpPr>
        <p:sp>
          <p:nvSpPr>
            <p:cNvPr id="86" name="Rectangle: Top Corners Rounded 85">
              <a:extLst>
                <a:ext uri="{FF2B5EF4-FFF2-40B4-BE49-F238E27FC236}">
                  <a16:creationId xmlns:a16="http://schemas.microsoft.com/office/drawing/2014/main" id="{7108C701-4C0C-422B-866F-8702793D5AD5}"/>
                </a:ext>
              </a:extLst>
            </p:cNvPr>
            <p:cNvSpPr/>
            <p:nvPr/>
          </p:nvSpPr>
          <p:spPr>
            <a:xfrm>
              <a:off x="6729807" y="3682231"/>
              <a:ext cx="2065775" cy="478762"/>
            </a:xfrm>
            <a:prstGeom prst="round2SameRect">
              <a:avLst>
                <a:gd name="adj1" fmla="val 35318"/>
                <a:gd name="adj2" fmla="val 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92" name="TextBox 91">
              <a:extLst>
                <a:ext uri="{FF2B5EF4-FFF2-40B4-BE49-F238E27FC236}">
                  <a16:creationId xmlns:a16="http://schemas.microsoft.com/office/drawing/2014/main" id="{64FBE48D-92D0-44F1-9D22-94706713E803}"/>
                </a:ext>
              </a:extLst>
            </p:cNvPr>
            <p:cNvSpPr txBox="1"/>
            <p:nvPr/>
          </p:nvSpPr>
          <p:spPr>
            <a:xfrm>
              <a:off x="6822368" y="3760211"/>
              <a:ext cx="1886339" cy="364819"/>
            </a:xfrm>
            <a:prstGeom prst="rect">
              <a:avLst/>
            </a:prstGeom>
            <a:noFill/>
          </p:spPr>
          <p:txBody>
            <a:bodyPr wrap="square" rtlCol="0">
              <a:spAutoFit/>
            </a:bodyPr>
            <a:lstStyle/>
            <a:p>
              <a:pPr algn="ctr">
                <a:lnSpc>
                  <a:spcPts val="1902"/>
                </a:lnSpc>
              </a:pPr>
              <a:r>
                <a:rPr lang="en-US" dirty="0">
                  <a:solidFill>
                    <a:schemeClr val="bg1"/>
                  </a:solidFill>
                </a:rPr>
                <a:t>EAPR Activities</a:t>
              </a:r>
            </a:p>
          </p:txBody>
        </p:sp>
      </p:grpSp>
      <p:sp>
        <p:nvSpPr>
          <p:cNvPr id="94" name="Rectangle: Top Corners Rounded 93" descr="&quot;Decorative&quot;">
            <a:extLst>
              <a:ext uri="{FF2B5EF4-FFF2-40B4-BE49-F238E27FC236}">
                <a16:creationId xmlns:a16="http://schemas.microsoft.com/office/drawing/2014/main" id="{BCED3A47-827E-4659-8707-F043675F553C}"/>
              </a:ext>
            </a:extLst>
          </p:cNvPr>
          <p:cNvSpPr/>
          <p:nvPr/>
        </p:nvSpPr>
        <p:spPr>
          <a:xfrm>
            <a:off x="4116953" y="3865076"/>
            <a:ext cx="7308119" cy="2633472"/>
          </a:xfrm>
          <a:prstGeom prst="round2SameRect">
            <a:avLst>
              <a:gd name="adj1" fmla="val 4422"/>
              <a:gd name="adj2" fmla="val 0"/>
            </a:avLst>
          </a:prstGeom>
          <a:solidFill>
            <a:schemeClr val="bg1"/>
          </a:solidFill>
          <a:ln w="28575">
            <a:solidFill>
              <a:srgbClr val="083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96" name="Text Placeholder 6">
            <a:extLst>
              <a:ext uri="{FF2B5EF4-FFF2-40B4-BE49-F238E27FC236}">
                <a16:creationId xmlns:a16="http://schemas.microsoft.com/office/drawing/2014/main" id="{A88EACBF-98C0-4E9A-BAB8-2C267773EE7F}"/>
              </a:ext>
            </a:extLst>
          </p:cNvPr>
          <p:cNvSpPr txBox="1">
            <a:spLocks/>
          </p:cNvSpPr>
          <p:nvPr/>
        </p:nvSpPr>
        <p:spPr>
          <a:xfrm>
            <a:off x="5700102" y="4339867"/>
            <a:ext cx="4133280" cy="476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801"/>
              </a:lnSpc>
              <a:buNone/>
            </a:pPr>
            <a:r>
              <a:rPr lang="en-US" sz="1601" i="1" dirty="0">
                <a:solidFill>
                  <a:srgbClr val="1373A6"/>
                </a:solidFill>
              </a:rPr>
              <a:t>Click each tab for a list of activities that occur in each type of program review.</a:t>
            </a:r>
          </a:p>
        </p:txBody>
      </p:sp>
      <p:sp>
        <p:nvSpPr>
          <p:cNvPr id="9" name="Half Frame 8" descr="Right-facing arrow">
            <a:hlinkClick r:id="" action="ppaction://noaction" highlightClick="1"/>
            <a:hlinkHover r:id="" action="ppaction://noaction" highlightClick="1"/>
            <a:extLst>
              <a:ext uri="{FF2B5EF4-FFF2-40B4-BE49-F238E27FC236}">
                <a16:creationId xmlns:a16="http://schemas.microsoft.com/office/drawing/2014/main" id="{9BDDA11D-7656-E10E-E440-D3B81E842FEE}"/>
              </a:ext>
            </a:extLst>
          </p:cNvPr>
          <p:cNvSpPr/>
          <p:nvPr/>
        </p:nvSpPr>
        <p:spPr>
          <a:xfrm rot="8299029">
            <a:off x="11511962"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75" name="Rectangle 74" descr="Clickable object: Desk Review">
            <a:hlinkClick r:id="rId11" action="ppaction://hlinksldjump" highlightClick="1"/>
            <a:hlinkHover r:id="" action="ppaction://noaction" highlightClick="1"/>
            <a:extLst>
              <a:ext uri="{FF2B5EF4-FFF2-40B4-BE49-F238E27FC236}">
                <a16:creationId xmlns:a16="http://schemas.microsoft.com/office/drawing/2014/main" id="{0E750A09-63F3-41A1-AF95-50AE7ED4C8A8}"/>
              </a:ext>
            </a:extLst>
          </p:cNvPr>
          <p:cNvSpPr/>
          <p:nvPr/>
        </p:nvSpPr>
        <p:spPr>
          <a:xfrm>
            <a:off x="308072" y="2559813"/>
            <a:ext cx="2598948" cy="1340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36" name="Rectangle 35" descr="Cllickable Object: Analysis of Findings">
            <a:hlinkClick r:id="rId12" action="ppaction://hlinksldjump" highlightClick="1"/>
            <a:hlinkHover r:id="" action="ppaction://noaction" highlightClick="1"/>
            <a:extLst>
              <a:ext uri="{FF2B5EF4-FFF2-40B4-BE49-F238E27FC236}">
                <a16:creationId xmlns:a16="http://schemas.microsoft.com/office/drawing/2014/main" id="{D857C9D5-B210-0372-B365-B19CED44D103}"/>
              </a:ext>
            </a:extLst>
          </p:cNvPr>
          <p:cNvSpPr/>
          <p:nvPr/>
        </p:nvSpPr>
        <p:spPr>
          <a:xfrm>
            <a:off x="307546" y="5250559"/>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29" name="TextBox 28">
            <a:hlinkClick r:id="rId11" action="ppaction://hlinksldjump" highlightClick="1"/>
            <a:hlinkHover r:id="" action="ppaction://noaction" highlightClick="1"/>
            <a:extLst>
              <a:ext uri="{FF2B5EF4-FFF2-40B4-BE49-F238E27FC236}">
                <a16:creationId xmlns:a16="http://schemas.microsoft.com/office/drawing/2014/main" id="{F0324469-540C-3D87-4C5F-7D0AB165CEBE}"/>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1" name="TextBox 10">
            <a:extLst>
              <a:ext uri="{FF2B5EF4-FFF2-40B4-BE49-F238E27FC236}">
                <a16:creationId xmlns:a16="http://schemas.microsoft.com/office/drawing/2014/main" id="{09789A7B-E651-0C97-11EC-1F8A211F9C89}"/>
              </a:ext>
              <a:ext uri="{C183D7F6-B498-43B3-948B-1728B52AA6E4}">
                <adec:decorative xmlns:adec="http://schemas.microsoft.com/office/drawing/2017/decorative" val="1"/>
              </a:ext>
            </a:extLst>
          </p:cNvPr>
          <p:cNvSpPr txBox="1"/>
          <p:nvPr/>
        </p:nvSpPr>
        <p:spPr>
          <a:xfrm>
            <a:off x="11472826" y="3503984"/>
            <a:ext cx="731271" cy="338730"/>
          </a:xfrm>
          <a:prstGeom prst="rect">
            <a:avLst/>
          </a:prstGeom>
          <a:noFill/>
        </p:spPr>
        <p:txBody>
          <a:bodyPr wrap="square" rtlCol="0">
            <a:spAutoFit/>
          </a:bodyPr>
          <a:lstStyle/>
          <a:p>
            <a:pPr algn="r"/>
            <a:r>
              <a:rPr lang="en-US" sz="1601" b="1" dirty="0">
                <a:solidFill>
                  <a:srgbClr val="620909"/>
                </a:solidFill>
              </a:rPr>
              <a:t>MORE</a:t>
            </a:r>
          </a:p>
        </p:txBody>
      </p:sp>
      <p:sp>
        <p:nvSpPr>
          <p:cNvPr id="10" name="Rectangle 9" descr="Clickable object: More information">
            <a:hlinkClick r:id="" action="ppaction://hlinkshowjump?jump=nextslide" highlightClick="1"/>
            <a:hlinkHover r:id="" action="ppaction://noaction" highlightClick="1"/>
            <a:extLst>
              <a:ext uri="{FF2B5EF4-FFF2-40B4-BE49-F238E27FC236}">
                <a16:creationId xmlns:a16="http://schemas.microsoft.com/office/drawing/2014/main" id="{09A930DD-BE02-51DB-3633-47B59C0CB496}"/>
              </a:ext>
            </a:extLst>
          </p:cNvPr>
          <p:cNvSpPr/>
          <p:nvPr/>
        </p:nvSpPr>
        <p:spPr>
          <a:xfrm>
            <a:off x="11523095" y="2731965"/>
            <a:ext cx="675267" cy="1110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Tree>
    <p:extLst>
      <p:ext uri="{BB962C8B-B14F-4D97-AF65-F5344CB8AC3E}">
        <p14:creationId xmlns:p14="http://schemas.microsoft.com/office/powerpoint/2010/main" val="87533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64" fill="hold"/>
                                        <p:tgtEl>
                                          <p:spTgt spid="5"/>
                                        </p:tgtEl>
                                      </p:cBhvr>
                                    </p:cmd>
                                  </p:childTnLst>
                                </p:cTn>
                              </p:par>
                              <p:par>
                                <p:cTn id="7" presetID="2" presetClass="entr" presetSubtype="2"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750" fill="hold"/>
                                        <p:tgtEl>
                                          <p:spTgt spid="27"/>
                                        </p:tgtEl>
                                        <p:attrNameLst>
                                          <p:attrName>ppt_x</p:attrName>
                                        </p:attrNameLst>
                                      </p:cBhvr>
                                      <p:tavLst>
                                        <p:tav tm="0">
                                          <p:val>
                                            <p:strVal val="1+#ppt_w/2"/>
                                          </p:val>
                                        </p:tav>
                                        <p:tav tm="100000">
                                          <p:val>
                                            <p:strVal val="#ppt_x"/>
                                          </p:val>
                                        </p:tav>
                                      </p:tavLst>
                                    </p:anim>
                                    <p:anim calcmode="lin" valueType="num">
                                      <p:cBhvr additive="base">
                                        <p:cTn id="10" dur="750" fill="hold"/>
                                        <p:tgtEl>
                                          <p:spTgt spid="27"/>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42" presetClass="entr" presetSubtype="0" fill="hold" grpId="0" nodeType="withEffect">
                                  <p:stCondLst>
                                    <p:cond delay="425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anim calcmode="lin" valueType="num">
                                      <p:cBhvr>
                                        <p:cTn id="17" dur="500" fill="hold"/>
                                        <p:tgtEl>
                                          <p:spTgt spid="84"/>
                                        </p:tgtEl>
                                        <p:attrNameLst>
                                          <p:attrName>ppt_x</p:attrName>
                                        </p:attrNameLst>
                                      </p:cBhvr>
                                      <p:tavLst>
                                        <p:tav tm="0">
                                          <p:val>
                                            <p:strVal val="#ppt_x"/>
                                          </p:val>
                                        </p:tav>
                                        <p:tav tm="100000">
                                          <p:val>
                                            <p:strVal val="#ppt_x"/>
                                          </p:val>
                                        </p:tav>
                                      </p:tavLst>
                                    </p:anim>
                                    <p:anim calcmode="lin" valueType="num">
                                      <p:cBhvr>
                                        <p:cTn id="18" dur="500" fill="hold"/>
                                        <p:tgtEl>
                                          <p:spTgt spid="84"/>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450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500"/>
                                        <p:tgtEl>
                                          <p:spTgt spid="82"/>
                                        </p:tgtEl>
                                      </p:cBhvr>
                                    </p:animEffect>
                                  </p:childTnLst>
                                </p:cTn>
                              </p:par>
                              <p:par>
                                <p:cTn id="22" presetID="10" presetClass="entr" presetSubtype="0" fill="hold" grpId="0" nodeType="withEffect">
                                  <p:stCondLst>
                                    <p:cond delay="1225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42" presetClass="entr" presetSubtype="0" fill="hold" grpId="0" nodeType="withEffect">
                                  <p:stCondLst>
                                    <p:cond delay="12300"/>
                                  </p:stCondLst>
                                  <p:childTnLst>
                                    <p:set>
                                      <p:cBhvr>
                                        <p:cTn id="26" dur="1" fill="hold">
                                          <p:stCondLst>
                                            <p:cond delay="0"/>
                                          </p:stCondLst>
                                        </p:cTn>
                                        <p:tgtEl>
                                          <p:spTgt spid="116"/>
                                        </p:tgtEl>
                                        <p:attrNameLst>
                                          <p:attrName>style.visibility</p:attrName>
                                        </p:attrNameLst>
                                      </p:cBhvr>
                                      <p:to>
                                        <p:strVal val="visible"/>
                                      </p:to>
                                    </p:set>
                                    <p:animEffect transition="in" filter="fade">
                                      <p:cBhvr>
                                        <p:cTn id="27" dur="500"/>
                                        <p:tgtEl>
                                          <p:spTgt spid="116"/>
                                        </p:tgtEl>
                                      </p:cBhvr>
                                    </p:animEffect>
                                    <p:anim calcmode="lin" valueType="num">
                                      <p:cBhvr>
                                        <p:cTn id="28" dur="500" fill="hold"/>
                                        <p:tgtEl>
                                          <p:spTgt spid="116"/>
                                        </p:tgtEl>
                                        <p:attrNameLst>
                                          <p:attrName>ppt_x</p:attrName>
                                        </p:attrNameLst>
                                      </p:cBhvr>
                                      <p:tavLst>
                                        <p:tav tm="0">
                                          <p:val>
                                            <p:strVal val="#ppt_x"/>
                                          </p:val>
                                        </p:tav>
                                        <p:tav tm="100000">
                                          <p:val>
                                            <p:strVal val="#ppt_x"/>
                                          </p:val>
                                        </p:tav>
                                      </p:tavLst>
                                    </p:anim>
                                    <p:anim calcmode="lin" valueType="num">
                                      <p:cBhvr>
                                        <p:cTn id="29" dur="500" fill="hold"/>
                                        <p:tgtEl>
                                          <p:spTgt spid="116"/>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1255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par>
                                <p:cTn id="33" presetID="42" presetClass="entr" presetSubtype="0" fill="hold" grpId="0" nodeType="withEffect">
                                  <p:stCondLst>
                                    <p:cond delay="1700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anim calcmode="lin" valueType="num">
                                      <p:cBhvr>
                                        <p:cTn id="36" dur="500" fill="hold"/>
                                        <p:tgtEl>
                                          <p:spTgt spid="95"/>
                                        </p:tgtEl>
                                        <p:attrNameLst>
                                          <p:attrName>ppt_x</p:attrName>
                                        </p:attrNameLst>
                                      </p:cBhvr>
                                      <p:tavLst>
                                        <p:tav tm="0">
                                          <p:val>
                                            <p:strVal val="#ppt_x"/>
                                          </p:val>
                                        </p:tav>
                                        <p:tav tm="100000">
                                          <p:val>
                                            <p:strVal val="#ppt_x"/>
                                          </p:val>
                                        </p:tav>
                                      </p:tavLst>
                                    </p:anim>
                                    <p:anim calcmode="lin" valueType="num">
                                      <p:cBhvr>
                                        <p:cTn id="37" dur="500" fill="hold"/>
                                        <p:tgtEl>
                                          <p:spTgt spid="95"/>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3080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par>
                                <p:cTn id="41" presetID="1" presetClass="entr" presetSubtype="0" fill="hold" nodeType="withEffect">
                                  <p:stCondLst>
                                    <p:cond delay="32250"/>
                                  </p:stCondLst>
                                  <p:childTnLst>
                                    <p:set>
                                      <p:cBhvr>
                                        <p:cTn id="42" dur="1" fill="hold">
                                          <p:stCondLst>
                                            <p:cond delay="499"/>
                                          </p:stCondLst>
                                        </p:cTn>
                                        <p:tgtEl>
                                          <p:spTgt spid="3"/>
                                        </p:tgtEl>
                                        <p:attrNameLst>
                                          <p:attrName>style.visibility</p:attrName>
                                        </p:attrNameLst>
                                      </p:cBhvr>
                                      <p:to>
                                        <p:strVal val="visible"/>
                                      </p:to>
                                    </p:set>
                                  </p:childTnLst>
                                </p:cTn>
                              </p:par>
                              <p:par>
                                <p:cTn id="43" presetID="64" presetClass="path" presetSubtype="0" accel="50000" decel="50000" fill="hold" nodeType="withEffect">
                                  <p:stCondLst>
                                    <p:cond delay="32500"/>
                                  </p:stCondLst>
                                  <p:childTnLst>
                                    <p:animMotion origin="layout" path="M -4.76314E-6 1.11111E-6 L -4.76314E-6 -0.25 " pathEditMode="relative" rAng="0" ptsTypes="AA">
                                      <p:cBhvr>
                                        <p:cTn id="44" dur="750" fill="hold"/>
                                        <p:tgtEl>
                                          <p:spTgt spid="3"/>
                                        </p:tgtEl>
                                        <p:attrNameLst>
                                          <p:attrName>ppt_x</p:attrName>
                                          <p:attrName>ppt_y</p:attrName>
                                        </p:attrNameLst>
                                      </p:cBhvr>
                                      <p:rCtr x="0" y="-12500"/>
                                    </p:animMotion>
                                  </p:childTnLst>
                                </p:cTn>
                              </p:par>
                              <p:par>
                                <p:cTn id="45" presetID="1" presetClass="entr" presetSubtype="0" fill="hold" nodeType="withEffect">
                                  <p:stCondLst>
                                    <p:cond delay="32750"/>
                                  </p:stCondLst>
                                  <p:childTnLst>
                                    <p:set>
                                      <p:cBhvr>
                                        <p:cTn id="46" dur="1" fill="hold">
                                          <p:stCondLst>
                                            <p:cond delay="499"/>
                                          </p:stCondLst>
                                        </p:cTn>
                                        <p:tgtEl>
                                          <p:spTgt spid="4"/>
                                        </p:tgtEl>
                                        <p:attrNameLst>
                                          <p:attrName>style.visibility</p:attrName>
                                        </p:attrNameLst>
                                      </p:cBhvr>
                                      <p:to>
                                        <p:strVal val="visible"/>
                                      </p:to>
                                    </p:set>
                                  </p:childTnLst>
                                </p:cTn>
                              </p:par>
                              <p:par>
                                <p:cTn id="47" presetID="64" presetClass="path" presetSubtype="0" accel="50000" decel="50000" fill="hold" nodeType="withEffect">
                                  <p:stCondLst>
                                    <p:cond delay="33000"/>
                                  </p:stCondLst>
                                  <p:childTnLst>
                                    <p:animMotion origin="layout" path="M 2.42061E-6 0.00232 L 2.42061E-6 -0.25023 " pathEditMode="relative" rAng="0" ptsTypes="AA">
                                      <p:cBhvr>
                                        <p:cTn id="48" dur="1000" fill="hold"/>
                                        <p:tgtEl>
                                          <p:spTgt spid="4"/>
                                        </p:tgtEl>
                                        <p:attrNameLst>
                                          <p:attrName>ppt_x</p:attrName>
                                          <p:attrName>ppt_y</p:attrName>
                                        </p:attrNameLst>
                                      </p:cBhvr>
                                      <p:rCtr x="0" y="-12639"/>
                                    </p:animMotion>
                                  </p:childTnLst>
                                </p:cTn>
                              </p:par>
                              <p:par>
                                <p:cTn id="49" presetID="1" presetClass="entr" presetSubtype="0" fill="hold" grpId="0" nodeType="withEffect" nodePh="1">
                                  <p:stCondLst>
                                    <p:cond delay="35000"/>
                                  </p:stCondLst>
                                  <p:endCondLst>
                                    <p:cond evt="begin" delay="0">
                                      <p:tn val="49"/>
                                    </p:cond>
                                  </p:endCondLst>
                                  <p:childTnLst>
                                    <p:set>
                                      <p:cBhvr>
                                        <p:cTn id="50" dur="1" fill="hold">
                                          <p:stCondLst>
                                            <p:cond delay="0"/>
                                          </p:stCondLst>
                                        </p:cTn>
                                        <p:tgtEl>
                                          <p:spTgt spid="104"/>
                                        </p:tgtEl>
                                        <p:attrNameLst>
                                          <p:attrName>style.visibility</p:attrName>
                                        </p:attrNameLst>
                                      </p:cBhvr>
                                      <p:to>
                                        <p:strVal val="visible"/>
                                      </p:to>
                                    </p:set>
                                  </p:childTnLst>
                                </p:cTn>
                              </p:par>
                              <p:par>
                                <p:cTn id="51" presetID="1" presetClass="entr" presetSubtype="0" fill="hold" grpId="0" nodeType="withEffect" nodePh="1">
                                  <p:stCondLst>
                                    <p:cond delay="35000"/>
                                  </p:stCondLst>
                                  <p:endCondLst>
                                    <p:cond evt="begin" delay="0">
                                      <p:tn val="51"/>
                                    </p:cond>
                                  </p:endCondLst>
                                  <p:childTnLst>
                                    <p:set>
                                      <p:cBhvr>
                                        <p:cTn id="52" dur="1" fill="hold">
                                          <p:stCondLst>
                                            <p:cond delay="0"/>
                                          </p:stCondLst>
                                        </p:cTn>
                                        <p:tgtEl>
                                          <p:spTgt spid="115"/>
                                        </p:tgtEl>
                                        <p:attrNameLst>
                                          <p:attrName>style.visibility</p:attrName>
                                        </p:attrNameLst>
                                      </p:cBhvr>
                                      <p:to>
                                        <p:strVal val="visible"/>
                                      </p:to>
                                    </p:set>
                                  </p:childTnLst>
                                </p:cTn>
                              </p:par>
                              <p:par>
                                <p:cTn id="53" presetID="42" presetClass="entr" presetSubtype="0" fill="hold" grpId="0" nodeType="withEffect">
                                  <p:stCondLst>
                                    <p:cond delay="34750"/>
                                  </p:stCondLst>
                                  <p:childTnLst>
                                    <p:set>
                                      <p:cBhvr>
                                        <p:cTn id="54" dur="1" fill="hold">
                                          <p:stCondLst>
                                            <p:cond delay="0"/>
                                          </p:stCondLst>
                                        </p:cTn>
                                        <p:tgtEl>
                                          <p:spTgt spid="96"/>
                                        </p:tgtEl>
                                        <p:attrNameLst>
                                          <p:attrName>style.visibility</p:attrName>
                                        </p:attrNameLst>
                                      </p:cBhvr>
                                      <p:to>
                                        <p:strVal val="visible"/>
                                      </p:to>
                                    </p:set>
                                    <p:animEffect transition="in" filter="fade">
                                      <p:cBhvr>
                                        <p:cTn id="55" dur="500"/>
                                        <p:tgtEl>
                                          <p:spTgt spid="96"/>
                                        </p:tgtEl>
                                      </p:cBhvr>
                                    </p:animEffect>
                                    <p:anim calcmode="lin" valueType="num">
                                      <p:cBhvr>
                                        <p:cTn id="56" dur="500" fill="hold"/>
                                        <p:tgtEl>
                                          <p:spTgt spid="96"/>
                                        </p:tgtEl>
                                        <p:attrNameLst>
                                          <p:attrName>ppt_x</p:attrName>
                                        </p:attrNameLst>
                                      </p:cBhvr>
                                      <p:tavLst>
                                        <p:tav tm="0">
                                          <p:val>
                                            <p:strVal val="#ppt_x"/>
                                          </p:val>
                                        </p:tav>
                                        <p:tav tm="100000">
                                          <p:val>
                                            <p:strVal val="#ppt_x"/>
                                          </p:val>
                                        </p:tav>
                                      </p:tavLst>
                                    </p:anim>
                                    <p:anim calcmode="lin" valueType="num">
                                      <p:cBhvr>
                                        <p:cTn id="57" dur="500" fill="hold"/>
                                        <p:tgtEl>
                                          <p:spTgt spid="9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3600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anim calcmode="lin" valueType="num">
                                      <p:cBhvr>
                                        <p:cTn id="61" dur="500" fill="hold"/>
                                        <p:tgtEl>
                                          <p:spTgt spid="11"/>
                                        </p:tgtEl>
                                        <p:attrNameLst>
                                          <p:attrName>ppt_x</p:attrName>
                                        </p:attrNameLst>
                                      </p:cBhvr>
                                      <p:tavLst>
                                        <p:tav tm="0">
                                          <p:val>
                                            <p:strVal val="#ppt_x"/>
                                          </p:val>
                                        </p:tav>
                                        <p:tav tm="100000">
                                          <p:val>
                                            <p:strVal val="#ppt_x"/>
                                          </p:val>
                                        </p:tav>
                                      </p:tavLst>
                                    </p:anim>
                                    <p:anim calcmode="lin" valueType="num">
                                      <p:cBhvr>
                                        <p:cTn id="6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remove" display="0">
                  <p:stCondLst>
                    <p:cond delay="indefinite"/>
                  </p:stCondLst>
                  <p:endCondLst>
                    <p:cond evt="onStopAudio" delay="0">
                      <p:tgtEl>
                        <p:sldTgt/>
                      </p:tgtEl>
                    </p:cond>
                  </p:endCondLst>
                </p:cTn>
                <p:tgtEl>
                  <p:spTgt spid="5"/>
                </p:tgtEl>
              </p:cMediaNode>
            </p:audio>
          </p:childTnLst>
        </p:cTn>
      </p:par>
    </p:tnLst>
    <p:bldLst>
      <p:bldP spid="27" grpId="0"/>
      <p:bldP spid="84" grpId="0"/>
      <p:bldP spid="117" grpId="0"/>
      <p:bldP spid="116" grpId="0"/>
      <p:bldP spid="95" grpId="0"/>
      <p:bldP spid="115" grpId="0"/>
      <p:bldP spid="104" grpId="0"/>
      <p:bldP spid="94" grpId="0" animBg="1"/>
      <p:bldP spid="96"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24574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p>
        </p:txBody>
      </p:sp>
      <p:sp>
        <p:nvSpPr>
          <p:cNvPr id="85" name="Rectangle 84" descr="&quot;Decorative&quot;">
            <a:hlinkClick r:id="rId3" action="ppaction://hlinksldjump" highlightClick="1"/>
            <a:hlinkHover r:id="" action="ppaction://noaction" highlightClick="1"/>
            <a:extLst>
              <a:ext uri="{FF2B5EF4-FFF2-40B4-BE49-F238E27FC236}">
                <a16:creationId xmlns:a16="http://schemas.microsoft.com/office/drawing/2014/main" id="{BA9DA7AD-EEE9-4F4A-8677-18F61BBD55D3}"/>
              </a:ext>
            </a:extLst>
          </p:cNvPr>
          <p:cNvSpPr/>
          <p:nvPr/>
        </p:nvSpPr>
        <p:spPr>
          <a:xfrm>
            <a:off x="308072" y="2559813"/>
            <a:ext cx="2598948" cy="1340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33" name="Rectangle 32" descr="&quot;Decorative&quot;">
            <a:hlinkClick r:id="rId4" action="ppaction://hlinksldjump" highlightClick="1"/>
            <a:hlinkHover r:id="" action="ppaction://noaction" highlightClick="1"/>
            <a:extLst>
              <a:ext uri="{FF2B5EF4-FFF2-40B4-BE49-F238E27FC236}">
                <a16:creationId xmlns:a16="http://schemas.microsoft.com/office/drawing/2014/main" id="{A931C9A4-775B-FB4A-CBF5-B3EEE851BCFF}"/>
              </a:ext>
            </a:extLst>
          </p:cNvPr>
          <p:cNvSpPr/>
          <p:nvPr/>
        </p:nvSpPr>
        <p:spPr>
          <a:xfrm>
            <a:off x="307546" y="5250559"/>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96" name="TextBox 95">
            <a:extLst>
              <a:ext uri="{FF2B5EF4-FFF2-40B4-BE49-F238E27FC236}">
                <a16:creationId xmlns:a16="http://schemas.microsoft.com/office/drawing/2014/main" id="{6A3BBB4F-37E7-4635-8616-1C11381B71BC}"/>
              </a:ext>
              <a:ext uri="{C183D7F6-B498-43B3-948B-1728B52AA6E4}">
                <adec:decorative xmlns:adec="http://schemas.microsoft.com/office/drawing/2017/decorative" val="1"/>
              </a:ext>
            </a:extLst>
          </p:cNvPr>
          <p:cNvSpPr txBox="1"/>
          <p:nvPr/>
        </p:nvSpPr>
        <p:spPr>
          <a:xfrm>
            <a:off x="3479426" y="-1889"/>
            <a:ext cx="5370100" cy="770292"/>
          </a:xfrm>
          <a:prstGeom prst="rect">
            <a:avLst/>
          </a:prstGeom>
          <a:noFill/>
        </p:spPr>
        <p:txBody>
          <a:bodyPr wrap="square" rtlCol="0">
            <a:spAutoFit/>
          </a:bodyPr>
          <a:lstStyle/>
          <a:p>
            <a:r>
              <a:rPr lang="en-US" sz="4405" b="1" dirty="0"/>
              <a:t>2) IN-PERSON REVIEW</a:t>
            </a:r>
          </a:p>
        </p:txBody>
      </p:sp>
      <p:grpSp>
        <p:nvGrpSpPr>
          <p:cNvPr id="27" name="Group 26" descr="&quot;Decorative&quot;">
            <a:extLst>
              <a:ext uri="{FF2B5EF4-FFF2-40B4-BE49-F238E27FC236}">
                <a16:creationId xmlns:a16="http://schemas.microsoft.com/office/drawing/2014/main" id="{CBA74600-C3E8-7478-29E3-E49FE909DAAE}"/>
              </a:ext>
            </a:extLst>
          </p:cNvPr>
          <p:cNvGrpSpPr/>
          <p:nvPr/>
        </p:nvGrpSpPr>
        <p:grpSpPr>
          <a:xfrm>
            <a:off x="11062776" y="180549"/>
            <a:ext cx="985580" cy="482333"/>
            <a:chOff x="11057007" y="182230"/>
            <a:chExt cx="985066" cy="482083"/>
          </a:xfrm>
        </p:grpSpPr>
        <p:sp>
          <p:nvSpPr>
            <p:cNvPr id="28" name="Rectangle 27">
              <a:extLst>
                <a:ext uri="{FF2B5EF4-FFF2-40B4-BE49-F238E27FC236}">
                  <a16:creationId xmlns:a16="http://schemas.microsoft.com/office/drawing/2014/main" id="{2997530C-766F-EF17-5CD3-0B6066E64AB6}"/>
                </a:ext>
              </a:extLst>
            </p:cNvPr>
            <p:cNvSpPr/>
            <p:nvPr/>
          </p:nvSpPr>
          <p:spPr>
            <a:xfrm>
              <a:off x="11057007" y="182230"/>
              <a:ext cx="203262" cy="209656"/>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0" name="Rectangle 29">
              <a:extLst>
                <a:ext uri="{FF2B5EF4-FFF2-40B4-BE49-F238E27FC236}">
                  <a16:creationId xmlns:a16="http://schemas.microsoft.com/office/drawing/2014/main" id="{43DDB130-B27D-B0A8-4CAC-4F3A089845D5}"/>
                </a:ext>
              </a:extLst>
            </p:cNvPr>
            <p:cNvSpPr/>
            <p:nvPr/>
          </p:nvSpPr>
          <p:spPr>
            <a:xfrm>
              <a:off x="11318178"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9" name="Rectangle 28">
              <a:extLst>
                <a:ext uri="{FF2B5EF4-FFF2-40B4-BE49-F238E27FC236}">
                  <a16:creationId xmlns:a16="http://schemas.microsoft.com/office/drawing/2014/main" id="{E84C8E27-F1F7-A42F-56EE-636A53BA8EA6}"/>
                </a:ext>
              </a:extLst>
            </p:cNvPr>
            <p:cNvSpPr/>
            <p:nvPr/>
          </p:nvSpPr>
          <p:spPr>
            <a:xfrm>
              <a:off x="11579452"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2" name="Rectangle 31">
              <a:extLst>
                <a:ext uri="{FF2B5EF4-FFF2-40B4-BE49-F238E27FC236}">
                  <a16:creationId xmlns:a16="http://schemas.microsoft.com/office/drawing/2014/main" id="{267529C7-CAC8-FC75-C171-C38743DD8ED4}"/>
                </a:ext>
              </a:extLst>
            </p:cNvPr>
            <p:cNvSpPr/>
            <p:nvPr/>
          </p:nvSpPr>
          <p:spPr>
            <a:xfrm>
              <a:off x="11838811"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1" name="TextBox 30">
              <a:extLst>
                <a:ext uri="{FF2B5EF4-FFF2-40B4-BE49-F238E27FC236}">
                  <a16:creationId xmlns:a16="http://schemas.microsoft.com/office/drawing/2014/main" id="{32A47CBB-0090-0158-C00B-24EC3A4C4F73}"/>
                </a:ext>
              </a:extLst>
            </p:cNvPr>
            <p:cNvSpPr txBox="1"/>
            <p:nvPr/>
          </p:nvSpPr>
          <p:spPr>
            <a:xfrm>
              <a:off x="11287181" y="386865"/>
              <a:ext cx="540532" cy="277448"/>
            </a:xfrm>
            <a:prstGeom prst="rect">
              <a:avLst/>
            </a:prstGeom>
            <a:noFill/>
          </p:spPr>
          <p:txBody>
            <a:bodyPr wrap="none" rtlCol="0">
              <a:spAutoFit/>
            </a:bodyPr>
            <a:lstStyle/>
            <a:p>
              <a:pPr algn="ctr"/>
              <a:r>
                <a:rPr lang="en-US" sz="1204" dirty="0"/>
                <a:t>1 of 4</a:t>
              </a:r>
            </a:p>
          </p:txBody>
        </p:sp>
      </p:grpSp>
      <p:sp>
        <p:nvSpPr>
          <p:cNvPr id="77" name="Text Placeholder 6">
            <a:extLst>
              <a:ext uri="{FF2B5EF4-FFF2-40B4-BE49-F238E27FC236}">
                <a16:creationId xmlns:a16="http://schemas.microsoft.com/office/drawing/2014/main" id="{03DC2817-AC65-4A98-AA8E-FE59E7C1FF1D}"/>
              </a:ext>
              <a:ext uri="{C183D7F6-B498-43B3-948B-1728B52AA6E4}">
                <adec:decorative xmlns:adec="http://schemas.microsoft.com/office/drawing/2017/decorative" val="1"/>
              </a:ext>
            </a:extLst>
          </p:cNvPr>
          <p:cNvSpPr txBox="1">
            <a:spLocks/>
          </p:cNvSpPr>
          <p:nvPr/>
        </p:nvSpPr>
        <p:spPr>
          <a:xfrm>
            <a:off x="5801002" y="900859"/>
            <a:ext cx="1156081" cy="377377"/>
          </a:xfrm>
          <a:prstGeom prst="rect">
            <a:avLst/>
          </a:prstGeom>
        </p:spPr>
        <p:txBody>
          <a:bodyPr/>
          <a:lstStyle>
            <a:defPPr>
              <a:defRPr lang="en-US"/>
            </a:defPPr>
            <a:lvl1pPr indent="0">
              <a:lnSpc>
                <a:spcPts val="21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ts val="1902"/>
              </a:lnSpc>
            </a:pPr>
            <a:r>
              <a:rPr lang="en-US" sz="1801" dirty="0"/>
              <a:t>On-site</a:t>
            </a:r>
          </a:p>
        </p:txBody>
      </p:sp>
      <p:pic>
        <p:nvPicPr>
          <p:cNvPr id="73" name="Picture 72" descr="On Site">
            <a:extLst>
              <a:ext uri="{FF2B5EF4-FFF2-40B4-BE49-F238E27FC236}">
                <a16:creationId xmlns:a16="http://schemas.microsoft.com/office/drawing/2014/main" id="{2A68BA5E-C4AF-48D7-843D-9996CD2052C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3912" y="1256879"/>
            <a:ext cx="2010261" cy="1340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9" name="Text Placeholder 6">
            <a:extLst>
              <a:ext uri="{FF2B5EF4-FFF2-40B4-BE49-F238E27FC236}">
                <a16:creationId xmlns:a16="http://schemas.microsoft.com/office/drawing/2014/main" id="{17C71D31-48DD-481A-A5D2-BF4EA6A11799}"/>
              </a:ext>
              <a:ext uri="{C183D7F6-B498-43B3-948B-1728B52AA6E4}">
                <adec:decorative xmlns:adec="http://schemas.microsoft.com/office/drawing/2017/decorative" val="1"/>
              </a:ext>
            </a:extLst>
          </p:cNvPr>
          <p:cNvSpPr txBox="1">
            <a:spLocks/>
          </p:cNvSpPr>
          <p:nvPr/>
        </p:nvSpPr>
        <p:spPr>
          <a:xfrm>
            <a:off x="7505028" y="1372582"/>
            <a:ext cx="522751" cy="377377"/>
          </a:xfrm>
          <a:prstGeom prst="rect">
            <a:avLst/>
          </a:prstGeom>
        </p:spPr>
        <p:txBody>
          <a:bodyPr/>
          <a:lstStyle>
            <a:defPPr>
              <a:defRPr lang="en-US"/>
            </a:defPPr>
            <a:lvl1pPr indent="0">
              <a:lnSpc>
                <a:spcPts val="21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ts val="1902"/>
              </a:lnSpc>
            </a:pPr>
            <a:r>
              <a:rPr lang="en-US" sz="1601" dirty="0"/>
              <a:t>OR</a:t>
            </a:r>
          </a:p>
        </p:txBody>
      </p:sp>
      <p:sp>
        <p:nvSpPr>
          <p:cNvPr id="88" name="Text Placeholder 6">
            <a:extLst>
              <a:ext uri="{FF2B5EF4-FFF2-40B4-BE49-F238E27FC236}">
                <a16:creationId xmlns:a16="http://schemas.microsoft.com/office/drawing/2014/main" id="{9CFEE99A-320A-4B37-82CD-3C687801765E}"/>
              </a:ext>
              <a:ext uri="{C183D7F6-B498-43B3-948B-1728B52AA6E4}">
                <adec:decorative xmlns:adec="http://schemas.microsoft.com/office/drawing/2017/decorative" val="1"/>
              </a:ext>
            </a:extLst>
          </p:cNvPr>
          <p:cNvSpPr txBox="1">
            <a:spLocks/>
          </p:cNvSpPr>
          <p:nvPr/>
        </p:nvSpPr>
        <p:spPr>
          <a:xfrm>
            <a:off x="8589703" y="900859"/>
            <a:ext cx="1156081" cy="377377"/>
          </a:xfrm>
          <a:prstGeom prst="rect">
            <a:avLst/>
          </a:prstGeom>
        </p:spPr>
        <p:txBody>
          <a:bodyPr/>
          <a:lstStyle>
            <a:defPPr>
              <a:defRPr lang="en-US"/>
            </a:defPPr>
            <a:lvl1pPr indent="0">
              <a:lnSpc>
                <a:spcPts val="21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ts val="1902"/>
              </a:lnSpc>
            </a:pPr>
            <a:r>
              <a:rPr lang="en-US" sz="1801" dirty="0"/>
              <a:t>Remotely</a:t>
            </a:r>
          </a:p>
        </p:txBody>
      </p:sp>
      <p:pic>
        <p:nvPicPr>
          <p:cNvPr id="74" name="Picture 73" descr="Remotely">
            <a:extLst>
              <a:ext uri="{FF2B5EF4-FFF2-40B4-BE49-F238E27FC236}">
                <a16:creationId xmlns:a16="http://schemas.microsoft.com/office/drawing/2014/main" id="{7D5159DA-0F00-4835-86FD-ACD9F7E382F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8015" y="1260391"/>
            <a:ext cx="2010261" cy="1340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 name="Text Placeholder 6">
            <a:extLst>
              <a:ext uri="{FF2B5EF4-FFF2-40B4-BE49-F238E27FC236}">
                <a16:creationId xmlns:a16="http://schemas.microsoft.com/office/drawing/2014/main" id="{E8D56CA6-2CA2-4ACF-9FF2-2A772B01ECD9}"/>
              </a:ext>
              <a:ext uri="{C183D7F6-B498-43B3-948B-1728B52AA6E4}">
                <adec:decorative xmlns:adec="http://schemas.microsoft.com/office/drawing/2017/decorative" val="1"/>
              </a:ext>
            </a:extLst>
          </p:cNvPr>
          <p:cNvSpPr txBox="1">
            <a:spLocks/>
          </p:cNvSpPr>
          <p:nvPr/>
        </p:nvSpPr>
        <p:spPr>
          <a:xfrm>
            <a:off x="4160719" y="2770482"/>
            <a:ext cx="7548938" cy="666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02"/>
              </a:lnSpc>
              <a:buNone/>
            </a:pPr>
            <a:r>
              <a:rPr lang="en-US" sz="1801" dirty="0"/>
              <a:t>The in-person review helps the registration agency gain a complete picture of the apprenticeship program’s operations and the apprentices’ experience.</a:t>
            </a:r>
          </a:p>
        </p:txBody>
      </p:sp>
      <p:sp>
        <p:nvSpPr>
          <p:cNvPr id="54" name="Rectangle: Top Corners Rounded 53">
            <a:extLst>
              <a:ext uri="{FF2B5EF4-FFF2-40B4-BE49-F238E27FC236}">
                <a16:creationId xmlns:a16="http://schemas.microsoft.com/office/drawing/2014/main" id="{616ACD94-22DC-4625-89CB-EEB96183C46F}"/>
              </a:ext>
            </a:extLst>
          </p:cNvPr>
          <p:cNvSpPr/>
          <p:nvPr/>
        </p:nvSpPr>
        <p:spPr>
          <a:xfrm>
            <a:off x="4442487" y="3427742"/>
            <a:ext cx="2066851" cy="449622"/>
          </a:xfrm>
          <a:prstGeom prst="round2SameRect">
            <a:avLst>
              <a:gd name="adj1" fmla="val 39275"/>
              <a:gd name="adj2" fmla="val 0"/>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55" name="Title 54">
            <a:extLst>
              <a:ext uri="{FF2B5EF4-FFF2-40B4-BE49-F238E27FC236}">
                <a16:creationId xmlns:a16="http://schemas.microsoft.com/office/drawing/2014/main" id="{E380642B-285D-47B5-88D1-2941FDC1BDFD}"/>
              </a:ext>
            </a:extLst>
          </p:cNvPr>
          <p:cNvSpPr txBox="1">
            <a:spLocks noGrp="1"/>
          </p:cNvSpPr>
          <p:nvPr>
            <p:ph type="title" idx="4294967295"/>
          </p:nvPr>
        </p:nvSpPr>
        <p:spPr>
          <a:xfrm>
            <a:off x="4531905" y="3510261"/>
            <a:ext cx="1887322" cy="3359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3853" rtl="0" eaLnBrk="1" fontAlgn="auto" latinLnBrk="0" hangingPunct="1">
              <a:lnSpc>
                <a:spcPts val="1902"/>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APR Activities</a:t>
            </a:r>
          </a:p>
        </p:txBody>
      </p:sp>
      <p:sp>
        <p:nvSpPr>
          <p:cNvPr id="107" name="Rectangle 106" descr="&quot;Decorative&quot;">
            <a:hlinkClick r:id="" action="ppaction://hlinkshowjump?jump=nextslide" highlightClick="1"/>
            <a:hlinkHover r:id="" action="ppaction://noaction" highlightClick="1"/>
            <a:extLst>
              <a:ext uri="{FF2B5EF4-FFF2-40B4-BE49-F238E27FC236}">
                <a16:creationId xmlns:a16="http://schemas.microsoft.com/office/drawing/2014/main" id="{4991D641-2D95-49BE-A235-4C52BF0CD0FA}"/>
              </a:ext>
            </a:extLst>
          </p:cNvPr>
          <p:cNvSpPr/>
          <p:nvPr/>
        </p:nvSpPr>
        <p:spPr>
          <a:xfrm>
            <a:off x="6732978" y="3431043"/>
            <a:ext cx="2066851" cy="454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56" name="Group 55" descr="EAPR Activities">
            <a:extLst>
              <a:ext uri="{FF2B5EF4-FFF2-40B4-BE49-F238E27FC236}">
                <a16:creationId xmlns:a16="http://schemas.microsoft.com/office/drawing/2014/main" id="{B7A5DC61-C62A-4143-B9E5-A47186122524}"/>
              </a:ext>
            </a:extLst>
          </p:cNvPr>
          <p:cNvGrpSpPr/>
          <p:nvPr/>
        </p:nvGrpSpPr>
        <p:grpSpPr>
          <a:xfrm>
            <a:off x="6737587" y="3431043"/>
            <a:ext cx="2066851" cy="437987"/>
            <a:chOff x="6729807" y="3775606"/>
            <a:chExt cx="2065775" cy="437759"/>
          </a:xfrm>
        </p:grpSpPr>
        <p:sp>
          <p:nvSpPr>
            <p:cNvPr id="57" name="Rectangle: Top Corners Rounded 56">
              <a:extLst>
                <a:ext uri="{FF2B5EF4-FFF2-40B4-BE49-F238E27FC236}">
                  <a16:creationId xmlns:a16="http://schemas.microsoft.com/office/drawing/2014/main" id="{8743BD42-2CBF-4C31-BE4B-A751C8958A30}"/>
                </a:ext>
              </a:extLst>
            </p:cNvPr>
            <p:cNvSpPr/>
            <p:nvPr/>
          </p:nvSpPr>
          <p:spPr>
            <a:xfrm>
              <a:off x="6729807" y="3775606"/>
              <a:ext cx="2065775" cy="437759"/>
            </a:xfrm>
            <a:prstGeom prst="round2SameRect">
              <a:avLst>
                <a:gd name="adj1" fmla="val 33245"/>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58" name="TextBox 57">
              <a:extLst>
                <a:ext uri="{FF2B5EF4-FFF2-40B4-BE49-F238E27FC236}">
                  <a16:creationId xmlns:a16="http://schemas.microsoft.com/office/drawing/2014/main" id="{A2B2AE7B-8EAB-4B9B-89FA-70A3D160B517}"/>
                </a:ext>
              </a:extLst>
            </p:cNvPr>
            <p:cNvSpPr txBox="1"/>
            <p:nvPr/>
          </p:nvSpPr>
          <p:spPr>
            <a:xfrm>
              <a:off x="6819178" y="3848377"/>
              <a:ext cx="1886339" cy="335814"/>
            </a:xfrm>
            <a:prstGeom prst="rect">
              <a:avLst/>
            </a:prstGeom>
            <a:noFill/>
          </p:spPr>
          <p:txBody>
            <a:bodyPr wrap="square" rtlCol="0">
              <a:spAutoFit/>
            </a:bodyPr>
            <a:lstStyle/>
            <a:p>
              <a:pPr algn="ctr">
                <a:lnSpc>
                  <a:spcPts val="1902"/>
                </a:lnSpc>
              </a:pPr>
              <a:r>
                <a:rPr lang="en-US" dirty="0">
                  <a:solidFill>
                    <a:schemeClr val="bg1"/>
                  </a:solidFill>
                </a:rPr>
                <a:t>EAPR Activities</a:t>
              </a:r>
            </a:p>
          </p:txBody>
        </p:sp>
      </p:grpSp>
      <p:sp>
        <p:nvSpPr>
          <p:cNvPr id="103" name="Rectangle: Top Corners Rounded 102" descr="&quot;Decorative&quot;">
            <a:extLst>
              <a:ext uri="{FF2B5EF4-FFF2-40B4-BE49-F238E27FC236}">
                <a16:creationId xmlns:a16="http://schemas.microsoft.com/office/drawing/2014/main" id="{795761B6-DE64-43F7-A1CC-620B46091114}"/>
              </a:ext>
            </a:extLst>
          </p:cNvPr>
          <p:cNvSpPr/>
          <p:nvPr/>
        </p:nvSpPr>
        <p:spPr>
          <a:xfrm>
            <a:off x="4116953" y="3865076"/>
            <a:ext cx="7308119" cy="2628714"/>
          </a:xfrm>
          <a:prstGeom prst="round2SameRect">
            <a:avLst>
              <a:gd name="adj1" fmla="val 4422"/>
              <a:gd name="adj2" fmla="val 0"/>
            </a:avLst>
          </a:prstGeom>
          <a:solidFill>
            <a:schemeClr val="bg1"/>
          </a:solidFill>
          <a:ln w="28575">
            <a:solidFill>
              <a:srgbClr val="083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61" name="TextBox 60">
            <a:extLst>
              <a:ext uri="{FF2B5EF4-FFF2-40B4-BE49-F238E27FC236}">
                <a16:creationId xmlns:a16="http://schemas.microsoft.com/office/drawing/2014/main" id="{B5806443-FF5B-4D5C-BAF6-9978544465DA}"/>
              </a:ext>
            </a:extLst>
          </p:cNvPr>
          <p:cNvSpPr txBox="1"/>
          <p:nvPr/>
        </p:nvSpPr>
        <p:spPr>
          <a:xfrm>
            <a:off x="4160719" y="3892286"/>
            <a:ext cx="7308119" cy="2608663"/>
          </a:xfrm>
          <a:prstGeom prst="rect">
            <a:avLst/>
          </a:prstGeom>
          <a:noFill/>
        </p:spPr>
        <p:txBody>
          <a:bodyPr wrap="square" rtlCol="0">
            <a:spAutoFit/>
          </a:bodyPr>
          <a:lstStyle/>
          <a:p>
            <a:pPr marR="137250">
              <a:lnSpc>
                <a:spcPts val="1600"/>
              </a:lnSpc>
              <a:spcBef>
                <a:spcPts val="200"/>
              </a:spcBef>
              <a:spcAft>
                <a:spcPts val="400"/>
              </a:spcAft>
            </a:pPr>
            <a:r>
              <a:rPr lang="en-US" sz="1502" dirty="0">
                <a:latin typeface="Calibri" panose="020F0502020204030204" pitchFamily="34" charset="0"/>
                <a:cs typeface="Times New Roman" panose="02020603050405020304" pitchFamily="18" charset="0"/>
              </a:rPr>
              <a:t>During the in-person review for an APR, the registration agency staff member will:</a:t>
            </a:r>
          </a:p>
          <a:p>
            <a:pPr marL="457496" marR="137250" indent="-282757">
              <a:lnSpc>
                <a:spcPts val="1600"/>
              </a:lnSpc>
              <a:spcBef>
                <a:spcPts val="200"/>
              </a:spcBef>
              <a:spcAft>
                <a:spcPts val="400"/>
              </a:spcAft>
              <a:buClr>
                <a:srgbClr val="315F9F"/>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Meet with the sponsor’s designated representative to verify, clarify, and fill in any gaps in the information gathered during the desk review. </a:t>
            </a:r>
          </a:p>
          <a:p>
            <a:pPr marL="457496" marR="137250" indent="-282757">
              <a:lnSpc>
                <a:spcPts val="1600"/>
              </a:lnSpc>
              <a:spcBef>
                <a:spcPts val="200"/>
              </a:spcBef>
              <a:spcAft>
                <a:spcPts val="400"/>
              </a:spcAft>
              <a:buClr>
                <a:srgbClr val="315F9F"/>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Review the sponsor’s required records and files. </a:t>
            </a:r>
          </a:p>
          <a:p>
            <a:pPr marL="457496" marR="137250" indent="-282757">
              <a:lnSpc>
                <a:spcPts val="1600"/>
              </a:lnSpc>
              <a:spcBef>
                <a:spcPts val="200"/>
              </a:spcBef>
              <a:spcAft>
                <a:spcPts val="400"/>
              </a:spcAft>
              <a:buClr>
                <a:srgbClr val="315F9F"/>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Interview at least one apprentice and others as appropriate (e.g., journeyworkers, supervisors, managers, etc.).</a:t>
            </a:r>
          </a:p>
          <a:p>
            <a:pPr marL="457496" marR="137250" indent="-282757">
              <a:lnSpc>
                <a:spcPts val="1600"/>
              </a:lnSpc>
              <a:spcBef>
                <a:spcPts val="200"/>
              </a:spcBef>
              <a:spcAft>
                <a:spcPts val="400"/>
              </a:spcAft>
              <a:buClr>
                <a:srgbClr val="315F9F"/>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Conduct a visual check of at least one worksite, if appropriate.</a:t>
            </a:r>
          </a:p>
          <a:p>
            <a:pPr marL="457496" marR="137250" indent="-282757">
              <a:lnSpc>
                <a:spcPts val="1600"/>
              </a:lnSpc>
              <a:spcBef>
                <a:spcPts val="200"/>
              </a:spcBef>
              <a:spcAft>
                <a:spcPts val="400"/>
              </a:spcAft>
              <a:buClr>
                <a:srgbClr val="315F9F"/>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Conduct a visual check of the related instruction training site, if appropriate.</a:t>
            </a:r>
          </a:p>
          <a:p>
            <a:pPr marL="457496" marR="137250" indent="-282757">
              <a:lnSpc>
                <a:spcPts val="1600"/>
              </a:lnSpc>
              <a:spcBef>
                <a:spcPts val="200"/>
              </a:spcBef>
              <a:spcAft>
                <a:spcPts val="400"/>
              </a:spcAft>
              <a:buClr>
                <a:srgbClr val="315F9F"/>
              </a:buClr>
              <a:buFont typeface="Wingdings" panose="05000000000000000000" pitchFamily="2"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Provide technical assistance as needed to support the sponsor in complying with 29 CFR part 29, and the provisions in 29 CFR part 30 that apply to all RAPs.</a:t>
            </a:r>
          </a:p>
        </p:txBody>
      </p:sp>
      <p:sp>
        <p:nvSpPr>
          <p:cNvPr id="5" name="Rectangle 4" descr="Clickable object: EAPR Activities">
            <a:hlinkClick r:id="rId7" action="ppaction://hlinksldjump" highlightClick="1"/>
            <a:hlinkHover r:id="" action="ppaction://noaction" highlightClick="1"/>
            <a:extLst>
              <a:ext uri="{FF2B5EF4-FFF2-40B4-BE49-F238E27FC236}">
                <a16:creationId xmlns:a16="http://schemas.microsoft.com/office/drawing/2014/main" id="{16C88123-53A7-8169-6224-AD88FF955025}"/>
              </a:ext>
            </a:extLst>
          </p:cNvPr>
          <p:cNvSpPr/>
          <p:nvPr/>
        </p:nvSpPr>
        <p:spPr>
          <a:xfrm>
            <a:off x="6733328" y="3415463"/>
            <a:ext cx="2066851" cy="438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01" name="Half Frame 100" descr="&quot;Decorative&quot;">
            <a:extLst>
              <a:ext uri="{FF2B5EF4-FFF2-40B4-BE49-F238E27FC236}">
                <a16:creationId xmlns:a16="http://schemas.microsoft.com/office/drawing/2014/main" id="{7863082A-9C26-4CFF-9DA1-7D69B152B3FC}"/>
              </a:ext>
            </a:extLst>
          </p:cNvPr>
          <p:cNvSpPr/>
          <p:nvPr/>
        </p:nvSpPr>
        <p:spPr>
          <a:xfrm rot="8299029">
            <a:off x="11510618"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48" name="TextBox 47">
            <a:extLst>
              <a:ext uri="{FF2B5EF4-FFF2-40B4-BE49-F238E27FC236}">
                <a16:creationId xmlns:a16="http://schemas.microsoft.com/office/drawing/2014/main" id="{3619CD2D-1910-4634-A00B-34D95791A54D}"/>
              </a:ext>
              <a:ext uri="{C183D7F6-B498-43B3-948B-1728B52AA6E4}">
                <adec:decorative xmlns:adec="http://schemas.microsoft.com/office/drawing/2017/decorative" val="1"/>
              </a:ext>
            </a:extLst>
          </p:cNvPr>
          <p:cNvSpPr txBox="1"/>
          <p:nvPr/>
        </p:nvSpPr>
        <p:spPr>
          <a:xfrm>
            <a:off x="11398518" y="3503984"/>
            <a:ext cx="897854" cy="338730"/>
          </a:xfrm>
          <a:prstGeom prst="rect">
            <a:avLst/>
          </a:prstGeom>
          <a:noFill/>
        </p:spPr>
        <p:txBody>
          <a:bodyPr wrap="square" rtlCol="0">
            <a:spAutoFit/>
          </a:bodyPr>
          <a:lstStyle/>
          <a:p>
            <a:pPr algn="ctr"/>
            <a:r>
              <a:rPr lang="en-US" sz="1601" b="1" dirty="0">
                <a:solidFill>
                  <a:srgbClr val="620909"/>
                </a:solidFill>
              </a:rPr>
              <a:t>MORE</a:t>
            </a:r>
          </a:p>
        </p:txBody>
      </p:sp>
      <p:sp>
        <p:nvSpPr>
          <p:cNvPr id="26" name="TextBox 25">
            <a:hlinkClick r:id="rId3" action="ppaction://hlinksldjump" highlightClick="1"/>
            <a:hlinkHover r:id="" action="ppaction://noaction" highlightClick="1"/>
            <a:extLst>
              <a:ext uri="{FF2B5EF4-FFF2-40B4-BE49-F238E27FC236}">
                <a16:creationId xmlns:a16="http://schemas.microsoft.com/office/drawing/2014/main" id="{F319E0CB-A5DC-798D-EA3C-D111F3E2CC1D}"/>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47" name="Rectangle 46">
            <a:hlinkClick r:id="rId8" action="ppaction://hlinksldjump" highlightClick="1"/>
            <a:hlinkHover r:id="" action="ppaction://noaction" highlightClick="1"/>
            <a:extLst>
              <a:ext uri="{FF2B5EF4-FFF2-40B4-BE49-F238E27FC236}">
                <a16:creationId xmlns:a16="http://schemas.microsoft.com/office/drawing/2014/main" id="{F830C620-846E-4F22-A01D-DC8092A318BF}"/>
              </a:ext>
              <a:ext uri="{C183D7F6-B498-43B3-948B-1728B52AA6E4}">
                <adec:decorative xmlns:adec="http://schemas.microsoft.com/office/drawing/2017/decorative" val="1"/>
              </a:ext>
            </a:extLst>
          </p:cNvPr>
          <p:cNvSpPr/>
          <p:nvPr/>
        </p:nvSpPr>
        <p:spPr>
          <a:xfrm>
            <a:off x="11557947" y="2771016"/>
            <a:ext cx="640414" cy="1028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Tree>
    <p:extLst>
      <p:ext uri="{BB962C8B-B14F-4D97-AF65-F5344CB8AC3E}">
        <p14:creationId xmlns:p14="http://schemas.microsoft.com/office/powerpoint/2010/main" val="1274217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3500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24574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p>
        </p:txBody>
      </p:sp>
      <p:sp>
        <p:nvSpPr>
          <p:cNvPr id="91" name="Rectangle 90" descr="&quot;Decorative&quot;">
            <a:hlinkClick r:id="rId3" action="ppaction://hlinksldjump" highlightClick="1"/>
            <a:hlinkHover r:id="" action="ppaction://noaction" highlightClick="1"/>
            <a:extLst>
              <a:ext uri="{FF2B5EF4-FFF2-40B4-BE49-F238E27FC236}">
                <a16:creationId xmlns:a16="http://schemas.microsoft.com/office/drawing/2014/main" id="{F58CCFC7-6C61-4A8C-B8BF-EBEFA93B3508}"/>
              </a:ext>
            </a:extLst>
          </p:cNvPr>
          <p:cNvSpPr/>
          <p:nvPr/>
        </p:nvSpPr>
        <p:spPr>
          <a:xfrm>
            <a:off x="308072" y="2559813"/>
            <a:ext cx="2598948" cy="1340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35" name="Rectangle 34" descr="&quot;Decorative&quot;">
            <a:hlinkClick r:id="rId4" action="ppaction://hlinksldjump" highlightClick="1"/>
            <a:hlinkHover r:id="" action="ppaction://noaction" highlightClick="1"/>
            <a:extLst>
              <a:ext uri="{FF2B5EF4-FFF2-40B4-BE49-F238E27FC236}">
                <a16:creationId xmlns:a16="http://schemas.microsoft.com/office/drawing/2014/main" id="{E301761B-F862-966B-8202-056FCA5971A5}"/>
              </a:ext>
            </a:extLst>
          </p:cNvPr>
          <p:cNvSpPr/>
          <p:nvPr/>
        </p:nvSpPr>
        <p:spPr>
          <a:xfrm>
            <a:off x="307546" y="5250559"/>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71" name="TextBox 70">
            <a:extLst>
              <a:ext uri="{FF2B5EF4-FFF2-40B4-BE49-F238E27FC236}">
                <a16:creationId xmlns:a16="http://schemas.microsoft.com/office/drawing/2014/main" id="{17A1218B-D5AF-45C8-9FCB-5FD5224706C8}"/>
              </a:ext>
              <a:ext uri="{C183D7F6-B498-43B3-948B-1728B52AA6E4}">
                <adec:decorative xmlns:adec="http://schemas.microsoft.com/office/drawing/2017/decorative" val="1"/>
              </a:ext>
            </a:extLst>
          </p:cNvPr>
          <p:cNvSpPr txBox="1"/>
          <p:nvPr/>
        </p:nvSpPr>
        <p:spPr>
          <a:xfrm>
            <a:off x="3479426" y="-1889"/>
            <a:ext cx="5370100" cy="770292"/>
          </a:xfrm>
          <a:prstGeom prst="rect">
            <a:avLst/>
          </a:prstGeom>
          <a:noFill/>
        </p:spPr>
        <p:txBody>
          <a:bodyPr wrap="square" rtlCol="0">
            <a:spAutoFit/>
          </a:bodyPr>
          <a:lstStyle/>
          <a:p>
            <a:r>
              <a:rPr lang="en-US" sz="4405" b="1" dirty="0"/>
              <a:t>2) IN-PERSON REVIEW</a:t>
            </a:r>
          </a:p>
        </p:txBody>
      </p:sp>
      <p:grpSp>
        <p:nvGrpSpPr>
          <p:cNvPr id="29" name="Group 28" descr="&quot;Decorative&quot;">
            <a:extLst>
              <a:ext uri="{FF2B5EF4-FFF2-40B4-BE49-F238E27FC236}">
                <a16:creationId xmlns:a16="http://schemas.microsoft.com/office/drawing/2014/main" id="{FAB7BE9A-AB1D-532B-C2B2-9418FC3455E3}"/>
              </a:ext>
            </a:extLst>
          </p:cNvPr>
          <p:cNvGrpSpPr/>
          <p:nvPr/>
        </p:nvGrpSpPr>
        <p:grpSpPr>
          <a:xfrm>
            <a:off x="11062776" y="180549"/>
            <a:ext cx="985580" cy="482333"/>
            <a:chOff x="11057007" y="182230"/>
            <a:chExt cx="985066" cy="482083"/>
          </a:xfrm>
        </p:grpSpPr>
        <p:sp>
          <p:nvSpPr>
            <p:cNvPr id="30" name="Rectangle 29">
              <a:extLst>
                <a:ext uri="{FF2B5EF4-FFF2-40B4-BE49-F238E27FC236}">
                  <a16:creationId xmlns:a16="http://schemas.microsoft.com/office/drawing/2014/main" id="{0897C3CA-D89B-5B33-97B0-4EF1DDDEA962}"/>
                </a:ext>
              </a:extLst>
            </p:cNvPr>
            <p:cNvSpPr/>
            <p:nvPr/>
          </p:nvSpPr>
          <p:spPr>
            <a:xfrm>
              <a:off x="11057007" y="182230"/>
              <a:ext cx="203262" cy="209656"/>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2" name="Rectangle 31">
              <a:extLst>
                <a:ext uri="{FF2B5EF4-FFF2-40B4-BE49-F238E27FC236}">
                  <a16:creationId xmlns:a16="http://schemas.microsoft.com/office/drawing/2014/main" id="{77B5917A-C8C0-8D5A-15DE-17093976D642}"/>
                </a:ext>
              </a:extLst>
            </p:cNvPr>
            <p:cNvSpPr/>
            <p:nvPr/>
          </p:nvSpPr>
          <p:spPr>
            <a:xfrm>
              <a:off x="11318178"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1" name="Rectangle 30">
              <a:extLst>
                <a:ext uri="{FF2B5EF4-FFF2-40B4-BE49-F238E27FC236}">
                  <a16:creationId xmlns:a16="http://schemas.microsoft.com/office/drawing/2014/main" id="{CA505381-78A3-2C0E-9372-24E7FCCF6EBF}"/>
                </a:ext>
              </a:extLst>
            </p:cNvPr>
            <p:cNvSpPr/>
            <p:nvPr/>
          </p:nvSpPr>
          <p:spPr>
            <a:xfrm>
              <a:off x="11579452"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4" name="Rectangle 33">
              <a:extLst>
                <a:ext uri="{FF2B5EF4-FFF2-40B4-BE49-F238E27FC236}">
                  <a16:creationId xmlns:a16="http://schemas.microsoft.com/office/drawing/2014/main" id="{FA5FE280-BC5F-BB23-1CBD-DE0F3770510E}"/>
                </a:ext>
              </a:extLst>
            </p:cNvPr>
            <p:cNvSpPr/>
            <p:nvPr/>
          </p:nvSpPr>
          <p:spPr>
            <a:xfrm>
              <a:off x="11838811"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3" name="TextBox 32">
              <a:extLst>
                <a:ext uri="{FF2B5EF4-FFF2-40B4-BE49-F238E27FC236}">
                  <a16:creationId xmlns:a16="http://schemas.microsoft.com/office/drawing/2014/main" id="{981FF9EB-F086-AD03-5673-9480FC902D33}"/>
                </a:ext>
              </a:extLst>
            </p:cNvPr>
            <p:cNvSpPr txBox="1"/>
            <p:nvPr/>
          </p:nvSpPr>
          <p:spPr>
            <a:xfrm>
              <a:off x="11287181" y="386865"/>
              <a:ext cx="540532" cy="277448"/>
            </a:xfrm>
            <a:prstGeom prst="rect">
              <a:avLst/>
            </a:prstGeom>
            <a:noFill/>
          </p:spPr>
          <p:txBody>
            <a:bodyPr wrap="none" rtlCol="0">
              <a:spAutoFit/>
            </a:bodyPr>
            <a:lstStyle/>
            <a:p>
              <a:pPr algn="ctr"/>
              <a:r>
                <a:rPr lang="en-US" sz="1204" dirty="0"/>
                <a:t>1 of 4</a:t>
              </a:r>
            </a:p>
          </p:txBody>
        </p:sp>
      </p:grpSp>
      <p:sp>
        <p:nvSpPr>
          <p:cNvPr id="84" name="Text Placeholder 6">
            <a:extLst>
              <a:ext uri="{FF2B5EF4-FFF2-40B4-BE49-F238E27FC236}">
                <a16:creationId xmlns:a16="http://schemas.microsoft.com/office/drawing/2014/main" id="{C64C6A80-AE38-46DE-87AD-49E2A23317A7}"/>
              </a:ext>
              <a:ext uri="{C183D7F6-B498-43B3-948B-1728B52AA6E4}">
                <adec:decorative xmlns:adec="http://schemas.microsoft.com/office/drawing/2017/decorative" val="1"/>
              </a:ext>
            </a:extLst>
          </p:cNvPr>
          <p:cNvSpPr txBox="1">
            <a:spLocks/>
          </p:cNvSpPr>
          <p:nvPr/>
        </p:nvSpPr>
        <p:spPr>
          <a:xfrm>
            <a:off x="5801002" y="900859"/>
            <a:ext cx="1156081" cy="377377"/>
          </a:xfrm>
          <a:prstGeom prst="rect">
            <a:avLst/>
          </a:prstGeom>
        </p:spPr>
        <p:txBody>
          <a:bodyPr/>
          <a:lstStyle>
            <a:defPPr>
              <a:defRPr lang="en-US"/>
            </a:defPPr>
            <a:lvl1pPr indent="0">
              <a:lnSpc>
                <a:spcPts val="21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ts val="1902"/>
              </a:lnSpc>
            </a:pPr>
            <a:r>
              <a:rPr lang="en-US" sz="1801" dirty="0"/>
              <a:t>On-site</a:t>
            </a:r>
          </a:p>
        </p:txBody>
      </p:sp>
      <p:pic>
        <p:nvPicPr>
          <p:cNvPr id="82" name="Picture 81" descr="On Site">
            <a:extLst>
              <a:ext uri="{FF2B5EF4-FFF2-40B4-BE49-F238E27FC236}">
                <a16:creationId xmlns:a16="http://schemas.microsoft.com/office/drawing/2014/main" id="{B07D2E73-4069-4E59-A7CE-D0460044B28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3912" y="1256879"/>
            <a:ext cx="2010261" cy="1340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3" name="Text Placeholder 6">
            <a:extLst>
              <a:ext uri="{FF2B5EF4-FFF2-40B4-BE49-F238E27FC236}">
                <a16:creationId xmlns:a16="http://schemas.microsoft.com/office/drawing/2014/main" id="{428A1493-D347-4D8C-B15F-71B032FE57C6}"/>
              </a:ext>
              <a:ext uri="{C183D7F6-B498-43B3-948B-1728B52AA6E4}">
                <adec:decorative xmlns:adec="http://schemas.microsoft.com/office/drawing/2017/decorative" val="1"/>
              </a:ext>
            </a:extLst>
          </p:cNvPr>
          <p:cNvSpPr txBox="1">
            <a:spLocks/>
          </p:cNvSpPr>
          <p:nvPr/>
        </p:nvSpPr>
        <p:spPr>
          <a:xfrm>
            <a:off x="7505028" y="1372582"/>
            <a:ext cx="522751" cy="377377"/>
          </a:xfrm>
          <a:prstGeom prst="rect">
            <a:avLst/>
          </a:prstGeom>
        </p:spPr>
        <p:txBody>
          <a:bodyPr/>
          <a:lstStyle>
            <a:defPPr>
              <a:defRPr lang="en-US"/>
            </a:defPPr>
            <a:lvl1pPr indent="0">
              <a:lnSpc>
                <a:spcPts val="21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ts val="1902"/>
              </a:lnSpc>
            </a:pPr>
            <a:r>
              <a:rPr lang="en-US" sz="1601" dirty="0"/>
              <a:t>OR</a:t>
            </a:r>
          </a:p>
        </p:txBody>
      </p:sp>
      <p:sp>
        <p:nvSpPr>
          <p:cNvPr id="24" name="Text Placeholder 6">
            <a:extLst>
              <a:ext uri="{FF2B5EF4-FFF2-40B4-BE49-F238E27FC236}">
                <a16:creationId xmlns:a16="http://schemas.microsoft.com/office/drawing/2014/main" id="{498633D0-4C3B-EF26-D613-467074746537}"/>
              </a:ext>
              <a:ext uri="{C183D7F6-B498-43B3-948B-1728B52AA6E4}">
                <adec:decorative xmlns:adec="http://schemas.microsoft.com/office/drawing/2017/decorative" val="1"/>
              </a:ext>
            </a:extLst>
          </p:cNvPr>
          <p:cNvSpPr txBox="1">
            <a:spLocks/>
          </p:cNvSpPr>
          <p:nvPr/>
        </p:nvSpPr>
        <p:spPr>
          <a:xfrm>
            <a:off x="8589703" y="900859"/>
            <a:ext cx="1156081" cy="377377"/>
          </a:xfrm>
          <a:prstGeom prst="rect">
            <a:avLst/>
          </a:prstGeom>
        </p:spPr>
        <p:txBody>
          <a:bodyPr/>
          <a:lstStyle>
            <a:defPPr>
              <a:defRPr lang="en-US"/>
            </a:defPPr>
            <a:lvl1pPr indent="0">
              <a:lnSpc>
                <a:spcPts val="21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ts val="1902"/>
              </a:lnSpc>
            </a:pPr>
            <a:r>
              <a:rPr lang="en-US" sz="1801" dirty="0"/>
              <a:t>Remotely</a:t>
            </a:r>
          </a:p>
        </p:txBody>
      </p:sp>
      <p:pic>
        <p:nvPicPr>
          <p:cNvPr id="83" name="Picture 82" descr="Remotely">
            <a:extLst>
              <a:ext uri="{FF2B5EF4-FFF2-40B4-BE49-F238E27FC236}">
                <a16:creationId xmlns:a16="http://schemas.microsoft.com/office/drawing/2014/main" id="{B12387AA-EC1F-4638-9B69-0591CD5F64D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8015" y="1260391"/>
            <a:ext cx="2010261" cy="1340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5" name="Text Placeholder 6">
            <a:extLst>
              <a:ext uri="{FF2B5EF4-FFF2-40B4-BE49-F238E27FC236}">
                <a16:creationId xmlns:a16="http://schemas.microsoft.com/office/drawing/2014/main" id="{94EEDD07-2E47-41EE-A952-B73A0787E3CD}"/>
              </a:ext>
              <a:ext uri="{C183D7F6-B498-43B3-948B-1728B52AA6E4}">
                <adec:decorative xmlns:adec="http://schemas.microsoft.com/office/drawing/2017/decorative" val="1"/>
              </a:ext>
            </a:extLst>
          </p:cNvPr>
          <p:cNvSpPr txBox="1">
            <a:spLocks/>
          </p:cNvSpPr>
          <p:nvPr/>
        </p:nvSpPr>
        <p:spPr>
          <a:xfrm>
            <a:off x="4160719" y="2770482"/>
            <a:ext cx="7548938" cy="666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02"/>
              </a:lnSpc>
              <a:buNone/>
            </a:pPr>
            <a:r>
              <a:rPr lang="en-US" sz="1801" dirty="0"/>
              <a:t>The in-person review helps the registration agency gain a complete picture of the apprenticeship program’s operations and the apprentices’ experience.</a:t>
            </a:r>
          </a:p>
        </p:txBody>
      </p:sp>
      <p:grpSp>
        <p:nvGrpSpPr>
          <p:cNvPr id="3" name="Group 2" descr="&quot;Decorative&quot;">
            <a:extLst>
              <a:ext uri="{FF2B5EF4-FFF2-40B4-BE49-F238E27FC236}">
                <a16:creationId xmlns:a16="http://schemas.microsoft.com/office/drawing/2014/main" id="{7C07CD17-2433-4B1E-B013-8A2633D16597}"/>
              </a:ext>
            </a:extLst>
          </p:cNvPr>
          <p:cNvGrpSpPr/>
          <p:nvPr/>
        </p:nvGrpSpPr>
        <p:grpSpPr>
          <a:xfrm>
            <a:off x="4442487" y="3427742"/>
            <a:ext cx="2066851" cy="449622"/>
            <a:chOff x="4442487" y="3427742"/>
            <a:chExt cx="2066851" cy="449622"/>
          </a:xfrm>
        </p:grpSpPr>
        <p:sp>
          <p:nvSpPr>
            <p:cNvPr id="54" name="Rectangle: Top Corners Rounded 53">
              <a:extLst>
                <a:ext uri="{FF2B5EF4-FFF2-40B4-BE49-F238E27FC236}">
                  <a16:creationId xmlns:a16="http://schemas.microsoft.com/office/drawing/2014/main" id="{616ACD94-22DC-4625-89CB-EEB96183C46F}"/>
                </a:ext>
              </a:extLst>
            </p:cNvPr>
            <p:cNvSpPr/>
            <p:nvPr/>
          </p:nvSpPr>
          <p:spPr>
            <a:xfrm>
              <a:off x="4442487" y="3427742"/>
              <a:ext cx="2066851" cy="449622"/>
            </a:xfrm>
            <a:prstGeom prst="round2SameRect">
              <a:avLst>
                <a:gd name="adj1" fmla="val 39275"/>
                <a:gd name="adj2" fmla="val 0"/>
              </a:avLst>
            </a:prstGeom>
            <a:solidFill>
              <a:srgbClr val="0830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55" name="TextBox 54">
              <a:extLst>
                <a:ext uri="{FF2B5EF4-FFF2-40B4-BE49-F238E27FC236}">
                  <a16:creationId xmlns:a16="http://schemas.microsoft.com/office/drawing/2014/main" id="{E380642B-285D-47B5-88D1-2941FDC1BDFD}"/>
                </a:ext>
              </a:extLst>
            </p:cNvPr>
            <p:cNvSpPr txBox="1"/>
            <p:nvPr/>
          </p:nvSpPr>
          <p:spPr>
            <a:xfrm>
              <a:off x="4531905" y="3510261"/>
              <a:ext cx="1887322" cy="335989"/>
            </a:xfrm>
            <a:prstGeom prst="rect">
              <a:avLst/>
            </a:prstGeom>
            <a:noFill/>
          </p:spPr>
          <p:txBody>
            <a:bodyPr wrap="square" rtlCol="0">
              <a:spAutoFit/>
            </a:bodyPr>
            <a:lstStyle/>
            <a:p>
              <a:pPr algn="ctr">
                <a:lnSpc>
                  <a:spcPts val="1902"/>
                </a:lnSpc>
              </a:pPr>
              <a:r>
                <a:rPr lang="en-US" dirty="0">
                  <a:solidFill>
                    <a:schemeClr val="bg1"/>
                  </a:solidFill>
                </a:rPr>
                <a:t>APR Activities</a:t>
              </a:r>
            </a:p>
          </p:txBody>
        </p:sp>
        <p:sp>
          <p:nvSpPr>
            <p:cNvPr id="25" name="Rectangle 24" descr="&quot;Decorative&quot;">
              <a:hlinkClick r:id="rId7" action="ppaction://hlinksldjump" highlightClick="1"/>
              <a:hlinkHover r:id="" action="ppaction://noaction" highlightClick="1"/>
              <a:extLst>
                <a:ext uri="{FF2B5EF4-FFF2-40B4-BE49-F238E27FC236}">
                  <a16:creationId xmlns:a16="http://schemas.microsoft.com/office/drawing/2014/main" id="{574BF7B0-D54F-A7CB-05C0-6F1A0556A9B1}"/>
                </a:ext>
              </a:extLst>
            </p:cNvPr>
            <p:cNvSpPr/>
            <p:nvPr/>
          </p:nvSpPr>
          <p:spPr>
            <a:xfrm>
              <a:off x="4442487" y="3427742"/>
              <a:ext cx="2066851" cy="449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57" name="Rectangle: Top Corners Rounded 56">
            <a:extLst>
              <a:ext uri="{FF2B5EF4-FFF2-40B4-BE49-F238E27FC236}">
                <a16:creationId xmlns:a16="http://schemas.microsoft.com/office/drawing/2014/main" id="{8743BD42-2CBF-4C31-BE4B-A751C8958A30}"/>
              </a:ext>
              <a:ext uri="{C183D7F6-B498-43B3-948B-1728B52AA6E4}">
                <adec:decorative xmlns:adec="http://schemas.microsoft.com/office/drawing/2017/decorative" val="1"/>
              </a:ext>
            </a:extLst>
          </p:cNvPr>
          <p:cNvSpPr/>
          <p:nvPr/>
        </p:nvSpPr>
        <p:spPr>
          <a:xfrm>
            <a:off x="6737587" y="3431043"/>
            <a:ext cx="2066851" cy="437987"/>
          </a:xfrm>
          <a:prstGeom prst="round2SameRect">
            <a:avLst>
              <a:gd name="adj1" fmla="val 33245"/>
              <a:gd name="adj2" fmla="val 0"/>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58" name="Title 57">
            <a:extLst>
              <a:ext uri="{FF2B5EF4-FFF2-40B4-BE49-F238E27FC236}">
                <a16:creationId xmlns:a16="http://schemas.microsoft.com/office/drawing/2014/main" id="{A2B2AE7B-8EAB-4B9B-89FA-70A3D160B517}"/>
              </a:ext>
            </a:extLst>
          </p:cNvPr>
          <p:cNvSpPr txBox="1">
            <a:spLocks noGrp="1"/>
          </p:cNvSpPr>
          <p:nvPr>
            <p:ph type="title" idx="4294967295"/>
          </p:nvPr>
        </p:nvSpPr>
        <p:spPr>
          <a:xfrm>
            <a:off x="6827005" y="3503852"/>
            <a:ext cx="1887322" cy="3359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3853" rtl="0" eaLnBrk="1" fontAlgn="auto" latinLnBrk="0" hangingPunct="1">
              <a:lnSpc>
                <a:spcPts val="1902"/>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EAPR Activities</a:t>
            </a:r>
          </a:p>
        </p:txBody>
      </p:sp>
      <p:sp>
        <p:nvSpPr>
          <p:cNvPr id="74" name="Rectangle: Top Corners Rounded 73" descr="&quot;Decorative&quot;">
            <a:extLst>
              <a:ext uri="{FF2B5EF4-FFF2-40B4-BE49-F238E27FC236}">
                <a16:creationId xmlns:a16="http://schemas.microsoft.com/office/drawing/2014/main" id="{2A66C510-522F-4F90-98EB-765D73C1C021}"/>
              </a:ext>
              <a:ext uri="{C183D7F6-B498-43B3-948B-1728B52AA6E4}">
                <adec:decorative xmlns:adec="http://schemas.microsoft.com/office/drawing/2017/decorative" val="0"/>
              </a:ext>
            </a:extLst>
          </p:cNvPr>
          <p:cNvSpPr/>
          <p:nvPr/>
        </p:nvSpPr>
        <p:spPr>
          <a:xfrm>
            <a:off x="4116953" y="3865076"/>
            <a:ext cx="7308119" cy="2633472"/>
          </a:xfrm>
          <a:prstGeom prst="round2SameRect">
            <a:avLst>
              <a:gd name="adj1" fmla="val 4422"/>
              <a:gd name="adj2" fmla="val 0"/>
            </a:avLst>
          </a:prstGeom>
          <a:solidFill>
            <a:schemeClr val="bg1"/>
          </a:solidFill>
          <a:ln w="28575">
            <a:solidFill>
              <a:srgbClr val="083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60" name="TextBox 59">
            <a:extLst>
              <a:ext uri="{FF2B5EF4-FFF2-40B4-BE49-F238E27FC236}">
                <a16:creationId xmlns:a16="http://schemas.microsoft.com/office/drawing/2014/main" id="{64C93A0A-E6E7-44B0-9572-5605063D7AAB}"/>
              </a:ext>
            </a:extLst>
          </p:cNvPr>
          <p:cNvSpPr txBox="1"/>
          <p:nvPr/>
        </p:nvSpPr>
        <p:spPr>
          <a:xfrm>
            <a:off x="4160719" y="3939171"/>
            <a:ext cx="7366732" cy="2468663"/>
          </a:xfrm>
          <a:prstGeom prst="rect">
            <a:avLst/>
          </a:prstGeom>
          <a:noFill/>
        </p:spPr>
        <p:txBody>
          <a:bodyPr wrap="square" rtlCol="0">
            <a:spAutoFit/>
          </a:bodyPr>
          <a:lstStyle/>
          <a:p>
            <a:pPr marR="137250">
              <a:lnSpc>
                <a:spcPts val="1600"/>
              </a:lnSpc>
              <a:spcBef>
                <a:spcPts val="200"/>
              </a:spcBef>
              <a:spcAft>
                <a:spcPts val="400"/>
              </a:spcAft>
            </a:pPr>
            <a:r>
              <a:rPr lang="en-US" sz="1600" dirty="0">
                <a:latin typeface="Calibri" panose="020F0502020204030204" pitchFamily="34" charset="0"/>
                <a:cs typeface="Times New Roman" panose="02020603050405020304" pitchFamily="18" charset="0"/>
              </a:rPr>
              <a:t>In addition to the activities conducted for an APR, during an EAPR, the reviewer will: </a:t>
            </a:r>
          </a:p>
          <a:p>
            <a:pPr marL="457496" marR="137250" indent="-282757">
              <a:lnSpc>
                <a:spcPts val="1600"/>
              </a:lnSpc>
              <a:spcBef>
                <a:spcPts val="200"/>
              </a:spcBef>
              <a:spcAft>
                <a:spcPts val="400"/>
              </a:spcAft>
              <a:buClr>
                <a:srgbClr val="315F9F"/>
              </a:buClr>
              <a:buFont typeface="Wingdings" panose="05000000000000000000" pitchFamily="2" charset="2"/>
              <a:buChar char=""/>
            </a:pPr>
            <a:r>
              <a:rPr lang="en-US" sz="1600" dirty="0">
                <a:latin typeface="Calibri" panose="020F0502020204030204" pitchFamily="34" charset="0"/>
                <a:cs typeface="Times New Roman" panose="02020603050405020304" pitchFamily="18" charset="0"/>
              </a:rPr>
              <a:t>Provide technical assistance as needed to support the sponsor in complying with those parts of 29 CFR part 30 that apply to sponsors with five or more apprentices and who are required to develop an Affirmative Action Plan.</a:t>
            </a:r>
          </a:p>
          <a:p>
            <a:pPr marL="457496" marR="137250" indent="-282757">
              <a:lnSpc>
                <a:spcPts val="1600"/>
              </a:lnSpc>
              <a:spcBef>
                <a:spcPts val="200"/>
              </a:spcBef>
              <a:spcAft>
                <a:spcPts val="400"/>
              </a:spcAft>
              <a:buClr>
                <a:srgbClr val="315F9F"/>
              </a:buClr>
              <a:buFont typeface="Wingdings" panose="05000000000000000000" pitchFamily="2" charset="2"/>
              <a:buChar char=""/>
            </a:pPr>
            <a:r>
              <a:rPr lang="en-US" sz="1600" dirty="0">
                <a:latin typeface="Calibri" panose="020F0502020204030204" pitchFamily="34" charset="0"/>
                <a:cs typeface="Times New Roman" panose="02020603050405020304" pitchFamily="18" charset="0"/>
              </a:rPr>
              <a:t>Conduct or review the sponsor’s demographic analyses.</a:t>
            </a:r>
          </a:p>
          <a:p>
            <a:pPr marL="457496" marR="137250" indent="-282757">
              <a:lnSpc>
                <a:spcPts val="1600"/>
              </a:lnSpc>
              <a:spcBef>
                <a:spcPts val="200"/>
              </a:spcBef>
              <a:spcAft>
                <a:spcPts val="400"/>
              </a:spcAft>
              <a:buClr>
                <a:srgbClr val="315F9F"/>
              </a:buClr>
              <a:buFont typeface="Wingdings" panose="05000000000000000000" pitchFamily="2" charset="2"/>
              <a:buChar char=""/>
            </a:pPr>
            <a:r>
              <a:rPr lang="en-US" sz="1600" dirty="0">
                <a:latin typeface="Calibri" panose="020F0502020204030204" pitchFamily="34" charset="0"/>
                <a:cs typeface="Times New Roman" panose="02020603050405020304" pitchFamily="18" charset="0"/>
              </a:rPr>
              <a:t>Review any prior demographic analyses and determine whether the sponsor had any underutilized groups.</a:t>
            </a:r>
          </a:p>
          <a:p>
            <a:pPr marL="457496" marR="137250" indent="-282757">
              <a:lnSpc>
                <a:spcPts val="1600"/>
              </a:lnSpc>
              <a:spcBef>
                <a:spcPts val="200"/>
              </a:spcBef>
              <a:spcAft>
                <a:spcPts val="400"/>
              </a:spcAft>
              <a:buClr>
                <a:srgbClr val="315F9F"/>
              </a:buClr>
              <a:buFont typeface="Wingdings" panose="05000000000000000000" pitchFamily="2" charset="2"/>
              <a:buChar char=""/>
            </a:pPr>
            <a:r>
              <a:rPr lang="en-US" sz="1600" dirty="0">
                <a:latin typeface="Calibri" panose="020F0502020204030204" pitchFamily="34" charset="0"/>
                <a:cs typeface="Times New Roman" panose="02020603050405020304" pitchFamily="18" charset="0"/>
              </a:rPr>
              <a:t>If applicable, review the sponsor’s progress toward their utilization goals.</a:t>
            </a:r>
          </a:p>
          <a:p>
            <a:pPr marL="457496" marR="137250" indent="-282757">
              <a:lnSpc>
                <a:spcPts val="1600"/>
              </a:lnSpc>
              <a:spcBef>
                <a:spcPts val="200"/>
              </a:spcBef>
              <a:spcAft>
                <a:spcPts val="400"/>
              </a:spcAft>
              <a:buClr>
                <a:srgbClr val="315F9F"/>
              </a:buClr>
              <a:buFont typeface="Wingdings" panose="05000000000000000000" pitchFamily="2" charset="2"/>
              <a:buChar char=""/>
            </a:pPr>
            <a:r>
              <a:rPr lang="en-US" sz="1600" dirty="0">
                <a:latin typeface="Calibri" panose="020F0502020204030204" pitchFamily="34" charset="0"/>
                <a:cs typeface="Times New Roman" panose="02020603050405020304" pitchFamily="18" charset="0"/>
              </a:rPr>
              <a:t>If applicable, work with the sponsor’s representative to establish goals for targeted outreach, recruitment, and retention activities.</a:t>
            </a:r>
          </a:p>
        </p:txBody>
      </p:sp>
      <p:sp>
        <p:nvSpPr>
          <p:cNvPr id="5" name="Rectangle 4" descr="Clickable object: APR Activities">
            <a:hlinkClick r:id="rId7" action="ppaction://hlinksldjump" highlightClick="1"/>
            <a:hlinkHover r:id="" action="ppaction://noaction" highlightClick="1"/>
            <a:extLst>
              <a:ext uri="{FF2B5EF4-FFF2-40B4-BE49-F238E27FC236}">
                <a16:creationId xmlns:a16="http://schemas.microsoft.com/office/drawing/2014/main" id="{A1AE6625-B894-792E-E2B3-7F6098318A6A}"/>
              </a:ext>
            </a:extLst>
          </p:cNvPr>
          <p:cNvSpPr/>
          <p:nvPr/>
        </p:nvSpPr>
        <p:spPr>
          <a:xfrm>
            <a:off x="4442487" y="3425551"/>
            <a:ext cx="2066851" cy="439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alf Frame 6" descr="Right-facing arrow">
            <a:extLst>
              <a:ext uri="{FF2B5EF4-FFF2-40B4-BE49-F238E27FC236}">
                <a16:creationId xmlns:a16="http://schemas.microsoft.com/office/drawing/2014/main" id="{A4C8FB8B-4673-981E-FE8C-D216E3A00C39}"/>
              </a:ext>
            </a:extLst>
          </p:cNvPr>
          <p:cNvSpPr/>
          <p:nvPr/>
        </p:nvSpPr>
        <p:spPr>
          <a:xfrm rot="8299029">
            <a:off x="11510618"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9" name="TextBox 8">
            <a:extLst>
              <a:ext uri="{FF2B5EF4-FFF2-40B4-BE49-F238E27FC236}">
                <a16:creationId xmlns:a16="http://schemas.microsoft.com/office/drawing/2014/main" id="{BCC217FC-91BE-B070-4F33-109E7A40E9DD}"/>
              </a:ext>
            </a:extLst>
          </p:cNvPr>
          <p:cNvSpPr txBox="1"/>
          <p:nvPr/>
        </p:nvSpPr>
        <p:spPr>
          <a:xfrm>
            <a:off x="11472826" y="3503984"/>
            <a:ext cx="731271" cy="338730"/>
          </a:xfrm>
          <a:prstGeom prst="rect">
            <a:avLst/>
          </a:prstGeom>
          <a:noFill/>
        </p:spPr>
        <p:txBody>
          <a:bodyPr wrap="square" rtlCol="0">
            <a:spAutoFit/>
          </a:bodyPr>
          <a:lstStyle/>
          <a:p>
            <a:pPr algn="r"/>
            <a:r>
              <a:rPr lang="en-US" sz="1601" b="1" dirty="0">
                <a:solidFill>
                  <a:srgbClr val="620909"/>
                </a:solidFill>
              </a:rPr>
              <a:t>MORE</a:t>
            </a:r>
          </a:p>
        </p:txBody>
      </p:sp>
      <p:sp>
        <p:nvSpPr>
          <p:cNvPr id="28" name="TextBox 27">
            <a:hlinkClick r:id="rId3" action="ppaction://hlinksldjump" highlightClick="1"/>
            <a:hlinkHover r:id="" action="ppaction://noaction" highlightClick="1"/>
            <a:extLst>
              <a:ext uri="{FF2B5EF4-FFF2-40B4-BE49-F238E27FC236}">
                <a16:creationId xmlns:a16="http://schemas.microsoft.com/office/drawing/2014/main" id="{19CAD4AA-4721-A2E8-A63B-0EC4F2DB6441}"/>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8" name="Rectangle 7" descr="Clickable object: More information">
            <a:hlinkClick r:id="" action="ppaction://hlinkshowjump?jump=nextslide" highlightClick="1"/>
            <a:hlinkHover r:id="" action="ppaction://noaction" highlightClick="1"/>
            <a:extLst>
              <a:ext uri="{FF2B5EF4-FFF2-40B4-BE49-F238E27FC236}">
                <a16:creationId xmlns:a16="http://schemas.microsoft.com/office/drawing/2014/main" id="{C903FE61-DDFF-0F79-BD70-88E4B19B6DF7}"/>
              </a:ext>
            </a:extLst>
          </p:cNvPr>
          <p:cNvSpPr/>
          <p:nvPr/>
        </p:nvSpPr>
        <p:spPr>
          <a:xfrm>
            <a:off x="11544077" y="2771004"/>
            <a:ext cx="647417" cy="1071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Tree>
    <p:extLst>
      <p:ext uri="{BB962C8B-B14F-4D97-AF65-F5344CB8AC3E}">
        <p14:creationId xmlns:p14="http://schemas.microsoft.com/office/powerpoint/2010/main" val="1123155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7B4D59-40AE-4F6C-9B65-EBBD3A0F8124}"/>
              </a:ext>
            </a:extLst>
          </p:cNvPr>
          <p:cNvSpPr>
            <a:spLocks noGrp="1"/>
          </p:cNvSpPr>
          <p:nvPr>
            <p:ph type="title"/>
          </p:nvPr>
        </p:nvSpPr>
        <p:spPr/>
        <p:txBody>
          <a:bodyPr/>
          <a:lstStyle/>
          <a:p>
            <a:r>
              <a:rPr lang="en-US" dirty="0"/>
              <a:t>Learning Objectives</a:t>
            </a:r>
          </a:p>
        </p:txBody>
      </p:sp>
      <p:pic>
        <p:nvPicPr>
          <p:cNvPr id="3" name="obj1" descr="&quot;Audio&quot;">
            <a:hlinkClick r:id="" action="ppaction://media"/>
            <a:extLst>
              <a:ext uri="{FF2B5EF4-FFF2-40B4-BE49-F238E27FC236}">
                <a16:creationId xmlns:a16="http://schemas.microsoft.com/office/drawing/2014/main" id="{6BC63053-2B14-8FBA-729A-8C604DEF54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4597" y="4101802"/>
            <a:ext cx="347663" cy="347663"/>
          </a:xfrm>
          <a:prstGeom prst="rect">
            <a:avLst/>
          </a:prstGeom>
        </p:spPr>
      </p:pic>
      <p:sp>
        <p:nvSpPr>
          <p:cNvPr id="6" name="Text Placeholder 5">
            <a:extLst>
              <a:ext uri="{FF2B5EF4-FFF2-40B4-BE49-F238E27FC236}">
                <a16:creationId xmlns:a16="http://schemas.microsoft.com/office/drawing/2014/main" id="{71C937EA-4A15-4DF9-84B3-9C2F7865D9D0}"/>
              </a:ext>
            </a:extLst>
          </p:cNvPr>
          <p:cNvSpPr>
            <a:spLocks noGrp="1"/>
          </p:cNvSpPr>
          <p:nvPr>
            <p:ph idx="5"/>
          </p:nvPr>
        </p:nvSpPr>
        <p:spPr>
          <a:xfrm>
            <a:off x="628982" y="1516684"/>
            <a:ext cx="10923565" cy="4353605"/>
          </a:xfrm>
        </p:spPr>
        <p:txBody>
          <a:bodyPr>
            <a:normAutofit fontScale="92500"/>
          </a:bodyPr>
          <a:lstStyle/>
          <a:p>
            <a:pPr marL="0" indent="0">
              <a:lnSpc>
                <a:spcPct val="100000"/>
              </a:lnSpc>
              <a:spcAft>
                <a:spcPts val="600"/>
              </a:spcAft>
              <a:buNone/>
            </a:pPr>
            <a:r>
              <a:rPr lang="en-US" dirty="0"/>
              <a:t>After completing this training, you will be able to:</a:t>
            </a:r>
          </a:p>
          <a:p>
            <a:pPr marL="457496" indent="-457496">
              <a:lnSpc>
                <a:spcPct val="100000"/>
              </a:lnSpc>
              <a:spcAft>
                <a:spcPts val="600"/>
              </a:spcAft>
            </a:pPr>
            <a:r>
              <a:rPr lang="en-US" dirty="0"/>
              <a:t>Explain what an Apprenticeship Program Review is and identify its purpose.</a:t>
            </a:r>
          </a:p>
          <a:p>
            <a:pPr marL="457496" indent="-457496">
              <a:lnSpc>
                <a:spcPct val="100000"/>
              </a:lnSpc>
              <a:spcAft>
                <a:spcPts val="600"/>
              </a:spcAft>
            </a:pPr>
            <a:r>
              <a:rPr lang="en-US" dirty="0"/>
              <a:t>Recall the sponsor’s responsibilities related to program reviews. </a:t>
            </a:r>
          </a:p>
          <a:p>
            <a:pPr marL="457496" indent="-457496">
              <a:lnSpc>
                <a:spcPct val="100000"/>
              </a:lnSpc>
              <a:spcAft>
                <a:spcPts val="600"/>
              </a:spcAft>
            </a:pPr>
            <a:r>
              <a:rPr lang="en-US" dirty="0"/>
              <a:t>Recognize and describe the three components of a program review.</a:t>
            </a:r>
          </a:p>
          <a:p>
            <a:pPr marL="457496" indent="-457496">
              <a:lnSpc>
                <a:spcPct val="100000"/>
              </a:lnSpc>
              <a:spcAft>
                <a:spcPts val="600"/>
              </a:spcAft>
            </a:pPr>
            <a:r>
              <a:rPr lang="en-US" dirty="0"/>
              <a:t>Identify sponsors’ options in responding to a Notice of Review </a:t>
            </a:r>
            <a:br>
              <a:rPr lang="en-US" dirty="0"/>
            </a:br>
            <a:r>
              <a:rPr lang="en-US" dirty="0"/>
              <a:t>Findings with discrepancies.</a:t>
            </a:r>
          </a:p>
          <a:p>
            <a:pPr marL="457496" indent="-457496">
              <a:lnSpc>
                <a:spcPct val="100000"/>
              </a:lnSpc>
              <a:spcAft>
                <a:spcPts val="600"/>
              </a:spcAft>
            </a:pPr>
            <a:r>
              <a:rPr lang="en-US" dirty="0"/>
              <a:t>Explain the purpose of and distinguish between the three types of demographic analyses.</a:t>
            </a:r>
          </a:p>
        </p:txBody>
      </p:sp>
      <p:pic>
        <p:nvPicPr>
          <p:cNvPr id="7" name="Picture 6" descr="&quot;Decorative&quot;">
            <a:extLst>
              <a:ext uri="{FF2B5EF4-FFF2-40B4-BE49-F238E27FC236}">
                <a16:creationId xmlns:a16="http://schemas.microsoft.com/office/drawing/2014/main" id="{7D7EAF9C-9495-499C-A135-29A12A06B213}"/>
              </a:ext>
              <a:ext uri="{C183D7F6-B498-43B3-948B-1728B52AA6E4}">
                <adec:decorative xmlns:adec="http://schemas.microsoft.com/office/drawing/2017/decorative" val="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a:ext>
            </a:extLst>
          </a:blip>
          <a:srcRect r="10090"/>
          <a:stretch/>
        </p:blipFill>
        <p:spPr>
          <a:xfrm>
            <a:off x="9810376" y="3931263"/>
            <a:ext cx="2304465" cy="1939028"/>
          </a:xfrm>
          <a:prstGeom prst="rect">
            <a:avLst/>
          </a:prstGeom>
        </p:spPr>
      </p:pic>
      <p:sp>
        <p:nvSpPr>
          <p:cNvPr id="9" name="TextBox 8">
            <a:hlinkClick r:id="rId8" action="ppaction://hlinksldjump" highlightClick="1"/>
            <a:hlinkHover r:id="" action="ppaction://noaction" highlightClick="1"/>
            <a:extLst>
              <a:ext uri="{FF2B5EF4-FFF2-40B4-BE49-F238E27FC236}">
                <a16:creationId xmlns:a16="http://schemas.microsoft.com/office/drawing/2014/main" id="{EBAAA06A-C036-434C-B3BB-E9CEB83C9776}"/>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8" name="TextBox 7">
            <a:hlinkClick r:id="" action="ppaction://hlinkshowjump?jump=nextslide" highlightClick="1"/>
            <a:hlinkHover r:id="" action="ppaction://noaction" highlightClick="1"/>
            <a:extLst>
              <a:ext uri="{FF2B5EF4-FFF2-40B4-BE49-F238E27FC236}">
                <a16:creationId xmlns:a16="http://schemas.microsoft.com/office/drawing/2014/main" id="{9BD6160E-6824-419C-BCBF-CE782A04A7E5}"/>
              </a:ext>
            </a:extLst>
          </p:cNvPr>
          <p:cNvSpPr txBox="1"/>
          <p:nvPr/>
        </p:nvSpPr>
        <p:spPr>
          <a:xfrm>
            <a:off x="10472057" y="6512050"/>
            <a:ext cx="1715415" cy="338682"/>
          </a:xfrm>
          <a:prstGeom prst="rect">
            <a:avLst/>
          </a:prstGeom>
          <a:noFill/>
        </p:spPr>
        <p:txBody>
          <a:bodyPr wrap="square" rtlCol="0">
            <a:spAutoFit/>
          </a:bodyPr>
          <a:lstStyle/>
          <a:p>
            <a:pPr algn="r"/>
            <a:r>
              <a:rPr lang="en-US" sz="1601" dirty="0">
                <a:solidFill>
                  <a:srgbClr val="FFE6CD"/>
                </a:solidFill>
              </a:rPr>
              <a:t>NEXT: </a:t>
            </a:r>
            <a:r>
              <a:rPr lang="en-US" sz="1400" dirty="0">
                <a:solidFill>
                  <a:srgbClr val="FFE6CD"/>
                </a:solidFill>
              </a:rPr>
              <a:t>Overview</a:t>
            </a:r>
            <a:r>
              <a:rPr lang="en-US" sz="1601" dirty="0">
                <a:solidFill>
                  <a:srgbClr val="FFE6CD"/>
                </a:solidFill>
              </a:rPr>
              <a:t> &gt;</a:t>
            </a:r>
          </a:p>
        </p:txBody>
      </p:sp>
    </p:spTree>
    <p:extLst>
      <p:ext uri="{BB962C8B-B14F-4D97-AF65-F5344CB8AC3E}">
        <p14:creationId xmlns:p14="http://schemas.microsoft.com/office/powerpoint/2010/main" val="84787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6" fill="hold"/>
                                        <p:tgtEl>
                                          <p:spTgt spid="3"/>
                                        </p:tgtEl>
                                      </p:cBhvr>
                                    </p:cmd>
                                  </p:childTnLst>
                                </p:cTn>
                              </p:par>
                              <p:par>
                                <p:cTn id="7" presetID="2" presetClass="entr" presetSubtype="2"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750" fill="hold"/>
                                        <p:tgtEl>
                                          <p:spTgt spid="5"/>
                                        </p:tgtEl>
                                        <p:attrNameLst>
                                          <p:attrName>ppt_x</p:attrName>
                                        </p:attrNameLst>
                                      </p:cBhvr>
                                      <p:tavLst>
                                        <p:tav tm="0">
                                          <p:val>
                                            <p:strVal val="1+#ppt_w/2"/>
                                          </p:val>
                                        </p:tav>
                                        <p:tav tm="100000">
                                          <p:val>
                                            <p:strVal val="#ppt_x"/>
                                          </p:val>
                                        </p:tav>
                                      </p:tavLst>
                                    </p:anim>
                                    <p:anim calcmode="lin" valueType="num">
                                      <p:cBhvr additive="base">
                                        <p:cTn id="10" dur="750" fill="hold"/>
                                        <p:tgtEl>
                                          <p:spTgt spid="5"/>
                                        </p:tgtEl>
                                        <p:attrNameLst>
                                          <p:attrName>ppt_y</p:attrName>
                                        </p:attrNameLst>
                                      </p:cBhvr>
                                      <p:tavLst>
                                        <p:tav tm="0">
                                          <p:val>
                                            <p:strVal val="#ppt_y"/>
                                          </p:val>
                                        </p:tav>
                                        <p:tav tm="100000">
                                          <p:val>
                                            <p:strVal val="#ppt_y"/>
                                          </p:val>
                                        </p:tav>
                                      </p:tavLst>
                                    </p:anim>
                                  </p:childTnLst>
                                </p:cTn>
                              </p:par>
                              <p:par>
                                <p:cTn id="11" presetID="42" presetClass="entr" presetSubtype="0" fill="hold" grpId="0" nodeType="withEffect">
                                  <p:stCondLst>
                                    <p:cond delay="25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anim calcmode="lin" valueType="num">
                                      <p:cBhvr>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280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anim calcmode="lin" valueType="num">
                                      <p:cBhvr>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6">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300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anim calcmode="lin" valueType="num">
                                      <p:cBhvr>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6">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320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340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anim calcmode="lin" valueType="num">
                                      <p:cBhvr>
                                        <p:cTn id="34"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340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500"/>
                                        <p:tgtEl>
                                          <p:spTgt spid="6">
                                            <p:txEl>
                                              <p:pRg st="5" end="5"/>
                                            </p:txEl>
                                          </p:spTgt>
                                        </p:tgtEl>
                                      </p:cBhvr>
                                    </p:animEffect>
                                    <p:anim calcmode="lin" valueType="num">
                                      <p:cBhvr>
                                        <p:cTn id="3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1" fill="remove" display="0">
                  <p:stCondLst>
                    <p:cond delay="indefinite"/>
                  </p:stCondLst>
                  <p:endCondLst>
                    <p:cond evt="onStopAudio" delay="0">
                      <p:tgtEl>
                        <p:sldTgt/>
                      </p:tgtEl>
                    </p:cond>
                  </p:endCondLst>
                </p:cTn>
                <p:tgtEl>
                  <p:spTgt spid="3"/>
                </p:tgtEl>
              </p:cMediaNode>
            </p:audio>
          </p:childTnLst>
        </p:cTn>
      </p:par>
    </p:tnLst>
    <p:bldLst>
      <p:bldP spid="5" grpId="0"/>
      <p:bldP spid="6"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B5074C1-807E-4D6F-BA67-3AFDAB3BCEC1}"/>
              </a:ext>
            </a:extLst>
          </p:cNvPr>
          <p:cNvSpPr>
            <a:spLocks noGrp="1"/>
          </p:cNvSpPr>
          <p:nvPr>
            <p:ph type="title" idx="4294967295"/>
          </p:nvPr>
        </p:nvSpPr>
        <p:spPr>
          <a:xfrm>
            <a:off x="838200" y="365125"/>
            <a:ext cx="10521950" cy="1325563"/>
          </a:xfrm>
          <a:prstGeom prst="rect">
            <a:avLst/>
          </a:prstGeom>
        </p:spPr>
        <p:txBody>
          <a:bodyPr/>
          <a:lstStyle/>
          <a:p>
            <a:r>
              <a:rPr lang="en-US" dirty="0"/>
              <a:t>40</a:t>
            </a:r>
          </a:p>
        </p:txBody>
      </p:sp>
    </p:spTree>
    <p:extLst>
      <p:ext uri="{BB962C8B-B14F-4D97-AF65-F5344CB8AC3E}">
        <p14:creationId xmlns:p14="http://schemas.microsoft.com/office/powerpoint/2010/main" val="63830689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24574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p>
        </p:txBody>
      </p:sp>
      <p:sp>
        <p:nvSpPr>
          <p:cNvPr id="71" name="TextBox 70">
            <a:extLst>
              <a:ext uri="{FF2B5EF4-FFF2-40B4-BE49-F238E27FC236}">
                <a16:creationId xmlns:a16="http://schemas.microsoft.com/office/drawing/2014/main" id="{17A1218B-D5AF-45C8-9FCB-5FD5224706C8}"/>
              </a:ext>
              <a:ext uri="{C183D7F6-B498-43B3-948B-1728B52AA6E4}">
                <adec:decorative xmlns:adec="http://schemas.microsoft.com/office/drawing/2017/decorative" val="1"/>
              </a:ext>
            </a:extLst>
          </p:cNvPr>
          <p:cNvSpPr txBox="1"/>
          <p:nvPr/>
        </p:nvSpPr>
        <p:spPr>
          <a:xfrm>
            <a:off x="3479426" y="-1889"/>
            <a:ext cx="5370100" cy="770292"/>
          </a:xfrm>
          <a:prstGeom prst="rect">
            <a:avLst/>
          </a:prstGeom>
          <a:noFill/>
        </p:spPr>
        <p:txBody>
          <a:bodyPr wrap="square" rtlCol="0">
            <a:spAutoFit/>
          </a:bodyPr>
          <a:lstStyle/>
          <a:p>
            <a:r>
              <a:rPr lang="en-US" sz="4405" b="1" dirty="0"/>
              <a:t>2) IN-PERSON REVIEW</a:t>
            </a:r>
          </a:p>
        </p:txBody>
      </p:sp>
      <p:grpSp>
        <p:nvGrpSpPr>
          <p:cNvPr id="16" name="Group 15" descr="Slide two of four">
            <a:extLst>
              <a:ext uri="{FF2B5EF4-FFF2-40B4-BE49-F238E27FC236}">
                <a16:creationId xmlns:a16="http://schemas.microsoft.com/office/drawing/2014/main" id="{0B6F37F7-790B-FC23-0722-A55E1CEF7E39}"/>
              </a:ext>
            </a:extLst>
          </p:cNvPr>
          <p:cNvGrpSpPr/>
          <p:nvPr/>
        </p:nvGrpSpPr>
        <p:grpSpPr>
          <a:xfrm>
            <a:off x="11062777" y="180540"/>
            <a:ext cx="985580" cy="482339"/>
            <a:chOff x="11062777" y="180540"/>
            <a:chExt cx="985580" cy="482339"/>
          </a:xfrm>
        </p:grpSpPr>
        <p:grpSp>
          <p:nvGrpSpPr>
            <p:cNvPr id="4" name="Group 3" descr="&quot;Decorative&quot;">
              <a:extLst>
                <a:ext uri="{FF2B5EF4-FFF2-40B4-BE49-F238E27FC236}">
                  <a16:creationId xmlns:a16="http://schemas.microsoft.com/office/drawing/2014/main" id="{72108538-9F68-4148-B068-975845853F54}"/>
                </a:ext>
              </a:extLst>
            </p:cNvPr>
            <p:cNvGrpSpPr/>
            <p:nvPr/>
          </p:nvGrpSpPr>
          <p:grpSpPr>
            <a:xfrm>
              <a:off x="11062777" y="180540"/>
              <a:ext cx="985580" cy="209765"/>
              <a:chOff x="11062777" y="180540"/>
              <a:chExt cx="985580" cy="209765"/>
            </a:xfrm>
          </p:grpSpPr>
          <p:sp>
            <p:nvSpPr>
              <p:cNvPr id="25" name="Rectangle 24">
                <a:extLst>
                  <a:ext uri="{FF2B5EF4-FFF2-40B4-BE49-F238E27FC236}">
                    <a16:creationId xmlns:a16="http://schemas.microsoft.com/office/drawing/2014/main" id="{A9C6E074-DA95-2505-5D25-679F5B3A67CB}"/>
                  </a:ext>
                </a:extLst>
              </p:cNvPr>
              <p:cNvSpPr/>
              <p:nvPr/>
            </p:nvSpPr>
            <p:spPr>
              <a:xfrm>
                <a:off x="11062777"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6" name="Rectangle 25">
                <a:extLst>
                  <a:ext uri="{FF2B5EF4-FFF2-40B4-BE49-F238E27FC236}">
                    <a16:creationId xmlns:a16="http://schemas.microsoft.com/office/drawing/2014/main" id="{8CFA34BF-4A03-5B16-3D36-BEC9383173B0}"/>
                  </a:ext>
                </a:extLst>
              </p:cNvPr>
              <p:cNvSpPr/>
              <p:nvPr/>
            </p:nvSpPr>
            <p:spPr>
              <a:xfrm>
                <a:off x="11585496"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7" name="Rectangle 26">
                <a:extLst>
                  <a:ext uri="{FF2B5EF4-FFF2-40B4-BE49-F238E27FC236}">
                    <a16:creationId xmlns:a16="http://schemas.microsoft.com/office/drawing/2014/main" id="{1DDDEE56-6C82-3F54-9B2C-2A1D31976834}"/>
                  </a:ext>
                </a:extLst>
              </p:cNvPr>
              <p:cNvSpPr/>
              <p:nvPr/>
            </p:nvSpPr>
            <p:spPr>
              <a:xfrm>
                <a:off x="11324082" y="180540"/>
                <a:ext cx="203369" cy="209765"/>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9" name="Rectangle 28">
                <a:extLst>
                  <a:ext uri="{FF2B5EF4-FFF2-40B4-BE49-F238E27FC236}">
                    <a16:creationId xmlns:a16="http://schemas.microsoft.com/office/drawing/2014/main" id="{533BD52D-F597-B9A1-20D9-E2386367EDFB}"/>
                  </a:ext>
                </a:extLst>
              </p:cNvPr>
              <p:cNvSpPr/>
              <p:nvPr/>
            </p:nvSpPr>
            <p:spPr>
              <a:xfrm>
                <a:off x="11844988"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28" name="TextBox 27">
              <a:extLst>
                <a:ext uri="{FF2B5EF4-FFF2-40B4-BE49-F238E27FC236}">
                  <a16:creationId xmlns:a16="http://schemas.microsoft.com/office/drawing/2014/main" id="{9CA00CED-3B00-2254-CFA5-F3E9DA2568D6}"/>
                </a:ext>
              </a:extLst>
            </p:cNvPr>
            <p:cNvSpPr txBox="1"/>
            <p:nvPr/>
          </p:nvSpPr>
          <p:spPr>
            <a:xfrm>
              <a:off x="11293068" y="385286"/>
              <a:ext cx="540815" cy="277593"/>
            </a:xfrm>
            <a:prstGeom prst="rect">
              <a:avLst/>
            </a:prstGeom>
            <a:noFill/>
          </p:spPr>
          <p:txBody>
            <a:bodyPr wrap="none" rtlCol="0">
              <a:spAutoFit/>
            </a:bodyPr>
            <a:lstStyle/>
            <a:p>
              <a:pPr algn="ctr"/>
              <a:r>
                <a:rPr lang="en-US" sz="1204" dirty="0"/>
                <a:t>2 of 4</a:t>
              </a:r>
            </a:p>
          </p:txBody>
        </p:sp>
      </p:grpSp>
      <p:sp>
        <p:nvSpPr>
          <p:cNvPr id="14" name="Title 13">
            <a:extLst>
              <a:ext uri="{FF2B5EF4-FFF2-40B4-BE49-F238E27FC236}">
                <a16:creationId xmlns:a16="http://schemas.microsoft.com/office/drawing/2014/main" id="{8DDE2518-0CBE-3BB6-4A21-A29E54330133}"/>
              </a:ext>
            </a:extLst>
          </p:cNvPr>
          <p:cNvSpPr>
            <a:spLocks noGrp="1"/>
          </p:cNvSpPr>
          <p:nvPr>
            <p:ph type="title" idx="4294967295"/>
          </p:nvPr>
        </p:nvSpPr>
        <p:spPr>
          <a:xfrm>
            <a:off x="3918691" y="796048"/>
            <a:ext cx="7666805" cy="547955"/>
          </a:xfrm>
          <a:prstGeom prst="rect">
            <a:avLst/>
          </a:prstGeom>
          <a:noFill/>
          <a:ln>
            <a:noFill/>
            <a:prstDash/>
          </a:ln>
          <a:effectLst/>
        </p:spPr>
        <p:txBody>
          <a:bodyPr rot="0" spcFirstLastPara="0" vertOverflow="overflow" horzOverflow="overflow" vert="horz" wrap="square" lIns="91489" tIns="45744" rIns="91489" bIns="45744" numCol="1" spcCol="0" rtlCol="0" fromWordArt="0" anchor="t" anchorCtr="0" forceAA="0" compatLnSpc="1">
            <a:prstTxWarp prst="textNoShape">
              <a:avLst/>
            </a:prstTxWarp>
            <a:spAutoFit/>
          </a:bodyPr>
          <a:lstStyle/>
          <a:p>
            <a:pPr marL="0" marR="0" lvl="0" indent="0" algn="l" defTabSz="913853" rtl="0" eaLnBrk="1" fontAlgn="auto" latinLnBrk="0" hangingPunct="1">
              <a:lnSpc>
                <a:spcPct val="150000"/>
              </a:lnSpc>
              <a:spcBef>
                <a:spcPts val="0"/>
              </a:spcBef>
              <a:spcAft>
                <a:spcPts val="800"/>
              </a:spcAft>
              <a:buClrTx/>
              <a:buSzTx/>
              <a:buFontTx/>
              <a:buNone/>
              <a:tabLst/>
              <a:defRPr/>
            </a:pPr>
            <a:r>
              <a:rPr kumimoji="0" lang="en-US" sz="2201" b="1" i="0" u="none" strike="noStrike" kern="1200" cap="none" spc="0" normalizeH="0" baseline="0" noProof="0" dirty="0">
                <a:ln>
                  <a:noFill/>
                </a:ln>
                <a:solidFill>
                  <a:srgbClr val="1576A9"/>
                </a:solidFill>
                <a:effectLst/>
                <a:uLnTx/>
                <a:uFillTx/>
                <a:latin typeface="+mn-lt"/>
                <a:ea typeface="+mn-ea"/>
                <a:cs typeface="+mn-cs"/>
              </a:rPr>
              <a:t>Safety and Diversity, Equity, Inclusion, and Accessibility (DEIA)</a:t>
            </a:r>
          </a:p>
        </p:txBody>
      </p:sp>
      <p:pic>
        <p:nvPicPr>
          <p:cNvPr id="3" name="slide21" descr="&quot;Audio&quot;">
            <a:hlinkClick r:id="" action="ppaction://media"/>
            <a:extLst>
              <a:ext uri="{FF2B5EF4-FFF2-40B4-BE49-F238E27FC236}">
                <a16:creationId xmlns:a16="http://schemas.microsoft.com/office/drawing/2014/main" id="{B4D757C8-C6CF-4CA8-B13C-0684BD5134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220" y="4424988"/>
            <a:ext cx="347843" cy="347844"/>
          </a:xfrm>
          <a:prstGeom prst="rect">
            <a:avLst/>
          </a:prstGeom>
        </p:spPr>
      </p:pic>
      <p:grpSp>
        <p:nvGrpSpPr>
          <p:cNvPr id="2" name="Group 1" descr="Icons depicting people that represent different occupations: construction worker, chef, law enforcement officer, welder, electrician, medical professional">
            <a:extLst>
              <a:ext uri="{FF2B5EF4-FFF2-40B4-BE49-F238E27FC236}">
                <a16:creationId xmlns:a16="http://schemas.microsoft.com/office/drawing/2014/main" id="{C4015F91-D947-4FB6-9C32-489CBAC65BE7}"/>
              </a:ext>
            </a:extLst>
          </p:cNvPr>
          <p:cNvGrpSpPr/>
          <p:nvPr/>
        </p:nvGrpSpPr>
        <p:grpSpPr>
          <a:xfrm>
            <a:off x="3352372" y="5129977"/>
            <a:ext cx="8838360" cy="862688"/>
            <a:chOff x="3358242" y="5129079"/>
            <a:chExt cx="8833757" cy="862238"/>
          </a:xfrm>
        </p:grpSpPr>
        <p:sp>
          <p:nvSpPr>
            <p:cNvPr id="32" name="Rectangle 31">
              <a:extLst>
                <a:ext uri="{FF2B5EF4-FFF2-40B4-BE49-F238E27FC236}">
                  <a16:creationId xmlns:a16="http://schemas.microsoft.com/office/drawing/2014/main" id="{5F41B981-A37A-4B9B-88C7-C8975B58DF80}"/>
                </a:ext>
                <a:ext uri="{C183D7F6-B498-43B3-948B-1728B52AA6E4}">
                  <adec:decorative xmlns:adec="http://schemas.microsoft.com/office/drawing/2017/decorative" val="1"/>
                </a:ext>
              </a:extLst>
            </p:cNvPr>
            <p:cNvSpPr/>
            <p:nvPr/>
          </p:nvSpPr>
          <p:spPr>
            <a:xfrm>
              <a:off x="3358242" y="5141321"/>
              <a:ext cx="8833757" cy="837040"/>
            </a:xfrm>
            <a:prstGeom prst="rect">
              <a:avLst/>
            </a:prstGeom>
            <a:solidFill>
              <a:srgbClr val="157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pic>
          <p:nvPicPr>
            <p:cNvPr id="38" name="Graphic 37">
              <a:extLst>
                <a:ext uri="{FF2B5EF4-FFF2-40B4-BE49-F238E27FC236}">
                  <a16:creationId xmlns:a16="http://schemas.microsoft.com/office/drawing/2014/main" id="{08A9EF9B-C736-4F33-A8BA-EF413132452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19196" y="5129080"/>
              <a:ext cx="862237" cy="862237"/>
            </a:xfrm>
            <a:prstGeom prst="rect">
              <a:avLst/>
            </a:prstGeom>
          </p:spPr>
        </p:pic>
        <p:pic>
          <p:nvPicPr>
            <p:cNvPr id="39" name="Graphic 38">
              <a:extLst>
                <a:ext uri="{FF2B5EF4-FFF2-40B4-BE49-F238E27FC236}">
                  <a16:creationId xmlns:a16="http://schemas.microsoft.com/office/drawing/2014/main" id="{26C317F9-648F-4C72-B4A7-DEF35A19EEB4}"/>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136055" y="5129079"/>
              <a:ext cx="862237" cy="862237"/>
            </a:xfrm>
            <a:prstGeom prst="rect">
              <a:avLst/>
            </a:prstGeom>
          </p:spPr>
        </p:pic>
        <p:pic>
          <p:nvPicPr>
            <p:cNvPr id="40" name="Graphic 39">
              <a:extLst>
                <a:ext uri="{FF2B5EF4-FFF2-40B4-BE49-F238E27FC236}">
                  <a16:creationId xmlns:a16="http://schemas.microsoft.com/office/drawing/2014/main" id="{9F69AFBF-6C4B-4499-85F0-0A0ECBF91DD7}"/>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612684" y="5129080"/>
              <a:ext cx="862237" cy="862237"/>
            </a:xfrm>
            <a:prstGeom prst="rect">
              <a:avLst/>
            </a:prstGeom>
          </p:spPr>
        </p:pic>
        <p:pic>
          <p:nvPicPr>
            <p:cNvPr id="41" name="Graphic 40">
              <a:extLst>
                <a:ext uri="{FF2B5EF4-FFF2-40B4-BE49-F238E27FC236}">
                  <a16:creationId xmlns:a16="http://schemas.microsoft.com/office/drawing/2014/main" id="{F8767DFE-EC41-4DC2-80E7-14D2D3D900C7}"/>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565940" y="5129080"/>
              <a:ext cx="862237" cy="862237"/>
            </a:xfrm>
            <a:prstGeom prst="rect">
              <a:avLst/>
            </a:prstGeom>
          </p:spPr>
        </p:pic>
        <p:pic>
          <p:nvPicPr>
            <p:cNvPr id="42" name="Graphic 41">
              <a:extLst>
                <a:ext uri="{FF2B5EF4-FFF2-40B4-BE49-F238E27FC236}">
                  <a16:creationId xmlns:a16="http://schemas.microsoft.com/office/drawing/2014/main" id="{BEC173B2-C807-4F18-AE8E-E15951BF94C2}"/>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089312" y="5129080"/>
              <a:ext cx="862237" cy="862237"/>
            </a:xfrm>
            <a:prstGeom prst="rect">
              <a:avLst/>
            </a:prstGeom>
          </p:spPr>
        </p:pic>
        <p:pic>
          <p:nvPicPr>
            <p:cNvPr id="43" name="Graphic 42">
              <a:extLst>
                <a:ext uri="{FF2B5EF4-FFF2-40B4-BE49-F238E27FC236}">
                  <a16:creationId xmlns:a16="http://schemas.microsoft.com/office/drawing/2014/main" id="{A66E7B52-E9F5-4863-8E59-BC4F10F29C30}"/>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042568" y="5129080"/>
              <a:ext cx="862237" cy="862237"/>
            </a:xfrm>
            <a:prstGeom prst="rect">
              <a:avLst/>
            </a:prstGeom>
          </p:spPr>
        </p:pic>
      </p:grpSp>
      <p:sp>
        <p:nvSpPr>
          <p:cNvPr id="7" name="Rectangle 6">
            <a:extLst>
              <a:ext uri="{FF2B5EF4-FFF2-40B4-BE49-F238E27FC236}">
                <a16:creationId xmlns:a16="http://schemas.microsoft.com/office/drawing/2014/main" id="{0A9F5DBD-0576-6045-4145-8925A2232D86}"/>
              </a:ext>
            </a:extLst>
          </p:cNvPr>
          <p:cNvSpPr/>
          <p:nvPr/>
        </p:nvSpPr>
        <p:spPr>
          <a:xfrm>
            <a:off x="3918691" y="1343663"/>
            <a:ext cx="3583137" cy="506341"/>
          </a:xfrm>
          <a:prstGeom prst="rect">
            <a:avLst/>
          </a:prstGeom>
        </p:spPr>
        <p:txBody>
          <a:bodyPr wrap="square" lIns="91489" tIns="45744" rIns="91489" bIns="45744" anchor="t">
            <a:spAutoFit/>
          </a:bodyPr>
          <a:lstStyle/>
          <a:p>
            <a:pPr>
              <a:lnSpc>
                <a:spcPct val="150000"/>
              </a:lnSpc>
              <a:spcAft>
                <a:spcPts val="800"/>
              </a:spcAft>
            </a:pPr>
            <a:r>
              <a:rPr lang="en-US" sz="2000" b="1" dirty="0"/>
              <a:t>Examples of Safety Checks</a:t>
            </a:r>
          </a:p>
        </p:txBody>
      </p:sp>
      <p:sp>
        <p:nvSpPr>
          <p:cNvPr id="9" name="Rectangle 8">
            <a:extLst>
              <a:ext uri="{FF2B5EF4-FFF2-40B4-BE49-F238E27FC236}">
                <a16:creationId xmlns:a16="http://schemas.microsoft.com/office/drawing/2014/main" id="{1A4517F4-8182-93CC-1DF1-3E6F27A9DCC0}"/>
              </a:ext>
            </a:extLst>
          </p:cNvPr>
          <p:cNvSpPr/>
          <p:nvPr/>
        </p:nvSpPr>
        <p:spPr>
          <a:xfrm>
            <a:off x="3916622" y="1899083"/>
            <a:ext cx="3602142" cy="3175342"/>
          </a:xfrm>
          <a:prstGeom prst="rect">
            <a:avLst/>
          </a:prstGeom>
        </p:spPr>
        <p:txBody>
          <a:bodyPr wrap="square" lIns="91489" tIns="45744" rIns="91489" bIns="45744" anchor="t">
            <a:spAutoFit/>
          </a:bodyPr>
          <a:lstStyle/>
          <a:p>
            <a:pPr marL="519446" lvl="1" indent="-349474">
              <a:spcAft>
                <a:spcPts val="1204"/>
              </a:spcAft>
              <a:buFont typeface="Wingdings" pitchFamily="2" charset="2"/>
              <a:buChar char="ü"/>
            </a:pPr>
            <a:r>
              <a:rPr lang="en-US" sz="2004" dirty="0"/>
              <a:t>Proper safety equipment</a:t>
            </a:r>
            <a:endParaRPr lang="en-US" sz="2004" dirty="0">
              <a:cs typeface="Calibri" panose="020F0502020204030204"/>
            </a:endParaRPr>
          </a:p>
          <a:p>
            <a:pPr marL="519446" lvl="1" indent="-349474">
              <a:spcAft>
                <a:spcPts val="1204"/>
              </a:spcAft>
              <a:buFont typeface="Wingdings" pitchFamily="2" charset="2"/>
              <a:buChar char="ü"/>
            </a:pPr>
            <a:r>
              <a:rPr lang="en-US" sz="2004" dirty="0"/>
              <a:t>No visible hazards</a:t>
            </a:r>
            <a:endParaRPr lang="en-US" sz="2004" dirty="0">
              <a:cs typeface="Calibri" panose="020F0502020204030204"/>
            </a:endParaRPr>
          </a:p>
          <a:p>
            <a:pPr marL="519446" lvl="1" indent="-349474">
              <a:spcAft>
                <a:spcPts val="1204"/>
              </a:spcAft>
              <a:buFont typeface="Wingdings" pitchFamily="2" charset="2"/>
              <a:buChar char="ü"/>
            </a:pPr>
            <a:r>
              <a:rPr lang="en-US" sz="2004" dirty="0"/>
              <a:t>Adequate lighting, heating, and cooling</a:t>
            </a:r>
          </a:p>
          <a:p>
            <a:pPr marL="519446" lvl="1" indent="-349474">
              <a:spcAft>
                <a:spcPts val="1204"/>
              </a:spcAft>
              <a:buFont typeface="Wingdings" pitchFamily="2" charset="2"/>
              <a:buChar char="ü"/>
            </a:pPr>
            <a:r>
              <a:rPr lang="en-US" sz="2004" dirty="0"/>
              <a:t>Sanitary restrooms and food areas</a:t>
            </a:r>
          </a:p>
          <a:p>
            <a:pPr marL="519446" lvl="1" indent="-349474">
              <a:spcAft>
                <a:spcPts val="1204"/>
              </a:spcAft>
              <a:buFont typeface="Wingdings" pitchFamily="2" charset="2"/>
              <a:buChar char="ü"/>
            </a:pPr>
            <a:r>
              <a:rPr lang="en-US" sz="2004" dirty="0">
                <a:cs typeface="Calibri" panose="020F0502020204030204"/>
              </a:rPr>
              <a:t>Proper ratios of apprentices to journeyworkers</a:t>
            </a:r>
          </a:p>
        </p:txBody>
      </p:sp>
      <p:sp>
        <p:nvSpPr>
          <p:cNvPr id="8" name="TextBox 7">
            <a:extLst>
              <a:ext uri="{FF2B5EF4-FFF2-40B4-BE49-F238E27FC236}">
                <a16:creationId xmlns:a16="http://schemas.microsoft.com/office/drawing/2014/main" id="{162DC085-D4A5-23E7-28BD-B358A47A09B3}"/>
              </a:ext>
            </a:extLst>
          </p:cNvPr>
          <p:cNvSpPr txBox="1"/>
          <p:nvPr/>
        </p:nvSpPr>
        <p:spPr>
          <a:xfrm>
            <a:off x="8006590" y="1343663"/>
            <a:ext cx="3692149" cy="506292"/>
          </a:xfrm>
          <a:prstGeom prst="rect">
            <a:avLst/>
          </a:prstGeom>
          <a:noFill/>
        </p:spPr>
        <p:txBody>
          <a:bodyPr wrap="square" rtlCol="0">
            <a:spAutoFit/>
          </a:bodyPr>
          <a:lstStyle/>
          <a:p>
            <a:pPr>
              <a:lnSpc>
                <a:spcPct val="150000"/>
              </a:lnSpc>
              <a:spcAft>
                <a:spcPts val="800"/>
              </a:spcAft>
            </a:pPr>
            <a:r>
              <a:rPr lang="en-US" sz="2000" b="1" dirty="0"/>
              <a:t>Examples of DEIA Checks</a:t>
            </a:r>
          </a:p>
        </p:txBody>
      </p:sp>
      <p:sp>
        <p:nvSpPr>
          <p:cNvPr id="10" name="TextBox 9">
            <a:extLst>
              <a:ext uri="{FF2B5EF4-FFF2-40B4-BE49-F238E27FC236}">
                <a16:creationId xmlns:a16="http://schemas.microsoft.com/office/drawing/2014/main" id="{E76B14A0-9B11-B970-1760-417308D6787D}"/>
              </a:ext>
            </a:extLst>
          </p:cNvPr>
          <p:cNvSpPr txBox="1"/>
          <p:nvPr/>
        </p:nvSpPr>
        <p:spPr>
          <a:xfrm>
            <a:off x="8006578" y="1893846"/>
            <a:ext cx="3692161" cy="2867406"/>
          </a:xfrm>
          <a:prstGeom prst="rect">
            <a:avLst/>
          </a:prstGeom>
          <a:noFill/>
        </p:spPr>
        <p:txBody>
          <a:bodyPr wrap="square" rtlCol="0">
            <a:spAutoFit/>
          </a:bodyPr>
          <a:lstStyle/>
          <a:p>
            <a:pPr marL="519446" lvl="1" indent="-349474">
              <a:spcAft>
                <a:spcPts val="1204"/>
              </a:spcAft>
              <a:buFont typeface="Wingdings" pitchFamily="2" charset="2"/>
              <a:buChar char="ü"/>
            </a:pPr>
            <a:r>
              <a:rPr lang="en-US" sz="2004" dirty="0"/>
              <a:t>No visual indications of unwelcoming, intimidating, </a:t>
            </a:r>
            <a:br>
              <a:rPr lang="en-US" sz="2004" dirty="0"/>
            </a:br>
            <a:r>
              <a:rPr lang="en-US" sz="2004" dirty="0"/>
              <a:t>or harassing conduct</a:t>
            </a:r>
          </a:p>
          <a:p>
            <a:pPr marL="519446" lvl="1" indent="-349474">
              <a:spcAft>
                <a:spcPts val="1204"/>
              </a:spcAft>
              <a:buFont typeface="Wingdings" pitchFamily="2" charset="2"/>
              <a:buChar char="ü"/>
            </a:pPr>
            <a:r>
              <a:rPr lang="en-US" sz="2004" dirty="0"/>
              <a:t>Accessibility/reasonable accommodations</a:t>
            </a:r>
          </a:p>
          <a:p>
            <a:pPr marL="519446" lvl="1" indent="-349474">
              <a:spcAft>
                <a:spcPts val="1204"/>
              </a:spcAft>
              <a:buFont typeface="Wingdings" pitchFamily="2" charset="2"/>
              <a:buChar char="ü"/>
            </a:pPr>
            <a:r>
              <a:rPr lang="en-US" sz="2004" dirty="0"/>
              <a:t>Proper placement of EEO Pledge and EEO Complaints Information Notice posters</a:t>
            </a:r>
          </a:p>
        </p:txBody>
      </p:sp>
      <p:sp>
        <p:nvSpPr>
          <p:cNvPr id="11" name="Half Frame 10" descr="Right-facing arrow">
            <a:extLst>
              <a:ext uri="{FF2B5EF4-FFF2-40B4-BE49-F238E27FC236}">
                <a16:creationId xmlns:a16="http://schemas.microsoft.com/office/drawing/2014/main" id="{8F3297FF-F611-FE3E-20AF-A81F2543F6CE}"/>
              </a:ext>
            </a:extLst>
          </p:cNvPr>
          <p:cNvSpPr/>
          <p:nvPr/>
        </p:nvSpPr>
        <p:spPr>
          <a:xfrm rot="8299029">
            <a:off x="11493992"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13" name="TextBox 12">
            <a:extLst>
              <a:ext uri="{FF2B5EF4-FFF2-40B4-BE49-F238E27FC236}">
                <a16:creationId xmlns:a16="http://schemas.microsoft.com/office/drawing/2014/main" id="{FA3C266D-CD1B-11E7-7264-DF4A95F95C9D}"/>
              </a:ext>
            </a:extLst>
          </p:cNvPr>
          <p:cNvSpPr txBox="1"/>
          <p:nvPr/>
        </p:nvSpPr>
        <p:spPr>
          <a:xfrm>
            <a:off x="11456200" y="3503984"/>
            <a:ext cx="731271" cy="338730"/>
          </a:xfrm>
          <a:prstGeom prst="rect">
            <a:avLst/>
          </a:prstGeom>
          <a:noFill/>
        </p:spPr>
        <p:txBody>
          <a:bodyPr wrap="square" rtlCol="0">
            <a:spAutoFit/>
          </a:bodyPr>
          <a:lstStyle/>
          <a:p>
            <a:pPr algn="r"/>
            <a:r>
              <a:rPr lang="en-US" sz="1601" b="1" dirty="0">
                <a:solidFill>
                  <a:srgbClr val="620909"/>
                </a:solidFill>
              </a:rPr>
              <a:t>MORE</a:t>
            </a:r>
          </a:p>
        </p:txBody>
      </p:sp>
      <p:sp>
        <p:nvSpPr>
          <p:cNvPr id="5" name="Half Frame 4" descr="Left-facing arrow">
            <a:hlinkClick r:id="" action="ppaction://hlinkshowjump?jump=previousslide"/>
            <a:hlinkHover r:id="" action="ppaction://noaction" highlightClick="1"/>
            <a:extLst>
              <a:ext uri="{FF2B5EF4-FFF2-40B4-BE49-F238E27FC236}">
                <a16:creationId xmlns:a16="http://schemas.microsoft.com/office/drawing/2014/main" id="{147C06B4-6BF1-788A-C50B-FFC47699BAAC}"/>
              </a:ext>
            </a:extLst>
          </p:cNvPr>
          <p:cNvSpPr/>
          <p:nvPr/>
        </p:nvSpPr>
        <p:spPr>
          <a:xfrm rot="13300971" flipH="1">
            <a:off x="3513154" y="2866067"/>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31" name="Rectangle 30" descr="Clickable object: Desk Review">
            <a:hlinkClick r:id="rId18" action="ppaction://hlinksldjump" highlightClick="1"/>
            <a:hlinkHover r:id="" action="ppaction://noaction" highlightClick="1"/>
            <a:extLst>
              <a:ext uri="{FF2B5EF4-FFF2-40B4-BE49-F238E27FC236}">
                <a16:creationId xmlns:a16="http://schemas.microsoft.com/office/drawing/2014/main" id="{6A3DA384-7657-2075-46E9-CDC7F300D9BB}"/>
              </a:ext>
            </a:extLst>
          </p:cNvPr>
          <p:cNvSpPr/>
          <p:nvPr/>
        </p:nvSpPr>
        <p:spPr>
          <a:xfrm>
            <a:off x="307546" y="2587161"/>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30" name="Rectangle 29" descr="Clickable object: Analysis of Findings">
            <a:hlinkClick r:id="rId19" action="ppaction://hlinksldjump" highlightClick="1"/>
            <a:hlinkHover r:id="" action="ppaction://noaction" highlightClick="1"/>
            <a:extLst>
              <a:ext uri="{FF2B5EF4-FFF2-40B4-BE49-F238E27FC236}">
                <a16:creationId xmlns:a16="http://schemas.microsoft.com/office/drawing/2014/main" id="{B93136A6-E0E6-8882-701B-6059238DD9F4}"/>
              </a:ext>
            </a:extLst>
          </p:cNvPr>
          <p:cNvSpPr/>
          <p:nvPr/>
        </p:nvSpPr>
        <p:spPr>
          <a:xfrm>
            <a:off x="307546" y="5250559"/>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24" name="TextBox 23">
            <a:hlinkClick r:id="rId18" action="ppaction://hlinksldjump" highlightClick="1"/>
            <a:hlinkHover r:id="" action="ppaction://noaction" highlightClick="1"/>
            <a:extLst>
              <a:ext uri="{FF2B5EF4-FFF2-40B4-BE49-F238E27FC236}">
                <a16:creationId xmlns:a16="http://schemas.microsoft.com/office/drawing/2014/main" id="{CB337F5C-4DD3-367A-DE33-AC569B725430}"/>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2" name="Rectangle 11" descr="Clickable object: More information">
            <a:hlinkClick r:id="" action="ppaction://hlinkshowjump?jump=nextslide" highlightClick="1"/>
            <a:hlinkHover r:id="" action="ppaction://noaction" highlightClick="1"/>
            <a:extLst>
              <a:ext uri="{FF2B5EF4-FFF2-40B4-BE49-F238E27FC236}">
                <a16:creationId xmlns:a16="http://schemas.microsoft.com/office/drawing/2014/main" id="{A85CF20A-FA62-7062-5F55-DC21F9750D3E}"/>
              </a:ext>
            </a:extLst>
          </p:cNvPr>
          <p:cNvSpPr/>
          <p:nvPr/>
        </p:nvSpPr>
        <p:spPr>
          <a:xfrm>
            <a:off x="11527451" y="2771004"/>
            <a:ext cx="647417" cy="1071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5" name="Rectangle 14" descr="Clickable object: Back to previous slide">
            <a:hlinkClick r:id="rId20" action="ppaction://hlinksldjump" highlightClick="1"/>
            <a:hlinkHover r:id="" action="ppaction://noaction" highlightClick="1"/>
            <a:extLst>
              <a:ext uri="{FF2B5EF4-FFF2-40B4-BE49-F238E27FC236}">
                <a16:creationId xmlns:a16="http://schemas.microsoft.com/office/drawing/2014/main" id="{F64ABA9B-6293-F0A0-280E-C31ABD5DA010}"/>
              </a:ext>
            </a:extLst>
          </p:cNvPr>
          <p:cNvSpPr/>
          <p:nvPr/>
        </p:nvSpPr>
        <p:spPr>
          <a:xfrm>
            <a:off x="3371324" y="2731962"/>
            <a:ext cx="498748" cy="792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Tree>
    <p:extLst>
      <p:ext uri="{BB962C8B-B14F-4D97-AF65-F5344CB8AC3E}">
        <p14:creationId xmlns:p14="http://schemas.microsoft.com/office/powerpoint/2010/main" val="101284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30"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anim calcmode="lin" valueType="num">
                                      <p:cBhvr>
                                        <p:cTn id="10" dur="500" fill="hold"/>
                                        <p:tgtEl>
                                          <p:spTgt spid="14"/>
                                        </p:tgtEl>
                                        <p:attrNameLst>
                                          <p:attrName>ppt_x</p:attrName>
                                        </p:attrNameLst>
                                      </p:cBhvr>
                                      <p:tavLst>
                                        <p:tav tm="0">
                                          <p:val>
                                            <p:strVal val="#ppt_x"/>
                                          </p:val>
                                        </p:tav>
                                        <p:tav tm="100000">
                                          <p:val>
                                            <p:strVal val="#ppt_x"/>
                                          </p:val>
                                        </p:tav>
                                      </p:tavLst>
                                    </p:anim>
                                    <p:anim calcmode="lin" valueType="num">
                                      <p:cBhvr>
                                        <p:cTn id="11" dur="500" fill="hold"/>
                                        <p:tgtEl>
                                          <p:spTgt spid="14"/>
                                        </p:tgtEl>
                                        <p:attrNameLst>
                                          <p:attrName>ppt_y</p:attrName>
                                        </p:attrNameLst>
                                      </p:cBhvr>
                                      <p:tavLst>
                                        <p:tav tm="0">
                                          <p:val>
                                            <p:strVal val="#ppt_y+.1"/>
                                          </p:val>
                                        </p:tav>
                                        <p:tav tm="100000">
                                          <p:val>
                                            <p:strVal val="#ppt_y"/>
                                          </p:val>
                                        </p:tav>
                                      </p:tavLst>
                                    </p:anim>
                                  </p:childTnLst>
                                </p:cTn>
                              </p:par>
                              <p:par>
                                <p:cTn id="12" presetID="2" presetClass="entr" presetSubtype="2" fill="hold" nodeType="withEffect">
                                  <p:stCondLst>
                                    <p:cond delay="50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9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22" presetClass="entr" presetSubtype="1" fill="hold" grpId="0" nodeType="withEffect">
                                  <p:stCondLst>
                                    <p:cond delay="910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10" presetClass="entr" presetSubtype="0" fill="hold" grpId="0" nodeType="withEffect">
                                  <p:stCondLst>
                                    <p:cond delay="9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2" presetClass="entr" presetSubtype="1" fill="hold" grpId="0" nodeType="withEffect">
                                  <p:stCondLst>
                                    <p:cond delay="960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par>
                                <p:cTn id="28" presetID="42" presetClass="entr" presetSubtype="0" fill="hold" grpId="0" nodeType="withEffect">
                                  <p:stCondLst>
                                    <p:cond delay="2433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remove" display="0">
                  <p:stCondLst>
                    <p:cond delay="indefinite"/>
                  </p:stCondLst>
                  <p:endCondLst>
                    <p:cond evt="onStopAudio" delay="0">
                      <p:tgtEl>
                        <p:sldTgt/>
                      </p:tgtEl>
                    </p:cond>
                  </p:endCondLst>
                </p:cTn>
                <p:tgtEl>
                  <p:spTgt spid="3"/>
                </p:tgtEl>
              </p:cMediaNode>
            </p:audio>
          </p:childTnLst>
        </p:cTn>
      </p:par>
    </p:tnLst>
    <p:bldLst>
      <p:bldP spid="14" grpId="0"/>
      <p:bldP spid="7" grpId="0"/>
      <p:bldP spid="9" grpId="0"/>
      <p:bldP spid="8" grpId="0"/>
      <p:bldP spid="10"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30AA8B9-B557-4EF1-A1F2-7EB6C3D334AE}"/>
              </a:ext>
            </a:extLst>
          </p:cNvPr>
          <p:cNvSpPr>
            <a:spLocks noGrp="1"/>
          </p:cNvSpPr>
          <p:nvPr>
            <p:ph type="title" idx="4294967295"/>
          </p:nvPr>
        </p:nvSpPr>
        <p:spPr>
          <a:xfrm>
            <a:off x="838200" y="365125"/>
            <a:ext cx="10521950" cy="1325563"/>
          </a:xfrm>
          <a:prstGeom prst="rect">
            <a:avLst/>
          </a:prstGeom>
        </p:spPr>
        <p:txBody>
          <a:bodyPr/>
          <a:lstStyle/>
          <a:p>
            <a:r>
              <a:rPr lang="en-US" dirty="0"/>
              <a:t>42</a:t>
            </a:r>
          </a:p>
        </p:txBody>
      </p:sp>
    </p:spTree>
    <p:extLst>
      <p:ext uri="{BB962C8B-B14F-4D97-AF65-F5344CB8AC3E}">
        <p14:creationId xmlns:p14="http://schemas.microsoft.com/office/powerpoint/2010/main" val="14344164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24574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p>
        </p:txBody>
      </p:sp>
      <p:pic>
        <p:nvPicPr>
          <p:cNvPr id="13" name="Picture 12" descr="Two men in hardhats and safety glasses looking at an electronic tablet in an outdoor construction zone">
            <a:extLst>
              <a:ext uri="{FF2B5EF4-FFF2-40B4-BE49-F238E27FC236}">
                <a16:creationId xmlns:a16="http://schemas.microsoft.com/office/drawing/2014/main" id="{28ECBA82-844D-71C4-5E87-4D643990C1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58262" y="-1888"/>
            <a:ext cx="8840090" cy="6861573"/>
          </a:xfrm>
          <a:prstGeom prst="rect">
            <a:avLst/>
          </a:prstGeom>
        </p:spPr>
      </p:pic>
      <p:sp>
        <p:nvSpPr>
          <p:cNvPr id="14" name="Rectangle 13" descr="&quot;Decorative&quot;">
            <a:extLst>
              <a:ext uri="{FF2B5EF4-FFF2-40B4-BE49-F238E27FC236}">
                <a16:creationId xmlns:a16="http://schemas.microsoft.com/office/drawing/2014/main" id="{5A71E40A-9830-3C31-D929-FEF5CF4639B3}"/>
              </a:ext>
              <a:ext uri="{C183D7F6-B498-43B3-948B-1728B52AA6E4}">
                <adec:decorative xmlns:adec="http://schemas.microsoft.com/office/drawing/2017/decorative" val="1"/>
              </a:ext>
            </a:extLst>
          </p:cNvPr>
          <p:cNvSpPr/>
          <p:nvPr/>
        </p:nvSpPr>
        <p:spPr>
          <a:xfrm>
            <a:off x="3358260" y="-1772"/>
            <a:ext cx="8840090" cy="6861573"/>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pic>
        <p:nvPicPr>
          <p:cNvPr id="2" name="slide20" descr="&quot;Audio&quot;">
            <a:hlinkClick r:id="" action="ppaction://media"/>
            <a:extLst>
              <a:ext uri="{FF2B5EF4-FFF2-40B4-BE49-F238E27FC236}">
                <a16:creationId xmlns:a16="http://schemas.microsoft.com/office/drawing/2014/main" id="{66C3C4FA-E02D-4E29-B6CB-B8E9E9C989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6577" y="5070155"/>
            <a:ext cx="347844" cy="347843"/>
          </a:xfrm>
          <a:prstGeom prst="rect">
            <a:avLst/>
          </a:prstGeom>
        </p:spPr>
      </p:pic>
      <p:sp>
        <p:nvSpPr>
          <p:cNvPr id="71" name="TextBox 70">
            <a:extLst>
              <a:ext uri="{FF2B5EF4-FFF2-40B4-BE49-F238E27FC236}">
                <a16:creationId xmlns:a16="http://schemas.microsoft.com/office/drawing/2014/main" id="{17A1218B-D5AF-45C8-9FCB-5FD5224706C8}"/>
              </a:ext>
              <a:ext uri="{C183D7F6-B498-43B3-948B-1728B52AA6E4}">
                <adec:decorative xmlns:adec="http://schemas.microsoft.com/office/drawing/2017/decorative" val="1"/>
              </a:ext>
            </a:extLst>
          </p:cNvPr>
          <p:cNvSpPr txBox="1"/>
          <p:nvPr/>
        </p:nvSpPr>
        <p:spPr>
          <a:xfrm>
            <a:off x="3479426" y="-1889"/>
            <a:ext cx="5370100" cy="770292"/>
          </a:xfrm>
          <a:prstGeom prst="rect">
            <a:avLst/>
          </a:prstGeom>
          <a:noFill/>
        </p:spPr>
        <p:txBody>
          <a:bodyPr wrap="square" rtlCol="0">
            <a:spAutoFit/>
          </a:bodyPr>
          <a:lstStyle/>
          <a:p>
            <a:r>
              <a:rPr lang="en-US" sz="4405" b="1" dirty="0"/>
              <a:t>2) IN-PERSON REVIEW</a:t>
            </a:r>
          </a:p>
        </p:txBody>
      </p:sp>
      <p:grpSp>
        <p:nvGrpSpPr>
          <p:cNvPr id="7" name="Group 6" descr="Slide three of four">
            <a:extLst>
              <a:ext uri="{FF2B5EF4-FFF2-40B4-BE49-F238E27FC236}">
                <a16:creationId xmlns:a16="http://schemas.microsoft.com/office/drawing/2014/main" id="{AAA6BF78-F90E-8158-55BE-56C8DBEF5775}"/>
              </a:ext>
            </a:extLst>
          </p:cNvPr>
          <p:cNvGrpSpPr/>
          <p:nvPr/>
        </p:nvGrpSpPr>
        <p:grpSpPr>
          <a:xfrm>
            <a:off x="11062777" y="180540"/>
            <a:ext cx="985580" cy="482339"/>
            <a:chOff x="11062777" y="180540"/>
            <a:chExt cx="985580" cy="482339"/>
          </a:xfrm>
        </p:grpSpPr>
        <p:grpSp>
          <p:nvGrpSpPr>
            <p:cNvPr id="3" name="Group 2" descr="&quot;Decorative&quot;">
              <a:extLst>
                <a:ext uri="{FF2B5EF4-FFF2-40B4-BE49-F238E27FC236}">
                  <a16:creationId xmlns:a16="http://schemas.microsoft.com/office/drawing/2014/main" id="{8058D4B3-4904-4995-A409-A463A896AB96}"/>
                </a:ext>
              </a:extLst>
            </p:cNvPr>
            <p:cNvGrpSpPr/>
            <p:nvPr/>
          </p:nvGrpSpPr>
          <p:grpSpPr>
            <a:xfrm>
              <a:off x="11062777" y="180540"/>
              <a:ext cx="985580" cy="209765"/>
              <a:chOff x="11062777" y="180540"/>
              <a:chExt cx="985580" cy="209765"/>
            </a:xfrm>
          </p:grpSpPr>
          <p:sp>
            <p:nvSpPr>
              <p:cNvPr id="18" name="Rectangle 17">
                <a:extLst>
                  <a:ext uri="{FF2B5EF4-FFF2-40B4-BE49-F238E27FC236}">
                    <a16:creationId xmlns:a16="http://schemas.microsoft.com/office/drawing/2014/main" id="{0E093F0D-F6B9-D0B6-081B-FC7EBDA87420}"/>
                  </a:ext>
                </a:extLst>
              </p:cNvPr>
              <p:cNvSpPr/>
              <p:nvPr/>
            </p:nvSpPr>
            <p:spPr>
              <a:xfrm>
                <a:off x="11062777"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9" name="Rectangle 18">
                <a:extLst>
                  <a:ext uri="{FF2B5EF4-FFF2-40B4-BE49-F238E27FC236}">
                    <a16:creationId xmlns:a16="http://schemas.microsoft.com/office/drawing/2014/main" id="{BB345209-11F9-EC9E-39D0-D8E66F2D36F4}"/>
                  </a:ext>
                </a:extLst>
              </p:cNvPr>
              <p:cNvSpPr/>
              <p:nvPr/>
            </p:nvSpPr>
            <p:spPr>
              <a:xfrm>
                <a:off x="11585496" y="180540"/>
                <a:ext cx="203369" cy="209765"/>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0" name="Rectangle 19">
                <a:extLst>
                  <a:ext uri="{FF2B5EF4-FFF2-40B4-BE49-F238E27FC236}">
                    <a16:creationId xmlns:a16="http://schemas.microsoft.com/office/drawing/2014/main" id="{7968E58C-4E7E-3087-C463-46C8BBD01D34}"/>
                  </a:ext>
                </a:extLst>
              </p:cNvPr>
              <p:cNvSpPr/>
              <p:nvPr/>
            </p:nvSpPr>
            <p:spPr>
              <a:xfrm>
                <a:off x="11324082"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2" name="Rectangle 21">
                <a:extLst>
                  <a:ext uri="{FF2B5EF4-FFF2-40B4-BE49-F238E27FC236}">
                    <a16:creationId xmlns:a16="http://schemas.microsoft.com/office/drawing/2014/main" id="{DEC4C97D-F7B3-ADEE-7102-5F04977E87B3}"/>
                  </a:ext>
                </a:extLst>
              </p:cNvPr>
              <p:cNvSpPr/>
              <p:nvPr/>
            </p:nvSpPr>
            <p:spPr>
              <a:xfrm>
                <a:off x="11844988"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21" name="TextBox 20">
              <a:extLst>
                <a:ext uri="{FF2B5EF4-FFF2-40B4-BE49-F238E27FC236}">
                  <a16:creationId xmlns:a16="http://schemas.microsoft.com/office/drawing/2014/main" id="{A85D4CE7-6E51-328A-D117-EBD32E53F89F}"/>
                </a:ext>
              </a:extLst>
            </p:cNvPr>
            <p:cNvSpPr txBox="1"/>
            <p:nvPr/>
          </p:nvSpPr>
          <p:spPr>
            <a:xfrm>
              <a:off x="11293068" y="385286"/>
              <a:ext cx="540815" cy="277593"/>
            </a:xfrm>
            <a:prstGeom prst="rect">
              <a:avLst/>
            </a:prstGeom>
            <a:noFill/>
          </p:spPr>
          <p:txBody>
            <a:bodyPr wrap="none" rtlCol="0">
              <a:spAutoFit/>
            </a:bodyPr>
            <a:lstStyle/>
            <a:p>
              <a:pPr algn="ctr"/>
              <a:r>
                <a:rPr lang="en-US" sz="1204" dirty="0"/>
                <a:t>3 of 4</a:t>
              </a:r>
            </a:p>
          </p:txBody>
        </p:sp>
      </p:grpSp>
      <p:sp>
        <p:nvSpPr>
          <p:cNvPr id="9" name="Title 8">
            <a:extLst>
              <a:ext uri="{FF2B5EF4-FFF2-40B4-BE49-F238E27FC236}">
                <a16:creationId xmlns:a16="http://schemas.microsoft.com/office/drawing/2014/main" id="{14FC08DE-08EC-828D-2BDF-34ECB48302DA}"/>
              </a:ext>
            </a:extLst>
          </p:cNvPr>
          <p:cNvSpPr txBox="1">
            <a:spLocks noGrp="1"/>
          </p:cNvSpPr>
          <p:nvPr>
            <p:ph type="title" idx="4294967295"/>
          </p:nvPr>
        </p:nvSpPr>
        <p:spPr>
          <a:xfrm>
            <a:off x="4160753" y="1049244"/>
            <a:ext cx="6561816" cy="461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2401" b="1" i="0" u="none" strike="noStrike" kern="1200" cap="none" spc="0" normalizeH="0" baseline="0" noProof="0" dirty="0">
                <a:ln>
                  <a:noFill/>
                </a:ln>
                <a:solidFill>
                  <a:srgbClr val="1373A6"/>
                </a:solidFill>
                <a:effectLst/>
                <a:uLnTx/>
                <a:uFillTx/>
                <a:latin typeface="+mn-lt"/>
                <a:ea typeface="+mn-ea"/>
                <a:cs typeface="+mn-cs"/>
              </a:rPr>
              <a:t>Sponsor Responsibilities (APR and EAPR)</a:t>
            </a:r>
          </a:p>
        </p:txBody>
      </p:sp>
      <p:sp>
        <p:nvSpPr>
          <p:cNvPr id="10" name="TextBox 9">
            <a:extLst>
              <a:ext uri="{FF2B5EF4-FFF2-40B4-BE49-F238E27FC236}">
                <a16:creationId xmlns:a16="http://schemas.microsoft.com/office/drawing/2014/main" id="{709E7445-6D8E-AFBE-8752-391C4AA4AC58}"/>
              </a:ext>
            </a:extLst>
          </p:cNvPr>
          <p:cNvSpPr txBox="1"/>
          <p:nvPr/>
        </p:nvSpPr>
        <p:spPr>
          <a:xfrm>
            <a:off x="4293078" y="1615673"/>
            <a:ext cx="6623648" cy="4249529"/>
          </a:xfrm>
          <a:prstGeom prst="rect">
            <a:avLst/>
          </a:prstGeom>
          <a:noFill/>
        </p:spPr>
        <p:txBody>
          <a:bodyPr wrap="square" rtlCol="0">
            <a:spAutoFit/>
          </a:bodyPr>
          <a:lstStyle/>
          <a:p>
            <a:pPr marR="137250">
              <a:lnSpc>
                <a:spcPts val="2201"/>
              </a:lnSpc>
              <a:spcBef>
                <a:spcPts val="600"/>
              </a:spcBef>
              <a:spcAft>
                <a:spcPts val="600"/>
              </a:spcAft>
            </a:pPr>
            <a:r>
              <a:rPr lang="en-US" sz="2004" dirty="0">
                <a:latin typeface="Calibri" panose="020F0502020204030204" pitchFamily="34" charset="0"/>
                <a:cs typeface="Times New Roman" panose="02020603050405020304" pitchFamily="18" charset="0"/>
              </a:rPr>
              <a:t>The sponsor or their representative has responsibilities for the in-person review, including:</a:t>
            </a:r>
          </a:p>
          <a:p>
            <a:pPr marL="457496" marR="137250" indent="-282757">
              <a:lnSpc>
                <a:spcPts val="2201"/>
              </a:lnSpc>
              <a:spcBef>
                <a:spcPts val="600"/>
              </a:spcBef>
              <a:spcAft>
                <a:spcPts val="600"/>
              </a:spcAft>
              <a:buClr>
                <a:srgbClr val="315F9F"/>
              </a:buClr>
              <a:buFont typeface="Wingdings" panose="05000000000000000000" pitchFamily="2" charset="2"/>
              <a:buChar char=""/>
            </a:pPr>
            <a:r>
              <a:rPr lang="en-US" sz="2004" dirty="0">
                <a:latin typeface="Calibri" panose="020F0502020204030204" pitchFamily="34" charset="0"/>
                <a:cs typeface="Times New Roman" panose="02020603050405020304" pitchFamily="18" charset="0"/>
              </a:rPr>
              <a:t>Provide program and apprenticeship records for review, as requested.</a:t>
            </a:r>
          </a:p>
          <a:p>
            <a:pPr marL="457496" marR="137250" indent="-282757">
              <a:lnSpc>
                <a:spcPts val="2201"/>
              </a:lnSpc>
              <a:spcBef>
                <a:spcPts val="600"/>
              </a:spcBef>
              <a:spcAft>
                <a:spcPts val="600"/>
              </a:spcAft>
              <a:buClr>
                <a:srgbClr val="315F9F"/>
              </a:buClr>
              <a:buFont typeface="Wingdings" panose="05000000000000000000" pitchFamily="2" charset="2"/>
              <a:buChar char=""/>
            </a:pPr>
            <a:r>
              <a:rPr lang="en-US" sz="2004" dirty="0">
                <a:latin typeface="Calibri" panose="020F0502020204030204" pitchFamily="34" charset="0"/>
                <a:cs typeface="Times New Roman" panose="02020603050405020304" pitchFamily="18" charset="0"/>
              </a:rPr>
              <a:t>Answer the reviewer’s questions to clarify, verify, or fill in gaps in information needed.</a:t>
            </a:r>
          </a:p>
          <a:p>
            <a:pPr marL="457496" marR="137250" indent="-282757">
              <a:lnSpc>
                <a:spcPts val="2201"/>
              </a:lnSpc>
              <a:spcBef>
                <a:spcPts val="600"/>
              </a:spcBef>
              <a:spcAft>
                <a:spcPts val="600"/>
              </a:spcAft>
              <a:buClr>
                <a:srgbClr val="315F9F"/>
              </a:buClr>
              <a:buFont typeface="Wingdings" panose="05000000000000000000" pitchFamily="2" charset="2"/>
              <a:buChar char=""/>
            </a:pPr>
            <a:r>
              <a:rPr lang="en-US" sz="2004" dirty="0">
                <a:latin typeface="Calibri" panose="020F0502020204030204" pitchFamily="34" charset="0"/>
                <a:cs typeface="Times New Roman" panose="02020603050405020304" pitchFamily="18" charset="0"/>
              </a:rPr>
              <a:t>Make available for interview the apprentices and any others (e.g., journeyworkers mentors, supervisors, etc.) previously agreed upon. </a:t>
            </a:r>
          </a:p>
          <a:p>
            <a:pPr marL="457496" marR="137250" indent="-282757">
              <a:lnSpc>
                <a:spcPts val="2201"/>
              </a:lnSpc>
              <a:spcBef>
                <a:spcPts val="600"/>
              </a:spcBef>
              <a:spcAft>
                <a:spcPts val="600"/>
              </a:spcAft>
              <a:buClr>
                <a:srgbClr val="315F9F"/>
              </a:buClr>
              <a:buFont typeface="Wingdings" panose="05000000000000000000" pitchFamily="2" charset="2"/>
              <a:buChar char=""/>
            </a:pPr>
            <a:r>
              <a:rPr lang="en-US" sz="2004" dirty="0">
                <a:latin typeface="Calibri" panose="020F0502020204030204" pitchFamily="34" charset="0"/>
                <a:cs typeface="Times New Roman" panose="02020603050405020304" pitchFamily="18" charset="0"/>
              </a:rPr>
              <a:t>Conduct demographic analyses (for EAPR only).</a:t>
            </a:r>
          </a:p>
          <a:p>
            <a:pPr marL="457496" marR="137250" indent="-282757">
              <a:lnSpc>
                <a:spcPts val="2201"/>
              </a:lnSpc>
              <a:spcBef>
                <a:spcPts val="600"/>
              </a:spcBef>
              <a:spcAft>
                <a:spcPts val="600"/>
              </a:spcAft>
              <a:buClr>
                <a:srgbClr val="315F9F"/>
              </a:buClr>
              <a:buFont typeface="Wingdings" panose="05000000000000000000" pitchFamily="2" charset="2"/>
              <a:buChar char=""/>
            </a:pPr>
            <a:r>
              <a:rPr lang="en-US" sz="2004" dirty="0">
                <a:latin typeface="Calibri" panose="020F0502020204030204" pitchFamily="34" charset="0"/>
                <a:cs typeface="Times New Roman" panose="02020603050405020304" pitchFamily="18" charset="0"/>
              </a:rPr>
              <a:t>Establish goals for targeted outreach, recruitment, and retention activities (if required).</a:t>
            </a:r>
          </a:p>
        </p:txBody>
      </p:sp>
      <p:sp>
        <p:nvSpPr>
          <p:cNvPr id="11" name="Half Frame 10" descr="Left-facing arrow">
            <a:hlinkClick r:id="rId7" action="ppaction://hlinksldjump" highlightClick="1"/>
            <a:hlinkHover r:id="" action="ppaction://noaction" highlightClick="1"/>
            <a:extLst>
              <a:ext uri="{FF2B5EF4-FFF2-40B4-BE49-F238E27FC236}">
                <a16:creationId xmlns:a16="http://schemas.microsoft.com/office/drawing/2014/main" id="{B0FA05F0-E273-3D29-F932-1259340A2B82}"/>
              </a:ext>
            </a:extLst>
          </p:cNvPr>
          <p:cNvSpPr/>
          <p:nvPr/>
        </p:nvSpPr>
        <p:spPr>
          <a:xfrm rot="13300971" flipH="1">
            <a:off x="3513154" y="2866067"/>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15" name="Half Frame 14" descr="Right-facing arrow">
            <a:extLst>
              <a:ext uri="{FF2B5EF4-FFF2-40B4-BE49-F238E27FC236}">
                <a16:creationId xmlns:a16="http://schemas.microsoft.com/office/drawing/2014/main" id="{DD6EC425-6C20-808D-B0AE-916B9B40A1D2}"/>
              </a:ext>
            </a:extLst>
          </p:cNvPr>
          <p:cNvSpPr/>
          <p:nvPr/>
        </p:nvSpPr>
        <p:spPr>
          <a:xfrm rot="8299029">
            <a:off x="11510618"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25" name="TextBox 24">
            <a:extLst>
              <a:ext uri="{FF2B5EF4-FFF2-40B4-BE49-F238E27FC236}">
                <a16:creationId xmlns:a16="http://schemas.microsoft.com/office/drawing/2014/main" id="{AD8AEBC1-A985-FBC7-2DB4-E52CC8E73678}"/>
              </a:ext>
            </a:extLst>
          </p:cNvPr>
          <p:cNvSpPr txBox="1"/>
          <p:nvPr/>
        </p:nvSpPr>
        <p:spPr>
          <a:xfrm>
            <a:off x="11456200" y="3503984"/>
            <a:ext cx="731271" cy="338730"/>
          </a:xfrm>
          <a:prstGeom prst="rect">
            <a:avLst/>
          </a:prstGeom>
          <a:noFill/>
        </p:spPr>
        <p:txBody>
          <a:bodyPr wrap="square" rtlCol="0">
            <a:spAutoFit/>
          </a:bodyPr>
          <a:lstStyle/>
          <a:p>
            <a:pPr algn="r"/>
            <a:r>
              <a:rPr lang="en-US" sz="1601" b="1" dirty="0">
                <a:solidFill>
                  <a:srgbClr val="620909"/>
                </a:solidFill>
              </a:rPr>
              <a:t>MORE</a:t>
            </a:r>
          </a:p>
        </p:txBody>
      </p:sp>
      <p:sp>
        <p:nvSpPr>
          <p:cNvPr id="4" name="Rectangle 3" descr="Clickable object: Desk Review">
            <a:hlinkClick r:id="rId8" action="ppaction://hlinksldjump" highlightClick="1"/>
            <a:hlinkHover r:id="" action="ppaction://noaction" highlightClick="1"/>
            <a:extLst>
              <a:ext uri="{FF2B5EF4-FFF2-40B4-BE49-F238E27FC236}">
                <a16:creationId xmlns:a16="http://schemas.microsoft.com/office/drawing/2014/main" id="{E8771BD6-2108-F412-9EF9-5888876EEAF1}"/>
              </a:ext>
            </a:extLst>
          </p:cNvPr>
          <p:cNvSpPr/>
          <p:nvPr/>
        </p:nvSpPr>
        <p:spPr>
          <a:xfrm>
            <a:off x="307546" y="2587161"/>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5" name="Rectangle 4" descr="Clickable object: Analysis of Findings">
            <a:hlinkClick r:id="rId9" action="ppaction://hlinksldjump" highlightClick="1"/>
            <a:hlinkHover r:id="" action="ppaction://noaction" highlightClick="1"/>
            <a:extLst>
              <a:ext uri="{FF2B5EF4-FFF2-40B4-BE49-F238E27FC236}">
                <a16:creationId xmlns:a16="http://schemas.microsoft.com/office/drawing/2014/main" id="{C6FC08D9-C004-D693-35D6-48A512710B0C}"/>
              </a:ext>
            </a:extLst>
          </p:cNvPr>
          <p:cNvSpPr/>
          <p:nvPr/>
        </p:nvSpPr>
        <p:spPr>
          <a:xfrm>
            <a:off x="307546" y="5250559"/>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17" name="TextBox 16">
            <a:hlinkClick r:id="rId8" action="ppaction://hlinksldjump" highlightClick="1"/>
            <a:hlinkHover r:id="" action="ppaction://noaction" highlightClick="1"/>
            <a:extLst>
              <a:ext uri="{FF2B5EF4-FFF2-40B4-BE49-F238E27FC236}">
                <a16:creationId xmlns:a16="http://schemas.microsoft.com/office/drawing/2014/main" id="{BDC46E7B-1ABD-35B9-8DCD-B04C7479563F}"/>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6" name="Rectangle 15" descr="Clickable object: More information">
            <a:hlinkClick r:id="" action="ppaction://hlinkshowjump?jump=nextslide" highlightClick="1"/>
            <a:hlinkHover r:id="" action="ppaction://noaction" highlightClick="1"/>
            <a:extLst>
              <a:ext uri="{FF2B5EF4-FFF2-40B4-BE49-F238E27FC236}">
                <a16:creationId xmlns:a16="http://schemas.microsoft.com/office/drawing/2014/main" id="{12835833-000B-B87E-22FB-DD686BC0D53E}"/>
              </a:ext>
            </a:extLst>
          </p:cNvPr>
          <p:cNvSpPr/>
          <p:nvPr/>
        </p:nvSpPr>
        <p:spPr>
          <a:xfrm>
            <a:off x="11467084" y="2749857"/>
            <a:ext cx="731270" cy="1165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2" name="Rectangle 11" descr="Clickable object: Return to previous screen">
            <a:hlinkClick r:id="rId10" action="ppaction://hlinksldjump" highlightClick="1"/>
            <a:hlinkHover r:id="" action="ppaction://noaction" highlightClick="1"/>
            <a:extLst>
              <a:ext uri="{FF2B5EF4-FFF2-40B4-BE49-F238E27FC236}">
                <a16:creationId xmlns:a16="http://schemas.microsoft.com/office/drawing/2014/main" id="{04A733E0-A02B-C471-51C1-74CC07CE325F}"/>
              </a:ext>
            </a:extLst>
          </p:cNvPr>
          <p:cNvSpPr/>
          <p:nvPr/>
        </p:nvSpPr>
        <p:spPr>
          <a:xfrm>
            <a:off x="3371324" y="2587161"/>
            <a:ext cx="610472" cy="112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Tree>
    <p:extLst>
      <p:ext uri="{BB962C8B-B14F-4D97-AF65-F5344CB8AC3E}">
        <p14:creationId xmlns:p14="http://schemas.microsoft.com/office/powerpoint/2010/main" val="2620293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28"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grpId="0" nodeType="withEffect">
                                  <p:stCondLst>
                                    <p:cond delay="375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entr" presetSubtype="0" fill="hold" grpId="0" nodeType="withEffect">
                                  <p:stCondLst>
                                    <p:cond delay="4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775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750"/>
                                        <p:tgtEl>
                                          <p:spTgt spid="10"/>
                                        </p:tgtEl>
                                      </p:cBhvr>
                                    </p:animEffect>
                                  </p:childTnLst>
                                </p:cTn>
                              </p:par>
                              <p:par>
                                <p:cTn id="21" presetID="42" presetClass="entr" presetSubtype="0" fill="hold" grpId="0" nodeType="withEffect">
                                  <p:stCondLst>
                                    <p:cond delay="1373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6" fill="remove" display="0">
                  <p:stCondLst>
                    <p:cond delay="indefinite"/>
                  </p:stCondLst>
                  <p:endCondLst>
                    <p:cond evt="onStopAudio" delay="0">
                      <p:tgtEl>
                        <p:sldTgt/>
                      </p:tgtEl>
                    </p:cond>
                  </p:endCondLst>
                </p:cTn>
                <p:tgtEl>
                  <p:spTgt spid="2"/>
                </p:tgtEl>
              </p:cMediaNode>
            </p:audio>
          </p:childTnLst>
        </p:cTn>
      </p:par>
    </p:tnLst>
    <p:bldLst>
      <p:bldP spid="14" grpId="0" animBg="1"/>
      <p:bldP spid="9" grpId="0"/>
      <p:bldP spid="10"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5DF6138-50AC-4E1A-94AE-5FFD5D7C32EF}"/>
              </a:ext>
            </a:extLst>
          </p:cNvPr>
          <p:cNvSpPr>
            <a:spLocks noGrp="1"/>
          </p:cNvSpPr>
          <p:nvPr>
            <p:ph type="title" idx="4294967295"/>
          </p:nvPr>
        </p:nvSpPr>
        <p:spPr>
          <a:xfrm>
            <a:off x="838200" y="365125"/>
            <a:ext cx="10521950" cy="1325563"/>
          </a:xfrm>
          <a:prstGeom prst="rect">
            <a:avLst/>
          </a:prstGeom>
        </p:spPr>
        <p:txBody>
          <a:bodyPr/>
          <a:lstStyle/>
          <a:p>
            <a:r>
              <a:rPr lang="en-US" dirty="0"/>
              <a:t>44</a:t>
            </a:r>
          </a:p>
        </p:txBody>
      </p:sp>
    </p:spTree>
    <p:extLst>
      <p:ext uri="{BB962C8B-B14F-4D97-AF65-F5344CB8AC3E}">
        <p14:creationId xmlns:p14="http://schemas.microsoft.com/office/powerpoint/2010/main" val="82778061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5">
            <a:extLst>
              <a:ext uri="{FF2B5EF4-FFF2-40B4-BE49-F238E27FC236}">
                <a16:creationId xmlns:a16="http://schemas.microsoft.com/office/drawing/2014/main" id="{2FBD7DAE-DB36-ECD3-BE26-26953D136C95}"/>
              </a:ext>
              <a:ext uri="{C183D7F6-B498-43B3-948B-1728B52AA6E4}">
                <adec:decorative xmlns:adec="http://schemas.microsoft.com/office/drawing/2017/decorative" val="1"/>
              </a:ext>
            </a:extLst>
          </p:cNvPr>
          <p:cNvSpPr txBox="1">
            <a:spLocks/>
          </p:cNvSpPr>
          <p:nvPr/>
        </p:nvSpPr>
        <p:spPr>
          <a:xfrm>
            <a:off x="144483" y="878806"/>
            <a:ext cx="3051076" cy="2457451"/>
          </a:xfrm>
          <a:prstGeom prst="rect">
            <a:avLst/>
          </a:prstGeom>
        </p:spPr>
        <p:txBody>
          <a:bodyPr/>
          <a:lstStyle>
            <a:lvl1pPr algn="l" defTabSz="914986" rtl="0" eaLnBrk="1" latinLnBrk="0" hangingPunct="1">
              <a:lnSpc>
                <a:spcPct val="90000"/>
              </a:lnSpc>
              <a:spcBef>
                <a:spcPct val="0"/>
              </a:spcBef>
              <a:buNone/>
              <a:defRPr lang="en-US" sz="3605" kern="1200" dirty="0" smtClean="0">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latin typeface="Georgia" panose="02040502050405020303" pitchFamily="18" charset="0"/>
                <a:ea typeface="+mj-ea"/>
                <a:cs typeface="+mj-cs"/>
              </a:defRPr>
            </a:lvl1pPr>
          </a:lstStyle>
          <a:p>
            <a:r>
              <a:rPr lang="en-US" sz="3202" dirty="0"/>
              <a:t>3 Components of a Program Review </a:t>
            </a:r>
            <a:r>
              <a:rPr lang="en-US" dirty="0">
                <a:effectLst>
                  <a:outerShdw blurRad="38100" dist="38100" dir="2700000" algn="tl" rotWithShape="0">
                    <a:srgbClr val="000000">
                      <a:alpha val="43000"/>
                    </a:srgbClr>
                  </a:outerShdw>
                </a:effectLst>
              </a:rPr>
              <a:t>          </a:t>
            </a:r>
            <a:endParaRPr lang="en-US" sz="3202" dirty="0"/>
          </a:p>
        </p:txBody>
      </p:sp>
      <p:pic>
        <p:nvPicPr>
          <p:cNvPr id="95" name="Picture 94" descr="Two professionals at a desk reviewing documents">
            <a:extLst>
              <a:ext uri="{FF2B5EF4-FFF2-40B4-BE49-F238E27FC236}">
                <a16:creationId xmlns:a16="http://schemas.microsoft.com/office/drawing/2014/main" id="{E7BC2911-EC46-F251-A72C-93E2928F37F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59146" y="-1888"/>
            <a:ext cx="8839212" cy="6861679"/>
          </a:xfrm>
          <a:prstGeom prst="rect">
            <a:avLst/>
          </a:prstGeom>
        </p:spPr>
      </p:pic>
      <p:sp>
        <p:nvSpPr>
          <p:cNvPr id="96" name="Rectangle 95" descr="&quot;Decorative&quot;">
            <a:extLst>
              <a:ext uri="{FF2B5EF4-FFF2-40B4-BE49-F238E27FC236}">
                <a16:creationId xmlns:a16="http://schemas.microsoft.com/office/drawing/2014/main" id="{85DFAB9F-0B7B-5003-FCF6-D1893E2E19FA}"/>
              </a:ext>
              <a:ext uri="{C183D7F6-B498-43B3-948B-1728B52AA6E4}">
                <adec:decorative xmlns:adec="http://schemas.microsoft.com/office/drawing/2017/decorative" val="1"/>
              </a:ext>
            </a:extLst>
          </p:cNvPr>
          <p:cNvSpPr/>
          <p:nvPr/>
        </p:nvSpPr>
        <p:spPr>
          <a:xfrm>
            <a:off x="3360262" y="-1772"/>
            <a:ext cx="8840090" cy="686157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13" name="Title 112">
            <a:extLst>
              <a:ext uri="{FF2B5EF4-FFF2-40B4-BE49-F238E27FC236}">
                <a16:creationId xmlns:a16="http://schemas.microsoft.com/office/drawing/2014/main" id="{8F6E1E4E-FD16-2258-4FB8-1F4085FE48CB}"/>
              </a:ext>
            </a:extLst>
          </p:cNvPr>
          <p:cNvSpPr txBox="1">
            <a:spLocks noGrp="1"/>
          </p:cNvSpPr>
          <p:nvPr>
            <p:ph type="title" idx="4294967295"/>
          </p:nvPr>
        </p:nvSpPr>
        <p:spPr>
          <a:xfrm>
            <a:off x="4160753" y="885868"/>
            <a:ext cx="6561816" cy="461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2401" b="1" i="0" u="none" strike="noStrike" kern="1200" cap="none" spc="0" normalizeH="0" baseline="0" noProof="0" dirty="0">
                <a:ln>
                  <a:noFill/>
                </a:ln>
                <a:solidFill>
                  <a:srgbClr val="1373A6"/>
                </a:solidFill>
                <a:effectLst>
                  <a:glow rad="127000">
                    <a:schemeClr val="bg1">
                      <a:alpha val="85000"/>
                    </a:schemeClr>
                  </a:glow>
                </a:effectLst>
                <a:uLnTx/>
                <a:uFillTx/>
                <a:latin typeface="+mn-lt"/>
                <a:ea typeface="+mn-ea"/>
                <a:cs typeface="+mn-cs"/>
              </a:rPr>
              <a:t>Affirmative Action Plan (for EAPR only)</a:t>
            </a:r>
          </a:p>
        </p:txBody>
      </p:sp>
      <p:grpSp>
        <p:nvGrpSpPr>
          <p:cNvPr id="3" name="Group 2" descr="Slide four of four">
            <a:extLst>
              <a:ext uri="{FF2B5EF4-FFF2-40B4-BE49-F238E27FC236}">
                <a16:creationId xmlns:a16="http://schemas.microsoft.com/office/drawing/2014/main" id="{8C9CE9BC-795A-1023-1E09-E60AEDBF7A85}"/>
              </a:ext>
            </a:extLst>
          </p:cNvPr>
          <p:cNvGrpSpPr/>
          <p:nvPr/>
        </p:nvGrpSpPr>
        <p:grpSpPr>
          <a:xfrm>
            <a:off x="11062777" y="180540"/>
            <a:ext cx="985580" cy="482339"/>
            <a:chOff x="11062777" y="180540"/>
            <a:chExt cx="985580" cy="482339"/>
          </a:xfrm>
        </p:grpSpPr>
        <p:grpSp>
          <p:nvGrpSpPr>
            <p:cNvPr id="99" name="Group 98" descr="Four small squares with the fourth one filled solid blue">
              <a:extLst>
                <a:ext uri="{FF2B5EF4-FFF2-40B4-BE49-F238E27FC236}">
                  <a16:creationId xmlns:a16="http://schemas.microsoft.com/office/drawing/2014/main" id="{8DB9BEA6-3F20-8E75-C394-65E074810797}"/>
                </a:ext>
              </a:extLst>
            </p:cNvPr>
            <p:cNvGrpSpPr/>
            <p:nvPr/>
          </p:nvGrpSpPr>
          <p:grpSpPr>
            <a:xfrm>
              <a:off x="11062777" y="180540"/>
              <a:ext cx="985580" cy="209765"/>
              <a:chOff x="11062777" y="180540"/>
              <a:chExt cx="985580" cy="209765"/>
            </a:xfrm>
          </p:grpSpPr>
          <p:sp>
            <p:nvSpPr>
              <p:cNvPr id="100" name="Rectangle 99">
                <a:extLst>
                  <a:ext uri="{FF2B5EF4-FFF2-40B4-BE49-F238E27FC236}">
                    <a16:creationId xmlns:a16="http://schemas.microsoft.com/office/drawing/2014/main" id="{77097220-1F93-67DC-B92D-4624F4D9595E}"/>
                  </a:ext>
                </a:extLst>
              </p:cNvPr>
              <p:cNvSpPr/>
              <p:nvPr/>
            </p:nvSpPr>
            <p:spPr>
              <a:xfrm>
                <a:off x="11062777"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01" name="Rectangle 100">
                <a:extLst>
                  <a:ext uri="{FF2B5EF4-FFF2-40B4-BE49-F238E27FC236}">
                    <a16:creationId xmlns:a16="http://schemas.microsoft.com/office/drawing/2014/main" id="{5F93FB72-6EB2-3E24-F172-F698144A1FC1}"/>
                  </a:ext>
                </a:extLst>
              </p:cNvPr>
              <p:cNvSpPr/>
              <p:nvPr/>
            </p:nvSpPr>
            <p:spPr>
              <a:xfrm>
                <a:off x="11585496"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02" name="Rectangle 101">
                <a:extLst>
                  <a:ext uri="{FF2B5EF4-FFF2-40B4-BE49-F238E27FC236}">
                    <a16:creationId xmlns:a16="http://schemas.microsoft.com/office/drawing/2014/main" id="{20B476A5-C68B-0FD1-7EC5-C2DA6C8ED70C}"/>
                  </a:ext>
                </a:extLst>
              </p:cNvPr>
              <p:cNvSpPr/>
              <p:nvPr/>
            </p:nvSpPr>
            <p:spPr>
              <a:xfrm>
                <a:off x="11324082" y="180540"/>
                <a:ext cx="203369" cy="209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03" name="Rectangle 102">
                <a:extLst>
                  <a:ext uri="{FF2B5EF4-FFF2-40B4-BE49-F238E27FC236}">
                    <a16:creationId xmlns:a16="http://schemas.microsoft.com/office/drawing/2014/main" id="{2AB8FB0E-DDE2-2FC3-3337-D27C2C4AAF69}"/>
                  </a:ext>
                </a:extLst>
              </p:cNvPr>
              <p:cNvSpPr/>
              <p:nvPr/>
            </p:nvSpPr>
            <p:spPr>
              <a:xfrm>
                <a:off x="11844988" y="180540"/>
                <a:ext cx="203369" cy="209765"/>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104" name="TextBox 103">
              <a:extLst>
                <a:ext uri="{FF2B5EF4-FFF2-40B4-BE49-F238E27FC236}">
                  <a16:creationId xmlns:a16="http://schemas.microsoft.com/office/drawing/2014/main" id="{D2A284BD-B193-FCAA-42E4-3EBC8BBBA171}"/>
                </a:ext>
              </a:extLst>
            </p:cNvPr>
            <p:cNvSpPr txBox="1"/>
            <p:nvPr/>
          </p:nvSpPr>
          <p:spPr>
            <a:xfrm>
              <a:off x="11293068" y="385286"/>
              <a:ext cx="540815" cy="277593"/>
            </a:xfrm>
            <a:prstGeom prst="rect">
              <a:avLst/>
            </a:prstGeom>
            <a:noFill/>
          </p:spPr>
          <p:txBody>
            <a:bodyPr wrap="none" rtlCol="0">
              <a:spAutoFit/>
            </a:bodyPr>
            <a:lstStyle/>
            <a:p>
              <a:pPr algn="ctr"/>
              <a:r>
                <a:rPr lang="en-US" sz="1204" dirty="0"/>
                <a:t>4 of 4</a:t>
              </a:r>
            </a:p>
          </p:txBody>
        </p:sp>
      </p:grpSp>
      <p:pic>
        <p:nvPicPr>
          <p:cNvPr id="108" name="slide45_new" descr="&quot;Audio&quot;">
            <a:hlinkClick r:id="" action="ppaction://media"/>
            <a:extLst>
              <a:ext uri="{FF2B5EF4-FFF2-40B4-BE49-F238E27FC236}">
                <a16:creationId xmlns:a16="http://schemas.microsoft.com/office/drawing/2014/main" id="{5BF48EA1-F2D7-28CB-773D-CCCA9EC97BBD}"/>
              </a:ext>
            </a:extLst>
          </p:cNvPr>
          <p:cNvPicPr>
            <a:picLocks noChangeAspect="1"/>
          </p:cNvPicPr>
          <p:nvPr>
            <a:audioFile r:link="rId1"/>
            <p:extLst>
              <p:ext uri="{DAA4B4D4-6D71-4841-9C94-3DE7FCFB9230}">
                <p14:media xmlns:p14="http://schemas.microsoft.com/office/powerpoint/2010/main" r:embed="rId2">
                  <p14:trim st="50021" end="33790"/>
                </p14:media>
              </p:ext>
            </p:extLst>
          </p:nvPr>
        </p:nvPicPr>
        <p:blipFill>
          <a:blip r:embed="rId9"/>
          <a:stretch>
            <a:fillRect/>
          </a:stretch>
        </p:blipFill>
        <p:spPr>
          <a:xfrm>
            <a:off x="-397296" y="4024604"/>
            <a:ext cx="347663" cy="347663"/>
          </a:xfrm>
          <a:prstGeom prst="rect">
            <a:avLst/>
          </a:prstGeom>
        </p:spPr>
      </p:pic>
      <p:pic>
        <p:nvPicPr>
          <p:cNvPr id="111" name="slide45_new" descr="&quot;Audio&quot;">
            <a:hlinkClick r:id="" action="ppaction://media"/>
            <a:extLst>
              <a:ext uri="{FF2B5EF4-FFF2-40B4-BE49-F238E27FC236}">
                <a16:creationId xmlns:a16="http://schemas.microsoft.com/office/drawing/2014/main" id="{5B8775AB-19FD-471B-6E12-0235D962BFAC}"/>
              </a:ext>
            </a:extLst>
          </p:cNvPr>
          <p:cNvPicPr>
            <a:picLocks noChangeAspect="1"/>
          </p:cNvPicPr>
          <p:nvPr>
            <a:audioFile r:link="rId1"/>
            <p:extLst>
              <p:ext uri="{DAA4B4D4-6D71-4841-9C94-3DE7FCFB9230}">
                <p14:media xmlns:p14="http://schemas.microsoft.com/office/powerpoint/2010/main" r:embed="rId2">
                  <p14:trim st="110011"/>
                </p14:media>
              </p:ext>
            </p:extLst>
          </p:nvPr>
        </p:nvPicPr>
        <p:blipFill>
          <a:blip r:embed="rId9"/>
          <a:stretch>
            <a:fillRect/>
          </a:stretch>
        </p:blipFill>
        <p:spPr>
          <a:xfrm>
            <a:off x="-511716" y="4549900"/>
            <a:ext cx="347662" cy="347662"/>
          </a:xfrm>
          <a:prstGeom prst="rect">
            <a:avLst/>
          </a:prstGeom>
        </p:spPr>
      </p:pic>
      <p:pic>
        <p:nvPicPr>
          <p:cNvPr id="112" name="slide45_1new" descr="&quot;Audio&quot;">
            <a:hlinkClick r:id="" action="ppaction://media"/>
            <a:extLst>
              <a:ext uri="{FF2B5EF4-FFF2-40B4-BE49-F238E27FC236}">
                <a16:creationId xmlns:a16="http://schemas.microsoft.com/office/drawing/2014/main" id="{A23FAD9D-AE6E-F718-A866-DE1A7FD2D13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38670" y="3524754"/>
            <a:ext cx="347663" cy="347663"/>
          </a:xfrm>
          <a:prstGeom prst="rect">
            <a:avLst/>
          </a:prstGeom>
        </p:spPr>
      </p:pic>
      <p:sp>
        <p:nvSpPr>
          <p:cNvPr id="105" name="TextBox 104">
            <a:extLst>
              <a:ext uri="{FF2B5EF4-FFF2-40B4-BE49-F238E27FC236}">
                <a16:creationId xmlns:a16="http://schemas.microsoft.com/office/drawing/2014/main" id="{40B452CB-F00F-17CD-04D8-8BB88D661C17}"/>
              </a:ext>
              <a:ext uri="{C183D7F6-B498-43B3-948B-1728B52AA6E4}">
                <adec:decorative xmlns:adec="http://schemas.microsoft.com/office/drawing/2017/decorative" val="1"/>
              </a:ext>
            </a:extLst>
          </p:cNvPr>
          <p:cNvSpPr txBox="1"/>
          <p:nvPr/>
        </p:nvSpPr>
        <p:spPr>
          <a:xfrm>
            <a:off x="3479426" y="-1889"/>
            <a:ext cx="5370100" cy="770292"/>
          </a:xfrm>
          <a:prstGeom prst="rect">
            <a:avLst/>
          </a:prstGeom>
          <a:noFill/>
        </p:spPr>
        <p:txBody>
          <a:bodyPr wrap="square" rtlCol="0">
            <a:spAutoFit/>
          </a:bodyPr>
          <a:lstStyle/>
          <a:p>
            <a:r>
              <a:rPr lang="en-US" sz="4405" b="1" dirty="0"/>
              <a:t>2) IN-PERSON REVIEW</a:t>
            </a:r>
          </a:p>
        </p:txBody>
      </p:sp>
      <p:sp>
        <p:nvSpPr>
          <p:cNvPr id="114" name="TextBox 113">
            <a:extLst>
              <a:ext uri="{FF2B5EF4-FFF2-40B4-BE49-F238E27FC236}">
                <a16:creationId xmlns:a16="http://schemas.microsoft.com/office/drawing/2014/main" id="{141E9CBE-4C29-2C15-80C5-720D3CA9EF0E}"/>
              </a:ext>
            </a:extLst>
          </p:cNvPr>
          <p:cNvSpPr txBox="1"/>
          <p:nvPr/>
        </p:nvSpPr>
        <p:spPr>
          <a:xfrm>
            <a:off x="4291216" y="1452297"/>
            <a:ext cx="6431363" cy="374656"/>
          </a:xfrm>
          <a:prstGeom prst="rect">
            <a:avLst/>
          </a:prstGeom>
          <a:noFill/>
        </p:spPr>
        <p:txBody>
          <a:bodyPr wrap="square" rtlCol="0">
            <a:spAutoFit/>
          </a:bodyPr>
          <a:lstStyle/>
          <a:p>
            <a:pPr marR="137250">
              <a:lnSpc>
                <a:spcPts val="2201"/>
              </a:lnSpc>
              <a:spcBef>
                <a:spcPts val="600"/>
              </a:spcBef>
              <a:spcAft>
                <a:spcPts val="600"/>
              </a:spcAft>
            </a:pPr>
            <a:r>
              <a:rPr lang="en-US" sz="2004" dirty="0"/>
              <a:t>Four major elements of an AAP are</a:t>
            </a:r>
            <a:r>
              <a:rPr lang="en-US" sz="2004" dirty="0">
                <a:latin typeface="Calibri" panose="020F0502020204030204" pitchFamily="34" charset="0"/>
                <a:cs typeface="Times New Roman" panose="02020603050405020304" pitchFamily="18" charset="0"/>
              </a:rPr>
              <a:t>:</a:t>
            </a:r>
          </a:p>
        </p:txBody>
      </p:sp>
      <p:grpSp>
        <p:nvGrpSpPr>
          <p:cNvPr id="115" name="Group 114" descr="Description of the sponsor’s annual review of personnel practices and any modifications.">
            <a:extLst>
              <a:ext uri="{FF2B5EF4-FFF2-40B4-BE49-F238E27FC236}">
                <a16:creationId xmlns:a16="http://schemas.microsoft.com/office/drawing/2014/main" id="{FC0E3BDF-AB96-D769-C241-513A5FAE761E}"/>
              </a:ext>
            </a:extLst>
          </p:cNvPr>
          <p:cNvGrpSpPr/>
          <p:nvPr/>
        </p:nvGrpSpPr>
        <p:grpSpPr>
          <a:xfrm>
            <a:off x="3955741" y="1842905"/>
            <a:ext cx="5708827" cy="961108"/>
            <a:chOff x="3953673" y="2303704"/>
            <a:chExt cx="5705856" cy="960608"/>
          </a:xfrm>
        </p:grpSpPr>
        <p:sp>
          <p:nvSpPr>
            <p:cNvPr id="116" name="Rectangle: Rounded Corners 115">
              <a:extLst>
                <a:ext uri="{FF2B5EF4-FFF2-40B4-BE49-F238E27FC236}">
                  <a16:creationId xmlns:a16="http://schemas.microsoft.com/office/drawing/2014/main" id="{4A11B1CE-F7BC-164A-5C85-C76BA3B54D28}"/>
                </a:ext>
              </a:extLst>
            </p:cNvPr>
            <p:cNvSpPr/>
            <p:nvPr/>
          </p:nvSpPr>
          <p:spPr>
            <a:xfrm>
              <a:off x="3969319" y="2303704"/>
              <a:ext cx="5674272" cy="920159"/>
            </a:xfrm>
            <a:prstGeom prst="roundRect">
              <a:avLst>
                <a:gd name="adj" fmla="val 10017"/>
              </a:avLst>
            </a:prstGeom>
            <a:solidFill>
              <a:schemeClr val="bg1"/>
            </a:solidFill>
            <a:ln w="31750" cap="rnd">
              <a:solidFill>
                <a:srgbClr val="19537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17" name="Rectangle: Top Corners Rounded 116">
              <a:extLst>
                <a:ext uri="{FF2B5EF4-FFF2-40B4-BE49-F238E27FC236}">
                  <a16:creationId xmlns:a16="http://schemas.microsoft.com/office/drawing/2014/main" id="{3D99BC8A-8209-B154-AE1A-079A0048D96F}"/>
                </a:ext>
              </a:extLst>
            </p:cNvPr>
            <p:cNvSpPr/>
            <p:nvPr/>
          </p:nvSpPr>
          <p:spPr>
            <a:xfrm rot="10800000">
              <a:off x="3953673" y="2753790"/>
              <a:ext cx="5705856" cy="510522"/>
            </a:xfrm>
            <a:prstGeom prst="round2SameRect">
              <a:avLst>
                <a:gd name="adj1" fmla="val 22799"/>
                <a:gd name="adj2" fmla="val 0"/>
              </a:avLst>
            </a:prstGeom>
            <a:solidFill>
              <a:srgbClr val="157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18" name="Rectangle: Rounded Corners 117">
              <a:extLst>
                <a:ext uri="{FF2B5EF4-FFF2-40B4-BE49-F238E27FC236}">
                  <a16:creationId xmlns:a16="http://schemas.microsoft.com/office/drawing/2014/main" id="{41AD6BF5-3A32-9790-ABEB-541CA1223FA7}"/>
                </a:ext>
              </a:extLst>
            </p:cNvPr>
            <p:cNvSpPr/>
            <p:nvPr/>
          </p:nvSpPr>
          <p:spPr>
            <a:xfrm>
              <a:off x="4049744" y="2402509"/>
              <a:ext cx="5507914" cy="743391"/>
            </a:xfrm>
            <a:prstGeom prst="roundRect">
              <a:avLst>
                <a:gd name="adj" fmla="val 17809"/>
              </a:avLst>
            </a:prstGeom>
            <a:solidFill>
              <a:schemeClr val="bg1"/>
            </a:solidFill>
            <a:ln w="31750" cap="rnd">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19" name="TextBox 118">
              <a:extLst>
                <a:ext uri="{FF2B5EF4-FFF2-40B4-BE49-F238E27FC236}">
                  <a16:creationId xmlns:a16="http://schemas.microsoft.com/office/drawing/2014/main" id="{F6C16A9E-CA39-4BE2-5D53-9D96EBBFCC16}"/>
                </a:ext>
              </a:extLst>
            </p:cNvPr>
            <p:cNvSpPr txBox="1"/>
            <p:nvPr/>
          </p:nvSpPr>
          <p:spPr>
            <a:xfrm>
              <a:off x="4049737" y="2450351"/>
              <a:ext cx="5507914" cy="647100"/>
            </a:xfrm>
            <a:prstGeom prst="rect">
              <a:avLst/>
            </a:prstGeom>
            <a:noFill/>
          </p:spPr>
          <p:txBody>
            <a:bodyPr wrap="square" rtlCol="0">
              <a:spAutoFit/>
            </a:bodyPr>
            <a:lstStyle/>
            <a:p>
              <a:pPr>
                <a:lnSpc>
                  <a:spcPct val="90000"/>
                </a:lnSpc>
              </a:pPr>
              <a:r>
                <a:rPr lang="en-US" sz="2004" dirty="0">
                  <a:latin typeface="Calibri" panose="020F0502020204030204" pitchFamily="34" charset="0"/>
                  <a:ea typeface="Calibri" panose="020F0502020204030204" pitchFamily="34" charset="0"/>
                  <a:cs typeface="Times New Roman" panose="02020603050405020304" pitchFamily="18" charset="0"/>
                </a:rPr>
                <a:t>Description of the sponsor’s annual review of personnel practices and any modifications.</a:t>
              </a:r>
            </a:p>
          </p:txBody>
        </p:sp>
      </p:grpSp>
      <p:grpSp>
        <p:nvGrpSpPr>
          <p:cNvPr id="120" name="Group 119" descr="When and how the sponsor will invite apprentices and applicants to self-identify as having a disability.">
            <a:extLst>
              <a:ext uri="{FF2B5EF4-FFF2-40B4-BE49-F238E27FC236}">
                <a16:creationId xmlns:a16="http://schemas.microsoft.com/office/drawing/2014/main" id="{816B24B3-3F69-8A6C-6E00-5851A4BB9B82}"/>
              </a:ext>
            </a:extLst>
          </p:cNvPr>
          <p:cNvGrpSpPr/>
          <p:nvPr/>
        </p:nvGrpSpPr>
        <p:grpSpPr>
          <a:xfrm>
            <a:off x="3955734" y="2971805"/>
            <a:ext cx="5708828" cy="961106"/>
            <a:chOff x="3953673" y="3432015"/>
            <a:chExt cx="5705856" cy="960608"/>
          </a:xfrm>
        </p:grpSpPr>
        <p:sp>
          <p:nvSpPr>
            <p:cNvPr id="121" name="Rectangle: Rounded Corners 120">
              <a:extLst>
                <a:ext uri="{FF2B5EF4-FFF2-40B4-BE49-F238E27FC236}">
                  <a16:creationId xmlns:a16="http://schemas.microsoft.com/office/drawing/2014/main" id="{DD69C9AC-85F4-79AE-9C9F-7F0CD6BE707A}"/>
                </a:ext>
              </a:extLst>
            </p:cNvPr>
            <p:cNvSpPr/>
            <p:nvPr/>
          </p:nvSpPr>
          <p:spPr>
            <a:xfrm>
              <a:off x="3969319" y="3432015"/>
              <a:ext cx="5674272" cy="920159"/>
            </a:xfrm>
            <a:prstGeom prst="roundRect">
              <a:avLst>
                <a:gd name="adj" fmla="val 10017"/>
              </a:avLst>
            </a:prstGeom>
            <a:solidFill>
              <a:schemeClr val="bg1"/>
            </a:solidFill>
            <a:ln w="31750" cap="rnd">
              <a:solidFill>
                <a:srgbClr val="19537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22" name="Rectangle: Top Corners Rounded 121">
              <a:extLst>
                <a:ext uri="{FF2B5EF4-FFF2-40B4-BE49-F238E27FC236}">
                  <a16:creationId xmlns:a16="http://schemas.microsoft.com/office/drawing/2014/main" id="{7BCC12B2-6E47-63EB-071E-6C48433423F8}"/>
                </a:ext>
              </a:extLst>
            </p:cNvPr>
            <p:cNvSpPr/>
            <p:nvPr/>
          </p:nvSpPr>
          <p:spPr>
            <a:xfrm rot="10800000">
              <a:off x="3953673" y="3882101"/>
              <a:ext cx="5705856" cy="510522"/>
            </a:xfrm>
            <a:prstGeom prst="round2SameRect">
              <a:avLst>
                <a:gd name="adj1" fmla="val 22799"/>
                <a:gd name="adj2" fmla="val 0"/>
              </a:avLst>
            </a:prstGeom>
            <a:solidFill>
              <a:srgbClr val="157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23" name="Rectangle: Rounded Corners 122">
              <a:extLst>
                <a:ext uri="{FF2B5EF4-FFF2-40B4-BE49-F238E27FC236}">
                  <a16:creationId xmlns:a16="http://schemas.microsoft.com/office/drawing/2014/main" id="{08954A2D-C278-E9E7-D89F-760BA4525D19}"/>
                </a:ext>
              </a:extLst>
            </p:cNvPr>
            <p:cNvSpPr/>
            <p:nvPr/>
          </p:nvSpPr>
          <p:spPr>
            <a:xfrm>
              <a:off x="4049743" y="3530820"/>
              <a:ext cx="5507915" cy="743391"/>
            </a:xfrm>
            <a:prstGeom prst="roundRect">
              <a:avLst>
                <a:gd name="adj" fmla="val 17809"/>
              </a:avLst>
            </a:prstGeom>
            <a:solidFill>
              <a:schemeClr val="bg1"/>
            </a:solidFill>
            <a:ln w="31750" cap="rnd">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24" name="TextBox 123">
              <a:extLst>
                <a:ext uri="{FF2B5EF4-FFF2-40B4-BE49-F238E27FC236}">
                  <a16:creationId xmlns:a16="http://schemas.microsoft.com/office/drawing/2014/main" id="{119844DC-E02E-0085-AABC-A9D44E8EFAE2}"/>
                </a:ext>
              </a:extLst>
            </p:cNvPr>
            <p:cNvSpPr txBox="1"/>
            <p:nvPr/>
          </p:nvSpPr>
          <p:spPr>
            <a:xfrm>
              <a:off x="4049743" y="3588574"/>
              <a:ext cx="5507916" cy="647150"/>
            </a:xfrm>
            <a:prstGeom prst="rect">
              <a:avLst/>
            </a:prstGeom>
            <a:noFill/>
          </p:spPr>
          <p:txBody>
            <a:bodyPr wrap="square" rtlCol="0">
              <a:spAutoFit/>
            </a:bodyPr>
            <a:lstStyle/>
            <a:p>
              <a:pPr>
                <a:lnSpc>
                  <a:spcPct val="90000"/>
                </a:lnSpc>
              </a:pPr>
              <a:r>
                <a:rPr lang="en-US" sz="2004" dirty="0">
                  <a:latin typeface="Calibri" panose="020F0502020204030204" pitchFamily="34" charset="0"/>
                  <a:ea typeface="Calibri" panose="020F0502020204030204" pitchFamily="34" charset="0"/>
                  <a:cs typeface="Times New Roman" panose="02020603050405020304" pitchFamily="18" charset="0"/>
                </a:rPr>
                <a:t>When and how the sponsor will invite apprentices and applicants to self-identify as having a disability.</a:t>
              </a:r>
            </a:p>
          </p:txBody>
        </p:sp>
      </p:grpSp>
      <p:grpSp>
        <p:nvGrpSpPr>
          <p:cNvPr id="125" name="Group 124" descr="Demographic analyses results for race, sex, ethnicity, and disability.">
            <a:extLst>
              <a:ext uri="{FF2B5EF4-FFF2-40B4-BE49-F238E27FC236}">
                <a16:creationId xmlns:a16="http://schemas.microsoft.com/office/drawing/2014/main" id="{4960A75E-88B6-2C1E-A370-9A39AC7A32FE}"/>
              </a:ext>
            </a:extLst>
          </p:cNvPr>
          <p:cNvGrpSpPr/>
          <p:nvPr/>
        </p:nvGrpSpPr>
        <p:grpSpPr>
          <a:xfrm>
            <a:off x="3955734" y="4099580"/>
            <a:ext cx="5708828" cy="961108"/>
            <a:chOff x="3953673" y="4559202"/>
            <a:chExt cx="5705856" cy="960608"/>
          </a:xfrm>
        </p:grpSpPr>
        <p:sp>
          <p:nvSpPr>
            <p:cNvPr id="126" name="Rectangle: Rounded Corners 125">
              <a:extLst>
                <a:ext uri="{FF2B5EF4-FFF2-40B4-BE49-F238E27FC236}">
                  <a16:creationId xmlns:a16="http://schemas.microsoft.com/office/drawing/2014/main" id="{FD33179E-0391-C376-E9F9-5B6C22B2E36F}"/>
                </a:ext>
              </a:extLst>
            </p:cNvPr>
            <p:cNvSpPr/>
            <p:nvPr/>
          </p:nvSpPr>
          <p:spPr>
            <a:xfrm>
              <a:off x="3969319" y="4559202"/>
              <a:ext cx="5674272" cy="920159"/>
            </a:xfrm>
            <a:prstGeom prst="roundRect">
              <a:avLst>
                <a:gd name="adj" fmla="val 10017"/>
              </a:avLst>
            </a:prstGeom>
            <a:solidFill>
              <a:schemeClr val="bg1"/>
            </a:solidFill>
            <a:ln w="31750" cap="rnd">
              <a:solidFill>
                <a:srgbClr val="19537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27" name="Rectangle: Top Corners Rounded 126">
              <a:extLst>
                <a:ext uri="{FF2B5EF4-FFF2-40B4-BE49-F238E27FC236}">
                  <a16:creationId xmlns:a16="http://schemas.microsoft.com/office/drawing/2014/main" id="{57B4DACB-8D17-AC22-E2CA-EE52797B5798}"/>
                </a:ext>
              </a:extLst>
            </p:cNvPr>
            <p:cNvSpPr/>
            <p:nvPr/>
          </p:nvSpPr>
          <p:spPr>
            <a:xfrm rot="10800000">
              <a:off x="3953673" y="5009288"/>
              <a:ext cx="5705856" cy="510522"/>
            </a:xfrm>
            <a:prstGeom prst="round2SameRect">
              <a:avLst>
                <a:gd name="adj1" fmla="val 22799"/>
                <a:gd name="adj2" fmla="val 0"/>
              </a:avLst>
            </a:prstGeom>
            <a:solidFill>
              <a:srgbClr val="157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28" name="Rectangle: Rounded Corners 127">
              <a:extLst>
                <a:ext uri="{FF2B5EF4-FFF2-40B4-BE49-F238E27FC236}">
                  <a16:creationId xmlns:a16="http://schemas.microsoft.com/office/drawing/2014/main" id="{28693F8D-EFED-96D7-2F56-8A45653EE5C9}"/>
                </a:ext>
              </a:extLst>
            </p:cNvPr>
            <p:cNvSpPr/>
            <p:nvPr/>
          </p:nvSpPr>
          <p:spPr>
            <a:xfrm>
              <a:off x="4049743" y="4658007"/>
              <a:ext cx="5507915" cy="743391"/>
            </a:xfrm>
            <a:prstGeom prst="roundRect">
              <a:avLst>
                <a:gd name="adj" fmla="val 17809"/>
              </a:avLst>
            </a:prstGeom>
            <a:solidFill>
              <a:schemeClr val="bg1"/>
            </a:solidFill>
            <a:ln w="31750" cap="rnd">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29" name="TextBox 128">
              <a:extLst>
                <a:ext uri="{FF2B5EF4-FFF2-40B4-BE49-F238E27FC236}">
                  <a16:creationId xmlns:a16="http://schemas.microsoft.com/office/drawing/2014/main" id="{02A57C64-EBB3-1EA6-0106-CEFBF8E7CE08}"/>
                </a:ext>
              </a:extLst>
            </p:cNvPr>
            <p:cNvSpPr txBox="1"/>
            <p:nvPr/>
          </p:nvSpPr>
          <p:spPr>
            <a:xfrm>
              <a:off x="4047750" y="4716447"/>
              <a:ext cx="5335735" cy="647100"/>
            </a:xfrm>
            <a:prstGeom prst="rect">
              <a:avLst/>
            </a:prstGeom>
            <a:noFill/>
          </p:spPr>
          <p:txBody>
            <a:bodyPr wrap="square" rtlCol="0">
              <a:spAutoFit/>
            </a:bodyPr>
            <a:lstStyle/>
            <a:p>
              <a:pPr>
                <a:lnSpc>
                  <a:spcPct val="90000"/>
                </a:lnSpc>
              </a:pPr>
              <a:r>
                <a:rPr lang="en-US" sz="2004" dirty="0">
                  <a:latin typeface="Calibri" panose="020F0502020204030204" pitchFamily="34" charset="0"/>
                  <a:ea typeface="Calibri" panose="020F0502020204030204" pitchFamily="34" charset="0"/>
                  <a:cs typeface="Times New Roman" panose="02020603050405020304" pitchFamily="18" charset="0"/>
                </a:rPr>
                <a:t>Demographic analyses results for race, sex, ethnicity, and disability.</a:t>
              </a:r>
            </a:p>
          </p:txBody>
        </p:sp>
      </p:grpSp>
      <p:grpSp>
        <p:nvGrpSpPr>
          <p:cNvPr id="130" name="Group 129" descr="Targeted outreach and recruitment plans for underutilized groups (if required).">
            <a:extLst>
              <a:ext uri="{FF2B5EF4-FFF2-40B4-BE49-F238E27FC236}">
                <a16:creationId xmlns:a16="http://schemas.microsoft.com/office/drawing/2014/main" id="{22583236-9103-2151-86A4-021C1ED3324D}"/>
              </a:ext>
            </a:extLst>
          </p:cNvPr>
          <p:cNvGrpSpPr/>
          <p:nvPr/>
        </p:nvGrpSpPr>
        <p:grpSpPr>
          <a:xfrm>
            <a:off x="3956126" y="5270411"/>
            <a:ext cx="5708828" cy="961109"/>
            <a:chOff x="3949774" y="5699204"/>
            <a:chExt cx="5705856" cy="960608"/>
          </a:xfrm>
        </p:grpSpPr>
        <p:sp>
          <p:nvSpPr>
            <p:cNvPr id="131" name="Rectangle: Rounded Corners 130">
              <a:extLst>
                <a:ext uri="{FF2B5EF4-FFF2-40B4-BE49-F238E27FC236}">
                  <a16:creationId xmlns:a16="http://schemas.microsoft.com/office/drawing/2014/main" id="{7BD9C13B-199A-FD5A-EFEE-FFA84BA925B5}"/>
                </a:ext>
              </a:extLst>
            </p:cNvPr>
            <p:cNvSpPr/>
            <p:nvPr/>
          </p:nvSpPr>
          <p:spPr>
            <a:xfrm>
              <a:off x="3969319" y="5699204"/>
              <a:ext cx="5669982" cy="920159"/>
            </a:xfrm>
            <a:prstGeom prst="roundRect">
              <a:avLst>
                <a:gd name="adj" fmla="val 10017"/>
              </a:avLst>
            </a:prstGeom>
            <a:solidFill>
              <a:schemeClr val="bg1"/>
            </a:solidFill>
            <a:ln w="31750" cap="rnd">
              <a:solidFill>
                <a:srgbClr val="19537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32" name="Rectangle: Top Corners Rounded 131">
              <a:extLst>
                <a:ext uri="{FF2B5EF4-FFF2-40B4-BE49-F238E27FC236}">
                  <a16:creationId xmlns:a16="http://schemas.microsoft.com/office/drawing/2014/main" id="{1D587338-21BB-D4F4-D65A-B8970765B7FD}"/>
                </a:ext>
              </a:extLst>
            </p:cNvPr>
            <p:cNvSpPr/>
            <p:nvPr/>
          </p:nvSpPr>
          <p:spPr>
            <a:xfrm rot="10800000">
              <a:off x="3949774" y="6149290"/>
              <a:ext cx="5705856" cy="510522"/>
            </a:xfrm>
            <a:prstGeom prst="round2SameRect">
              <a:avLst>
                <a:gd name="adj1" fmla="val 22799"/>
                <a:gd name="adj2" fmla="val 0"/>
              </a:avLst>
            </a:prstGeom>
            <a:solidFill>
              <a:srgbClr val="157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33" name="Rectangle: Rounded Corners 132">
              <a:extLst>
                <a:ext uri="{FF2B5EF4-FFF2-40B4-BE49-F238E27FC236}">
                  <a16:creationId xmlns:a16="http://schemas.microsoft.com/office/drawing/2014/main" id="{BD75FAC7-8C2A-86BA-2936-586E6D20FD41}"/>
                </a:ext>
              </a:extLst>
            </p:cNvPr>
            <p:cNvSpPr/>
            <p:nvPr/>
          </p:nvSpPr>
          <p:spPr>
            <a:xfrm>
              <a:off x="4049743" y="5798009"/>
              <a:ext cx="5507915" cy="743391"/>
            </a:xfrm>
            <a:prstGeom prst="roundRect">
              <a:avLst>
                <a:gd name="adj" fmla="val 17809"/>
              </a:avLst>
            </a:prstGeom>
            <a:solidFill>
              <a:schemeClr val="bg1"/>
            </a:solidFill>
            <a:ln w="31750" cap="rnd">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34" name="TextBox 133">
              <a:extLst>
                <a:ext uri="{FF2B5EF4-FFF2-40B4-BE49-F238E27FC236}">
                  <a16:creationId xmlns:a16="http://schemas.microsoft.com/office/drawing/2014/main" id="{BE21DC1B-C11A-34F8-3978-32A5BD766F83}"/>
                </a:ext>
              </a:extLst>
            </p:cNvPr>
            <p:cNvSpPr txBox="1"/>
            <p:nvPr/>
          </p:nvSpPr>
          <p:spPr>
            <a:xfrm>
              <a:off x="4043460" y="5847212"/>
              <a:ext cx="5405341" cy="647100"/>
            </a:xfrm>
            <a:prstGeom prst="rect">
              <a:avLst/>
            </a:prstGeom>
            <a:noFill/>
          </p:spPr>
          <p:txBody>
            <a:bodyPr wrap="square" rtlCol="0">
              <a:spAutoFit/>
            </a:bodyPr>
            <a:lstStyle/>
            <a:p>
              <a:pPr>
                <a:lnSpc>
                  <a:spcPct val="90000"/>
                </a:lnSpc>
              </a:pPr>
              <a:r>
                <a:rPr lang="en-US" sz="2004" dirty="0">
                  <a:latin typeface="Calibri" panose="020F0502020204030204" pitchFamily="34" charset="0"/>
                  <a:ea typeface="Calibri" panose="020F0502020204030204" pitchFamily="34" charset="0"/>
                  <a:cs typeface="Times New Roman" panose="02020603050405020304" pitchFamily="18" charset="0"/>
                </a:rPr>
                <a:t>Targeted outreach and recruitment plans for underutilized groups (if required).</a:t>
              </a:r>
            </a:p>
          </p:txBody>
        </p:sp>
      </p:grpSp>
      <p:pic>
        <p:nvPicPr>
          <p:cNvPr id="141" name="slide16" descr="&quot;Audio&quot;">
            <a:hlinkClick r:id="" action="ppaction://media"/>
            <a:extLst>
              <a:ext uri="{FF2B5EF4-FFF2-40B4-BE49-F238E27FC236}">
                <a16:creationId xmlns:a16="http://schemas.microsoft.com/office/drawing/2014/main" id="{9C214331-65C3-D054-9D2D-9D1AEA1EB43C}"/>
              </a:ext>
            </a:extLst>
          </p:cNvPr>
          <p:cNvPicPr>
            <a:picLocks noChangeAspect="1"/>
          </p:cNvPicPr>
          <p:nvPr>
            <a:audioFile r:link="rId1"/>
            <p:extLst>
              <p:ext uri="{DAA4B4D4-6D71-4841-9C94-3DE7FCFB9230}">
                <p14:media xmlns:p14="http://schemas.microsoft.com/office/powerpoint/2010/main" r:embed="rId5">
                  <p14:trim st="23880"/>
                </p14:media>
              </p:ext>
            </p:extLst>
          </p:nvPr>
        </p:nvPicPr>
        <p:blipFill>
          <a:blip r:embed="rId9"/>
          <a:stretch>
            <a:fillRect/>
          </a:stretch>
        </p:blipFill>
        <p:spPr>
          <a:xfrm>
            <a:off x="-487164" y="5060337"/>
            <a:ext cx="347844" cy="347844"/>
          </a:xfrm>
          <a:prstGeom prst="rect">
            <a:avLst/>
          </a:prstGeom>
        </p:spPr>
      </p:pic>
      <p:grpSp>
        <p:nvGrpSpPr>
          <p:cNvPr id="135" name="Group 134" descr="Sticky note with text: The initial AAP must be completed by the program’s two-year registration anniversary date.">
            <a:extLst>
              <a:ext uri="{FF2B5EF4-FFF2-40B4-BE49-F238E27FC236}">
                <a16:creationId xmlns:a16="http://schemas.microsoft.com/office/drawing/2014/main" id="{58ED2825-741C-1D0E-F8CA-269B24C5B363}"/>
              </a:ext>
            </a:extLst>
          </p:cNvPr>
          <p:cNvGrpSpPr/>
          <p:nvPr/>
        </p:nvGrpSpPr>
        <p:grpSpPr>
          <a:xfrm>
            <a:off x="9827276" y="4072632"/>
            <a:ext cx="2298303" cy="2323255"/>
            <a:chOff x="9822150" y="2044100"/>
            <a:chExt cx="2297106" cy="2322044"/>
          </a:xfrm>
        </p:grpSpPr>
        <p:pic>
          <p:nvPicPr>
            <p:cNvPr id="136" name="Picture 135" descr="Shape, icon&#10;&#10;Description automatically generated">
              <a:extLst>
                <a:ext uri="{FF2B5EF4-FFF2-40B4-BE49-F238E27FC236}">
                  <a16:creationId xmlns:a16="http://schemas.microsoft.com/office/drawing/2014/main" id="{838FB7F8-0E2B-A34E-03DC-9E0D10BFC4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22150" y="2044100"/>
              <a:ext cx="2297106" cy="2322044"/>
            </a:xfrm>
            <a:prstGeom prst="rect">
              <a:avLst/>
            </a:prstGeom>
          </p:spPr>
        </p:pic>
        <p:sp>
          <p:nvSpPr>
            <p:cNvPr id="137" name="TextBox 136">
              <a:extLst>
                <a:ext uri="{FF2B5EF4-FFF2-40B4-BE49-F238E27FC236}">
                  <a16:creationId xmlns:a16="http://schemas.microsoft.com/office/drawing/2014/main" id="{65E52F75-019C-3E2A-4F1D-6ACF1A23815F}"/>
                </a:ext>
              </a:extLst>
            </p:cNvPr>
            <p:cNvSpPr txBox="1"/>
            <p:nvPr/>
          </p:nvSpPr>
          <p:spPr>
            <a:xfrm>
              <a:off x="9888731" y="2263315"/>
              <a:ext cx="2090003" cy="1476558"/>
            </a:xfrm>
            <a:prstGeom prst="rect">
              <a:avLst/>
            </a:prstGeom>
            <a:noFill/>
          </p:spPr>
          <p:txBody>
            <a:bodyPr wrap="square" rtlCol="0">
              <a:spAutoFit/>
            </a:bodyPr>
            <a:lstStyle/>
            <a:p>
              <a:r>
                <a:rPr lang="en-US" dirty="0"/>
                <a:t>The initial AAP must be completed by the program’s two-year registration anniversary date.</a:t>
              </a:r>
            </a:p>
          </p:txBody>
        </p:sp>
      </p:grpSp>
      <p:sp>
        <p:nvSpPr>
          <p:cNvPr id="106" name="Half Frame 105" descr="Left-facing arrow">
            <a:hlinkClick r:id="rId11" action="ppaction://hlinksldjump" highlightClick="1"/>
            <a:hlinkHover r:id="" action="ppaction://noaction" highlightClick="1"/>
            <a:extLst>
              <a:ext uri="{FF2B5EF4-FFF2-40B4-BE49-F238E27FC236}">
                <a16:creationId xmlns:a16="http://schemas.microsoft.com/office/drawing/2014/main" id="{2B1A4D78-4523-5E2B-F73C-FE4C93F1D3D1}"/>
              </a:ext>
            </a:extLst>
          </p:cNvPr>
          <p:cNvSpPr/>
          <p:nvPr/>
        </p:nvSpPr>
        <p:spPr>
          <a:xfrm rot="13300971" flipH="1">
            <a:off x="3513154" y="2866067"/>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97" name="Rectangle 96" descr="Clickable object: Desk Review">
            <a:hlinkClick r:id="rId12" action="ppaction://hlinksldjump" highlightClick="1"/>
            <a:hlinkHover r:id="" action="ppaction://noaction" highlightClick="1"/>
            <a:extLst>
              <a:ext uri="{FF2B5EF4-FFF2-40B4-BE49-F238E27FC236}">
                <a16:creationId xmlns:a16="http://schemas.microsoft.com/office/drawing/2014/main" id="{AE0FF8E9-820F-AE1C-13FE-6842A1CFD2A3}"/>
              </a:ext>
            </a:extLst>
          </p:cNvPr>
          <p:cNvSpPr/>
          <p:nvPr/>
        </p:nvSpPr>
        <p:spPr>
          <a:xfrm>
            <a:off x="380560" y="2584634"/>
            <a:ext cx="2438226" cy="125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98" name="Rectangle 97" descr="Clickable object: Analysis of Findings">
            <a:hlinkClick r:id="rId13" action="ppaction://hlinksldjump" highlightClick="1"/>
            <a:hlinkHover r:id="" action="ppaction://noaction" highlightClick="1"/>
            <a:extLst>
              <a:ext uri="{FF2B5EF4-FFF2-40B4-BE49-F238E27FC236}">
                <a16:creationId xmlns:a16="http://schemas.microsoft.com/office/drawing/2014/main" id="{5AB08B37-8AB5-5565-C2DB-0F65F967E7B2}"/>
              </a:ext>
            </a:extLst>
          </p:cNvPr>
          <p:cNvSpPr/>
          <p:nvPr/>
        </p:nvSpPr>
        <p:spPr>
          <a:xfrm>
            <a:off x="380560" y="5250560"/>
            <a:ext cx="2438226" cy="1213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140" name="TextBox 139">
            <a:extLst>
              <a:ext uri="{FF2B5EF4-FFF2-40B4-BE49-F238E27FC236}">
                <a16:creationId xmlns:a16="http://schemas.microsoft.com/office/drawing/2014/main" id="{56CC373A-DF26-2E09-2984-D5E0858877C2}"/>
              </a:ext>
            </a:extLst>
          </p:cNvPr>
          <p:cNvSpPr txBox="1"/>
          <p:nvPr/>
        </p:nvSpPr>
        <p:spPr>
          <a:xfrm>
            <a:off x="156523" y="2255990"/>
            <a:ext cx="3026995" cy="300366"/>
          </a:xfrm>
          <a:prstGeom prst="rect">
            <a:avLst/>
          </a:prstGeom>
          <a:noFill/>
        </p:spPr>
        <p:txBody>
          <a:bodyPr wrap="square" rtlCol="0">
            <a:spAutoFit/>
          </a:bodyPr>
          <a:lstStyle/>
          <a:p>
            <a:r>
              <a:rPr lang="en-US" sz="1352" i="1" dirty="0">
                <a:solidFill>
                  <a:schemeClr val="bg1"/>
                </a:solidFill>
              </a:rPr>
              <a:t>Select the next component.</a:t>
            </a:r>
          </a:p>
        </p:txBody>
      </p:sp>
      <p:sp>
        <p:nvSpPr>
          <p:cNvPr id="48" name="TextBox 47">
            <a:hlinkClick r:id="rId13" action="ppaction://hlinksldjump" highlightClick="1"/>
            <a:hlinkHover r:id="" action="ppaction://noaction" highlightClick="1"/>
            <a:extLst>
              <a:ext uri="{FF2B5EF4-FFF2-40B4-BE49-F238E27FC236}">
                <a16:creationId xmlns:a16="http://schemas.microsoft.com/office/drawing/2014/main" id="{8ECA8554-CB02-4F84-DA55-03251E0276B4}"/>
              </a:ext>
            </a:extLst>
          </p:cNvPr>
          <p:cNvSpPr txBox="1"/>
          <p:nvPr/>
        </p:nvSpPr>
        <p:spPr>
          <a:xfrm>
            <a:off x="9900557" y="6512050"/>
            <a:ext cx="2286915" cy="338682"/>
          </a:xfrm>
          <a:prstGeom prst="rect">
            <a:avLst/>
          </a:prstGeom>
          <a:noFill/>
        </p:spPr>
        <p:txBody>
          <a:bodyPr wrap="square" rtlCol="0">
            <a:spAutoFit/>
          </a:bodyPr>
          <a:lstStyle/>
          <a:p>
            <a:pPr algn="r"/>
            <a:r>
              <a:rPr lang="en-US" sz="1601" dirty="0">
                <a:solidFill>
                  <a:srgbClr val="1373A6"/>
                </a:solidFill>
              </a:rPr>
              <a:t>NEXT: </a:t>
            </a:r>
            <a:r>
              <a:rPr lang="en-US" sz="1400" dirty="0">
                <a:solidFill>
                  <a:srgbClr val="1373A6"/>
                </a:solidFill>
              </a:rPr>
              <a:t>Analysis of Findings </a:t>
            </a:r>
            <a:r>
              <a:rPr lang="en-US" sz="1601" dirty="0">
                <a:solidFill>
                  <a:srgbClr val="1373A6"/>
                </a:solidFill>
              </a:rPr>
              <a:t>&gt;</a:t>
            </a:r>
          </a:p>
        </p:txBody>
      </p:sp>
      <p:sp>
        <p:nvSpPr>
          <p:cNvPr id="138" name="TextBox 137">
            <a:hlinkClick r:id="rId12" action="ppaction://hlinksldjump" highlightClick="1"/>
            <a:hlinkHover r:id="" action="ppaction://noaction" highlightClick="1"/>
            <a:extLst>
              <a:ext uri="{FF2B5EF4-FFF2-40B4-BE49-F238E27FC236}">
                <a16:creationId xmlns:a16="http://schemas.microsoft.com/office/drawing/2014/main" id="{CB104E2B-48F6-F223-0E2C-F84C1A94F714}"/>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07" name="Rectangle 106" descr="Clickable object: Return to previous screen">
            <a:hlinkClick r:id="rId14" action="ppaction://hlinksldjump" highlightClick="1"/>
            <a:hlinkHover r:id="" action="ppaction://noaction" highlightClick="1"/>
            <a:extLst>
              <a:ext uri="{FF2B5EF4-FFF2-40B4-BE49-F238E27FC236}">
                <a16:creationId xmlns:a16="http://schemas.microsoft.com/office/drawing/2014/main" id="{8BCA48CB-E11E-6F7C-EEAE-D1748EC92E5A}"/>
              </a:ext>
            </a:extLst>
          </p:cNvPr>
          <p:cNvSpPr/>
          <p:nvPr/>
        </p:nvSpPr>
        <p:spPr>
          <a:xfrm>
            <a:off x="3371323" y="2604117"/>
            <a:ext cx="604357" cy="1081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Tree>
    <p:extLst>
      <p:ext uri="{BB962C8B-B14F-4D97-AF65-F5344CB8AC3E}">
        <p14:creationId xmlns:p14="http://schemas.microsoft.com/office/powerpoint/2010/main" val="2124719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84" fill="hold"/>
                                        <p:tgtEl>
                                          <p:spTgt spid="112"/>
                                        </p:tgtEl>
                                      </p:cBhvr>
                                    </p:cmd>
                                  </p:childTnLst>
                                </p:cTn>
                              </p:par>
                              <p:par>
                                <p:cTn id="7" presetID="10"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animEffect transition="in" filter="fade">
                                      <p:cBhvr>
                                        <p:cTn id="9" dur="500"/>
                                        <p:tgtEl>
                                          <p:spTgt spid="95"/>
                                        </p:tgtEl>
                                      </p:cBhvr>
                                    </p:animEffect>
                                  </p:childTnLst>
                                </p:cTn>
                              </p:par>
                              <p:par>
                                <p:cTn id="10" presetID="42" presetClass="entr" presetSubtype="0" fill="hold" grpId="0" nodeType="withEffect">
                                  <p:stCondLst>
                                    <p:cond delay="250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anim calcmode="lin" valueType="num">
                                      <p:cBhvr>
                                        <p:cTn id="13" dur="500" fill="hold"/>
                                        <p:tgtEl>
                                          <p:spTgt spid="113"/>
                                        </p:tgtEl>
                                        <p:attrNameLst>
                                          <p:attrName>ppt_x</p:attrName>
                                        </p:attrNameLst>
                                      </p:cBhvr>
                                      <p:tavLst>
                                        <p:tav tm="0">
                                          <p:val>
                                            <p:strVal val="#ppt_x"/>
                                          </p:val>
                                        </p:tav>
                                        <p:tav tm="100000">
                                          <p:val>
                                            <p:strVal val="#ppt_x"/>
                                          </p:val>
                                        </p:tav>
                                      </p:tavLst>
                                    </p:anim>
                                    <p:anim calcmode="lin" valueType="num">
                                      <p:cBhvr>
                                        <p:cTn id="14" dur="500" fill="hold"/>
                                        <p:tgtEl>
                                          <p:spTgt spid="113"/>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600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par>
                                <p:cTn id="18" presetID="22" presetClass="entr" presetSubtype="1" fill="hold" grpId="0" nodeType="withEffect">
                                  <p:stCondLst>
                                    <p:cond delay="7000"/>
                                  </p:stCondLst>
                                  <p:childTnLst>
                                    <p:set>
                                      <p:cBhvr>
                                        <p:cTn id="19" dur="1" fill="hold">
                                          <p:stCondLst>
                                            <p:cond delay="0"/>
                                          </p:stCondLst>
                                        </p:cTn>
                                        <p:tgtEl>
                                          <p:spTgt spid="114"/>
                                        </p:tgtEl>
                                        <p:attrNameLst>
                                          <p:attrName>style.visibility</p:attrName>
                                        </p:attrNameLst>
                                      </p:cBhvr>
                                      <p:to>
                                        <p:strVal val="visible"/>
                                      </p:to>
                                    </p:set>
                                    <p:animEffect transition="in" filter="wipe(up)">
                                      <p:cBhvr>
                                        <p:cTn id="20" dur="750"/>
                                        <p:tgtEl>
                                          <p:spTgt spid="114"/>
                                        </p:tgtEl>
                                      </p:cBhvr>
                                    </p:animEffect>
                                  </p:childTnLst>
                                </p:cTn>
                              </p:par>
                              <p:par>
                                <p:cTn id="21" presetID="42" presetClass="entr" presetSubtype="0" fill="hold" nodeType="withEffect">
                                  <p:stCondLst>
                                    <p:cond delay="11000"/>
                                  </p:stCondLst>
                                  <p:childTnLst>
                                    <p:set>
                                      <p:cBhvr>
                                        <p:cTn id="22" dur="1" fill="hold">
                                          <p:stCondLst>
                                            <p:cond delay="0"/>
                                          </p:stCondLst>
                                        </p:cTn>
                                        <p:tgtEl>
                                          <p:spTgt spid="115"/>
                                        </p:tgtEl>
                                        <p:attrNameLst>
                                          <p:attrName>style.visibility</p:attrName>
                                        </p:attrNameLst>
                                      </p:cBhvr>
                                      <p:to>
                                        <p:strVal val="visible"/>
                                      </p:to>
                                    </p:set>
                                    <p:animEffect transition="in" filter="fade">
                                      <p:cBhvr>
                                        <p:cTn id="23" dur="1000"/>
                                        <p:tgtEl>
                                          <p:spTgt spid="115"/>
                                        </p:tgtEl>
                                      </p:cBhvr>
                                    </p:animEffect>
                                    <p:anim calcmode="lin" valueType="num">
                                      <p:cBhvr>
                                        <p:cTn id="24" dur="1000" fill="hold"/>
                                        <p:tgtEl>
                                          <p:spTgt spid="115"/>
                                        </p:tgtEl>
                                        <p:attrNameLst>
                                          <p:attrName>ppt_x</p:attrName>
                                        </p:attrNameLst>
                                      </p:cBhvr>
                                      <p:tavLst>
                                        <p:tav tm="0">
                                          <p:val>
                                            <p:strVal val="#ppt_x"/>
                                          </p:val>
                                        </p:tav>
                                        <p:tav tm="100000">
                                          <p:val>
                                            <p:strVal val="#ppt_x"/>
                                          </p:val>
                                        </p:tav>
                                      </p:tavLst>
                                    </p:anim>
                                    <p:anim calcmode="lin" valueType="num">
                                      <p:cBhvr>
                                        <p:cTn id="25" dur="1000" fill="hold"/>
                                        <p:tgtEl>
                                          <p:spTgt spid="115"/>
                                        </p:tgtEl>
                                        <p:attrNameLst>
                                          <p:attrName>ppt_y</p:attrName>
                                        </p:attrNameLst>
                                      </p:cBhvr>
                                      <p:tavLst>
                                        <p:tav tm="0">
                                          <p:val>
                                            <p:strVal val="#ppt_y+.1"/>
                                          </p:val>
                                        </p:tav>
                                        <p:tav tm="100000">
                                          <p:val>
                                            <p:strVal val="#ppt_y"/>
                                          </p:val>
                                        </p:tav>
                                      </p:tavLst>
                                    </p:anim>
                                  </p:childTnLst>
                                </p:cTn>
                              </p:par>
                            </p:childTnLst>
                          </p:cTn>
                        </p:par>
                        <p:par>
                          <p:cTn id="26" fill="hold">
                            <p:stCondLst>
                              <p:cond delay="47184"/>
                            </p:stCondLst>
                            <p:childTnLst>
                              <p:par>
                                <p:cTn id="27" presetID="1" presetClass="mediacall" presetSubtype="0" fill="hold" nodeType="afterEffect">
                                  <p:stCondLst>
                                    <p:cond delay="0"/>
                                  </p:stCondLst>
                                  <p:childTnLst>
                                    <p:cmd type="call" cmd="playFrom(0.0)">
                                      <p:cBhvr>
                                        <p:cTn id="28" dur="59805" fill="hold"/>
                                        <p:tgtEl>
                                          <p:spTgt spid="108"/>
                                        </p:tgtEl>
                                      </p:cBhvr>
                                    </p:cmd>
                                  </p:childTnLst>
                                </p:cTn>
                              </p:par>
                              <p:par>
                                <p:cTn id="29" presetID="42" presetClass="entr" presetSubtype="0" fill="hold" nodeType="withEffect">
                                  <p:stCondLst>
                                    <p:cond delay="25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anim calcmode="lin" valueType="num">
                                      <p:cBhvr>
                                        <p:cTn id="32" dur="500" fill="hold"/>
                                        <p:tgtEl>
                                          <p:spTgt spid="120"/>
                                        </p:tgtEl>
                                        <p:attrNameLst>
                                          <p:attrName>ppt_x</p:attrName>
                                        </p:attrNameLst>
                                      </p:cBhvr>
                                      <p:tavLst>
                                        <p:tav tm="0">
                                          <p:val>
                                            <p:strVal val="#ppt_x"/>
                                          </p:val>
                                        </p:tav>
                                        <p:tav tm="100000">
                                          <p:val>
                                            <p:strVal val="#ppt_x"/>
                                          </p:val>
                                        </p:tav>
                                      </p:tavLst>
                                    </p:anim>
                                    <p:anim calcmode="lin" valueType="num">
                                      <p:cBhvr>
                                        <p:cTn id="33" dur="500" fill="hold"/>
                                        <p:tgtEl>
                                          <p:spTgt spid="1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40000"/>
                                  </p:stCondLst>
                                  <p:childTnLst>
                                    <p:set>
                                      <p:cBhvr>
                                        <p:cTn id="35" dur="1" fill="hold">
                                          <p:stCondLst>
                                            <p:cond delay="0"/>
                                          </p:stCondLst>
                                        </p:cTn>
                                        <p:tgtEl>
                                          <p:spTgt spid="125"/>
                                        </p:tgtEl>
                                        <p:attrNameLst>
                                          <p:attrName>style.visibility</p:attrName>
                                        </p:attrNameLst>
                                      </p:cBhvr>
                                      <p:to>
                                        <p:strVal val="visible"/>
                                      </p:to>
                                    </p:set>
                                    <p:animEffect transition="in" filter="fade">
                                      <p:cBhvr>
                                        <p:cTn id="36" dur="500"/>
                                        <p:tgtEl>
                                          <p:spTgt spid="125"/>
                                        </p:tgtEl>
                                      </p:cBhvr>
                                    </p:animEffect>
                                    <p:anim calcmode="lin" valueType="num">
                                      <p:cBhvr>
                                        <p:cTn id="37" dur="500" fill="hold"/>
                                        <p:tgtEl>
                                          <p:spTgt spid="125"/>
                                        </p:tgtEl>
                                        <p:attrNameLst>
                                          <p:attrName>ppt_x</p:attrName>
                                        </p:attrNameLst>
                                      </p:cBhvr>
                                      <p:tavLst>
                                        <p:tav tm="0">
                                          <p:val>
                                            <p:strVal val="#ppt_x"/>
                                          </p:val>
                                        </p:tav>
                                        <p:tav tm="100000">
                                          <p:val>
                                            <p:strVal val="#ppt_x"/>
                                          </p:val>
                                        </p:tav>
                                      </p:tavLst>
                                    </p:anim>
                                    <p:anim calcmode="lin" valueType="num">
                                      <p:cBhvr>
                                        <p:cTn id="38" dur="500" fill="hold"/>
                                        <p:tgtEl>
                                          <p:spTgt spid="125"/>
                                        </p:tgtEl>
                                        <p:attrNameLst>
                                          <p:attrName>ppt_y</p:attrName>
                                        </p:attrNameLst>
                                      </p:cBhvr>
                                      <p:tavLst>
                                        <p:tav tm="0">
                                          <p:val>
                                            <p:strVal val="#ppt_y+.1"/>
                                          </p:val>
                                        </p:tav>
                                        <p:tav tm="100000">
                                          <p:val>
                                            <p:strVal val="#ppt_y"/>
                                          </p:val>
                                        </p:tav>
                                      </p:tavLst>
                                    </p:anim>
                                  </p:childTnLst>
                                </p:cTn>
                              </p:par>
                            </p:childTnLst>
                          </p:cTn>
                        </p:par>
                        <p:par>
                          <p:cTn id="39" fill="hold">
                            <p:stCondLst>
                              <p:cond delay="106989"/>
                            </p:stCondLst>
                            <p:childTnLst>
                              <p:par>
                                <p:cTn id="40" presetID="1" presetClass="mediacall" presetSubtype="0" fill="hold" nodeType="afterEffect">
                                  <p:stCondLst>
                                    <p:cond delay="0"/>
                                  </p:stCondLst>
                                  <p:childTnLst>
                                    <p:cmd type="call" cmd="playFrom(0.0)">
                                      <p:cBhvr>
                                        <p:cTn id="41" dur="33605" fill="hold"/>
                                        <p:tgtEl>
                                          <p:spTgt spid="111"/>
                                        </p:tgtEl>
                                      </p:cBhvr>
                                    </p:cmd>
                                  </p:childTnLst>
                                </p:cTn>
                              </p:par>
                              <p:par>
                                <p:cTn id="42" presetID="42" presetClass="entr" presetSubtype="0" fill="hold" nodeType="withEffect">
                                  <p:stCondLst>
                                    <p:cond delay="250"/>
                                  </p:stCondLst>
                                  <p:childTnLst>
                                    <p:set>
                                      <p:cBhvr>
                                        <p:cTn id="43" dur="1" fill="hold">
                                          <p:stCondLst>
                                            <p:cond delay="0"/>
                                          </p:stCondLst>
                                        </p:cTn>
                                        <p:tgtEl>
                                          <p:spTgt spid="130"/>
                                        </p:tgtEl>
                                        <p:attrNameLst>
                                          <p:attrName>style.visibility</p:attrName>
                                        </p:attrNameLst>
                                      </p:cBhvr>
                                      <p:to>
                                        <p:strVal val="visible"/>
                                      </p:to>
                                    </p:set>
                                    <p:animEffect transition="in" filter="fade">
                                      <p:cBhvr>
                                        <p:cTn id="44" dur="500"/>
                                        <p:tgtEl>
                                          <p:spTgt spid="130"/>
                                        </p:tgtEl>
                                      </p:cBhvr>
                                    </p:animEffect>
                                    <p:anim calcmode="lin" valueType="num">
                                      <p:cBhvr>
                                        <p:cTn id="45" dur="500" fill="hold"/>
                                        <p:tgtEl>
                                          <p:spTgt spid="130"/>
                                        </p:tgtEl>
                                        <p:attrNameLst>
                                          <p:attrName>ppt_x</p:attrName>
                                        </p:attrNameLst>
                                      </p:cBhvr>
                                      <p:tavLst>
                                        <p:tav tm="0">
                                          <p:val>
                                            <p:strVal val="#ppt_x"/>
                                          </p:val>
                                        </p:tav>
                                        <p:tav tm="100000">
                                          <p:val>
                                            <p:strVal val="#ppt_x"/>
                                          </p:val>
                                        </p:tav>
                                      </p:tavLst>
                                    </p:anim>
                                    <p:anim calcmode="lin" valueType="num">
                                      <p:cBhvr>
                                        <p:cTn id="46" dur="500" fill="hold"/>
                                        <p:tgtEl>
                                          <p:spTgt spid="13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20000"/>
                                  </p:stCondLst>
                                  <p:childTnLst>
                                    <p:set>
                                      <p:cBhvr>
                                        <p:cTn id="48" dur="1" fill="hold">
                                          <p:stCondLst>
                                            <p:cond delay="0"/>
                                          </p:stCondLst>
                                        </p:cTn>
                                        <p:tgtEl>
                                          <p:spTgt spid="135"/>
                                        </p:tgtEl>
                                        <p:attrNameLst>
                                          <p:attrName>style.visibility</p:attrName>
                                        </p:attrNameLst>
                                      </p:cBhvr>
                                      <p:to>
                                        <p:strVal val="visible"/>
                                      </p:to>
                                    </p:set>
                                    <p:animEffect transition="in" filter="fade">
                                      <p:cBhvr>
                                        <p:cTn id="49" dur="500"/>
                                        <p:tgtEl>
                                          <p:spTgt spid="135"/>
                                        </p:tgtEl>
                                      </p:cBhvr>
                                    </p:animEffect>
                                    <p:anim calcmode="lin" valueType="num">
                                      <p:cBhvr>
                                        <p:cTn id="50" dur="500" fill="hold"/>
                                        <p:tgtEl>
                                          <p:spTgt spid="135"/>
                                        </p:tgtEl>
                                        <p:attrNameLst>
                                          <p:attrName>ppt_x</p:attrName>
                                        </p:attrNameLst>
                                      </p:cBhvr>
                                      <p:tavLst>
                                        <p:tav tm="0">
                                          <p:val>
                                            <p:strVal val="#ppt_x"/>
                                          </p:val>
                                        </p:tav>
                                        <p:tav tm="100000">
                                          <p:val>
                                            <p:strVal val="#ppt_x"/>
                                          </p:val>
                                        </p:tav>
                                      </p:tavLst>
                                    </p:anim>
                                    <p:anim calcmode="lin" valueType="num">
                                      <p:cBhvr>
                                        <p:cTn id="51" dur="500" fill="hold"/>
                                        <p:tgtEl>
                                          <p:spTgt spid="135"/>
                                        </p:tgtEl>
                                        <p:attrNameLst>
                                          <p:attrName>ppt_y</p:attrName>
                                        </p:attrNameLst>
                                      </p:cBhvr>
                                      <p:tavLst>
                                        <p:tav tm="0">
                                          <p:val>
                                            <p:strVal val="#ppt_y+.1"/>
                                          </p:val>
                                        </p:tav>
                                        <p:tav tm="100000">
                                          <p:val>
                                            <p:strVal val="#ppt_y"/>
                                          </p:val>
                                        </p:tav>
                                      </p:tavLst>
                                    </p:anim>
                                  </p:childTnLst>
                                </p:cTn>
                              </p:par>
                            </p:childTnLst>
                          </p:cTn>
                        </p:par>
                        <p:par>
                          <p:cTn id="52" fill="hold">
                            <p:stCondLst>
                              <p:cond delay="140594"/>
                            </p:stCondLst>
                            <p:childTnLst>
                              <p:par>
                                <p:cTn id="53" presetID="1" presetClass="mediacall" presetSubtype="0" fill="hold" nodeType="afterEffect">
                                  <p:stCondLst>
                                    <p:cond delay="750"/>
                                  </p:stCondLst>
                                  <p:childTnLst>
                                    <p:cmd type="call" cmd="playFrom(0.0)">
                                      <p:cBhvr>
                                        <p:cTn id="54" dur="1730" fill="hold"/>
                                        <p:tgtEl>
                                          <p:spTgt spid="141"/>
                                        </p:tgtEl>
                                      </p:cBhvr>
                                    </p:cmd>
                                  </p:childTnLst>
                                </p:cTn>
                              </p:par>
                              <p:par>
                                <p:cTn id="55" presetID="42" presetClass="entr" presetSubtype="0" fill="hold" grpId="0" nodeType="withEffect">
                                  <p:stCondLst>
                                    <p:cond delay="750"/>
                                  </p:stCondLst>
                                  <p:childTnLst>
                                    <p:set>
                                      <p:cBhvr>
                                        <p:cTn id="56" dur="1" fill="hold">
                                          <p:stCondLst>
                                            <p:cond delay="0"/>
                                          </p:stCondLst>
                                        </p:cTn>
                                        <p:tgtEl>
                                          <p:spTgt spid="140"/>
                                        </p:tgtEl>
                                        <p:attrNameLst>
                                          <p:attrName>style.visibility</p:attrName>
                                        </p:attrNameLst>
                                      </p:cBhvr>
                                      <p:to>
                                        <p:strVal val="visible"/>
                                      </p:to>
                                    </p:set>
                                    <p:animEffect transition="in" filter="fade">
                                      <p:cBhvr>
                                        <p:cTn id="57" dur="750"/>
                                        <p:tgtEl>
                                          <p:spTgt spid="140"/>
                                        </p:tgtEl>
                                      </p:cBhvr>
                                    </p:animEffect>
                                    <p:anim calcmode="lin" valueType="num">
                                      <p:cBhvr>
                                        <p:cTn id="58" dur="750" fill="hold"/>
                                        <p:tgtEl>
                                          <p:spTgt spid="140"/>
                                        </p:tgtEl>
                                        <p:attrNameLst>
                                          <p:attrName>ppt_x</p:attrName>
                                        </p:attrNameLst>
                                      </p:cBhvr>
                                      <p:tavLst>
                                        <p:tav tm="0">
                                          <p:val>
                                            <p:strVal val="#ppt_x"/>
                                          </p:val>
                                        </p:tav>
                                        <p:tav tm="100000">
                                          <p:val>
                                            <p:strVal val="#ppt_x"/>
                                          </p:val>
                                        </p:tav>
                                      </p:tavLst>
                                    </p:anim>
                                    <p:anim calcmode="lin" valueType="num">
                                      <p:cBhvr>
                                        <p:cTn id="59" dur="750" fill="hold"/>
                                        <p:tgtEl>
                                          <p:spTgt spid="1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remove" display="0">
                  <p:stCondLst>
                    <p:cond delay="indefinite"/>
                  </p:stCondLst>
                  <p:endCondLst>
                    <p:cond evt="onStopAudio" delay="0">
                      <p:tgtEl>
                        <p:sldTgt/>
                      </p:tgtEl>
                    </p:cond>
                  </p:endCondLst>
                </p:cTn>
                <p:tgtEl>
                  <p:spTgt spid="108"/>
                </p:tgtEl>
              </p:cMediaNode>
            </p:audio>
            <p:audio>
              <p:cMediaNode vol="80000">
                <p:cTn id="61" fill="hold" display="0">
                  <p:stCondLst>
                    <p:cond delay="indefinite"/>
                  </p:stCondLst>
                  <p:endCondLst>
                    <p:cond evt="onStopAudio" delay="0">
                      <p:tgtEl>
                        <p:sldTgt/>
                      </p:tgtEl>
                    </p:cond>
                  </p:endCondLst>
                </p:cTn>
                <p:tgtEl>
                  <p:spTgt spid="111"/>
                </p:tgtEl>
              </p:cMediaNode>
            </p:audio>
            <p:audio>
              <p:cMediaNode vol="80000">
                <p:cTn id="62" fill="remove" display="0">
                  <p:stCondLst>
                    <p:cond delay="indefinite"/>
                  </p:stCondLst>
                  <p:endCondLst>
                    <p:cond evt="onStopAudio" delay="0">
                      <p:tgtEl>
                        <p:sldTgt/>
                      </p:tgtEl>
                    </p:cond>
                  </p:endCondLst>
                </p:cTn>
                <p:tgtEl>
                  <p:spTgt spid="112"/>
                </p:tgtEl>
              </p:cMediaNode>
            </p:audio>
            <p:audio>
              <p:cMediaNode vol="80000">
                <p:cTn id="63" fill="remove" display="0">
                  <p:stCondLst>
                    <p:cond delay="indefinite"/>
                  </p:stCondLst>
                  <p:endCondLst>
                    <p:cond evt="onStopAudio" delay="0">
                      <p:tgtEl>
                        <p:sldTgt/>
                      </p:tgtEl>
                    </p:cond>
                  </p:endCondLst>
                </p:cTn>
                <p:tgtEl>
                  <p:spTgt spid="141"/>
                </p:tgtEl>
              </p:cMediaNode>
            </p:audio>
          </p:childTnLst>
        </p:cTn>
      </p:par>
    </p:tnLst>
    <p:bldLst>
      <p:bldP spid="96" grpId="0" animBg="1"/>
      <p:bldP spid="113" grpId="0"/>
      <p:bldP spid="114" grpId="0"/>
      <p:bldP spid="1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835794D-4192-4148-9ADC-4E39BB0D4184}"/>
              </a:ext>
            </a:extLst>
          </p:cNvPr>
          <p:cNvSpPr>
            <a:spLocks noGrp="1"/>
          </p:cNvSpPr>
          <p:nvPr>
            <p:ph type="title" idx="4294967295"/>
          </p:nvPr>
        </p:nvSpPr>
        <p:spPr>
          <a:xfrm>
            <a:off x="838200" y="365125"/>
            <a:ext cx="10521950" cy="1325563"/>
          </a:xfrm>
          <a:prstGeom prst="rect">
            <a:avLst/>
          </a:prstGeom>
        </p:spPr>
        <p:txBody>
          <a:bodyPr/>
          <a:lstStyle/>
          <a:p>
            <a:r>
              <a:rPr lang="en-US" dirty="0"/>
              <a:t>46</a:t>
            </a:r>
          </a:p>
        </p:txBody>
      </p:sp>
    </p:spTree>
    <p:extLst>
      <p:ext uri="{BB962C8B-B14F-4D97-AF65-F5344CB8AC3E}">
        <p14:creationId xmlns:p14="http://schemas.microsoft.com/office/powerpoint/2010/main" val="195879805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24574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r>
              <a:rPr kumimoji="0" lang="en-US" sz="3605"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rotWithShape="0">
                    <a:srgbClr val="000000">
                      <a:alpha val="43000"/>
                    </a:srgbClr>
                  </a:outerShdw>
                </a:effectLst>
                <a:uLnTx/>
                <a:uFillTx/>
                <a:latin typeface="Georgia" panose="02040502050405020303" pitchFamily="18" charset="0"/>
                <a:ea typeface="+mj-ea"/>
                <a:cs typeface="+mj-cs"/>
              </a:rPr>
              <a:t>           </a:t>
            </a:r>
            <a:endPar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endParaRPr>
          </a:p>
        </p:txBody>
      </p:sp>
      <p:pic>
        <p:nvPicPr>
          <p:cNvPr id="12" name="Picture 11" descr="Businessman at a desk looking at an electronic tablet">
            <a:extLst>
              <a:ext uri="{FF2B5EF4-FFF2-40B4-BE49-F238E27FC236}">
                <a16:creationId xmlns:a16="http://schemas.microsoft.com/office/drawing/2014/main" id="{EA57D358-1241-C0F7-3130-98C52113FAA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1000" contrast="29000"/>
                    </a14:imgEffect>
                  </a14:imgLayer>
                </a14:imgProps>
              </a:ext>
              <a:ext uri="{28A0092B-C50C-407E-A947-70E740481C1C}">
                <a14:useLocalDpi xmlns:a14="http://schemas.microsoft.com/office/drawing/2010/main"/>
              </a:ext>
            </a:extLst>
          </a:blip>
          <a:srcRect l="-9"/>
          <a:stretch/>
        </p:blipFill>
        <p:spPr>
          <a:xfrm>
            <a:off x="3359146" y="-1888"/>
            <a:ext cx="8839212" cy="6861679"/>
          </a:xfrm>
          <a:prstGeom prst="rect">
            <a:avLst/>
          </a:prstGeom>
          <a:effectLst/>
        </p:spPr>
      </p:pic>
      <p:sp>
        <p:nvSpPr>
          <p:cNvPr id="13" name="Rectangle 12" descr="&quot;Decorative&quot;">
            <a:extLst>
              <a:ext uri="{FF2B5EF4-FFF2-40B4-BE49-F238E27FC236}">
                <a16:creationId xmlns:a16="http://schemas.microsoft.com/office/drawing/2014/main" id="{5EFDFB4E-C8CA-8B42-440A-BBCD176D1DC5}"/>
              </a:ext>
              <a:ext uri="{C183D7F6-B498-43B3-948B-1728B52AA6E4}">
                <adec:decorative xmlns:adec="http://schemas.microsoft.com/office/drawing/2017/decorative" val="1"/>
              </a:ext>
            </a:extLst>
          </p:cNvPr>
          <p:cNvSpPr/>
          <p:nvPr/>
        </p:nvSpPr>
        <p:spPr>
          <a:xfrm>
            <a:off x="3359983" y="-1888"/>
            <a:ext cx="8840090" cy="6861573"/>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nvGrpSpPr>
          <p:cNvPr id="25" name="Group 24" descr="Slide one of six">
            <a:extLst>
              <a:ext uri="{FF2B5EF4-FFF2-40B4-BE49-F238E27FC236}">
                <a16:creationId xmlns:a16="http://schemas.microsoft.com/office/drawing/2014/main" id="{98B3226F-62D7-DBCE-E2C9-D1BA4A0305EB}"/>
              </a:ext>
            </a:extLst>
          </p:cNvPr>
          <p:cNvGrpSpPr/>
          <p:nvPr/>
        </p:nvGrpSpPr>
        <p:grpSpPr>
          <a:xfrm>
            <a:off x="10548886" y="180549"/>
            <a:ext cx="1501389" cy="482333"/>
            <a:chOff x="10543381" y="182230"/>
            <a:chExt cx="1500607" cy="482083"/>
          </a:xfrm>
        </p:grpSpPr>
        <p:sp>
          <p:nvSpPr>
            <p:cNvPr id="26" name="Rectangle 25">
              <a:extLst>
                <a:ext uri="{FF2B5EF4-FFF2-40B4-BE49-F238E27FC236}">
                  <a16:creationId xmlns:a16="http://schemas.microsoft.com/office/drawing/2014/main" id="{79C0C582-F2B0-3D2A-53E7-5E98D1B51B44}"/>
                </a:ext>
              </a:extLst>
            </p:cNvPr>
            <p:cNvSpPr/>
            <p:nvPr/>
          </p:nvSpPr>
          <p:spPr>
            <a:xfrm>
              <a:off x="11057007"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7" name="Rectangle 26">
              <a:extLst>
                <a:ext uri="{FF2B5EF4-FFF2-40B4-BE49-F238E27FC236}">
                  <a16:creationId xmlns:a16="http://schemas.microsoft.com/office/drawing/2014/main" id="{9ADE00B9-8D95-1BF5-9AA5-981086182A6D}"/>
                </a:ext>
              </a:extLst>
            </p:cNvPr>
            <p:cNvSpPr/>
            <p:nvPr/>
          </p:nvSpPr>
          <p:spPr>
            <a:xfrm>
              <a:off x="11579452"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8" name="Rectangle 27">
              <a:extLst>
                <a:ext uri="{FF2B5EF4-FFF2-40B4-BE49-F238E27FC236}">
                  <a16:creationId xmlns:a16="http://schemas.microsoft.com/office/drawing/2014/main" id="{9297864F-4841-CDC5-25D1-FC77E51E3229}"/>
                </a:ext>
              </a:extLst>
            </p:cNvPr>
            <p:cNvSpPr/>
            <p:nvPr/>
          </p:nvSpPr>
          <p:spPr>
            <a:xfrm>
              <a:off x="11318178"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9" name="TextBox 28">
              <a:extLst>
                <a:ext uri="{FF2B5EF4-FFF2-40B4-BE49-F238E27FC236}">
                  <a16:creationId xmlns:a16="http://schemas.microsoft.com/office/drawing/2014/main" id="{A9B466EA-34EA-4031-B245-BA8410D60053}"/>
                </a:ext>
              </a:extLst>
            </p:cNvPr>
            <p:cNvSpPr txBox="1"/>
            <p:nvPr/>
          </p:nvSpPr>
          <p:spPr>
            <a:xfrm>
              <a:off x="11047909" y="386865"/>
              <a:ext cx="540533" cy="277448"/>
            </a:xfrm>
            <a:prstGeom prst="rect">
              <a:avLst/>
            </a:prstGeom>
            <a:noFill/>
          </p:spPr>
          <p:txBody>
            <a:bodyPr wrap="none" rtlCol="0">
              <a:spAutoFit/>
            </a:bodyPr>
            <a:lstStyle/>
            <a:p>
              <a:pPr algn="ctr"/>
              <a:r>
                <a:rPr lang="en-US" sz="1204" dirty="0"/>
                <a:t>1 of 6</a:t>
              </a:r>
            </a:p>
          </p:txBody>
        </p:sp>
        <p:sp>
          <p:nvSpPr>
            <p:cNvPr id="30" name="Rectangle 29">
              <a:extLst>
                <a:ext uri="{FF2B5EF4-FFF2-40B4-BE49-F238E27FC236}">
                  <a16:creationId xmlns:a16="http://schemas.microsoft.com/office/drawing/2014/main" id="{71F521B9-EDD2-DFAA-832A-9FA6477E3F10}"/>
                </a:ext>
              </a:extLst>
            </p:cNvPr>
            <p:cNvSpPr/>
            <p:nvPr/>
          </p:nvSpPr>
          <p:spPr>
            <a:xfrm>
              <a:off x="10543381" y="182230"/>
              <a:ext cx="203262" cy="209656"/>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1" name="Rectangle 30">
              <a:extLst>
                <a:ext uri="{FF2B5EF4-FFF2-40B4-BE49-F238E27FC236}">
                  <a16:creationId xmlns:a16="http://schemas.microsoft.com/office/drawing/2014/main" id="{93546764-26A8-D32B-9068-32ADD76F7137}"/>
                </a:ext>
              </a:extLst>
            </p:cNvPr>
            <p:cNvSpPr/>
            <p:nvPr/>
          </p:nvSpPr>
          <p:spPr>
            <a:xfrm>
              <a:off x="10795733"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2" name="Rectangle 31">
              <a:extLst>
                <a:ext uri="{FF2B5EF4-FFF2-40B4-BE49-F238E27FC236}">
                  <a16:creationId xmlns:a16="http://schemas.microsoft.com/office/drawing/2014/main" id="{33C56352-F0C6-9507-30CF-29D3C3AAEA72}"/>
                </a:ext>
              </a:extLst>
            </p:cNvPr>
            <p:cNvSpPr/>
            <p:nvPr/>
          </p:nvSpPr>
          <p:spPr>
            <a:xfrm>
              <a:off x="11840726"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pic>
        <p:nvPicPr>
          <p:cNvPr id="4" name="slide47" descr="&quot;Audio&quot;">
            <a:hlinkClick r:id="" action="ppaction://media"/>
            <a:extLst>
              <a:ext uri="{FF2B5EF4-FFF2-40B4-BE49-F238E27FC236}">
                <a16:creationId xmlns:a16="http://schemas.microsoft.com/office/drawing/2014/main" id="{83612771-FB26-B083-7249-FBE2A218B60B}"/>
              </a:ext>
            </a:extLst>
          </p:cNvPr>
          <p:cNvPicPr>
            <a:picLocks noChangeAspect="1"/>
          </p:cNvPicPr>
          <p:nvPr>
            <a:audioFile r:link="rId1"/>
            <p:extLst>
              <p:ext uri="{DAA4B4D4-6D71-4841-9C94-3DE7FCFB9230}">
                <p14:media xmlns:p14="http://schemas.microsoft.com/office/powerpoint/2010/main" r:embed="rId2">
                  <p14:trim st="2197"/>
                </p14:media>
              </p:ext>
            </p:extLst>
          </p:nvPr>
        </p:nvPicPr>
        <p:blipFill>
          <a:blip r:embed="rId7"/>
          <a:stretch>
            <a:fillRect/>
          </a:stretch>
        </p:blipFill>
        <p:spPr>
          <a:xfrm>
            <a:off x="-460286" y="4201419"/>
            <a:ext cx="347663" cy="347663"/>
          </a:xfrm>
          <a:prstGeom prst="rect">
            <a:avLst/>
          </a:prstGeom>
        </p:spPr>
      </p:pic>
      <p:sp>
        <p:nvSpPr>
          <p:cNvPr id="17" name="Title 16">
            <a:extLst>
              <a:ext uri="{FF2B5EF4-FFF2-40B4-BE49-F238E27FC236}">
                <a16:creationId xmlns:a16="http://schemas.microsoft.com/office/drawing/2014/main" id="{8CA4F23C-CC2E-666F-DE36-499788F11857}"/>
              </a:ext>
            </a:extLst>
          </p:cNvPr>
          <p:cNvSpPr txBox="1">
            <a:spLocks noGrp="1"/>
          </p:cNvSpPr>
          <p:nvPr>
            <p:ph type="title" idx="4294967295"/>
          </p:nvPr>
        </p:nvSpPr>
        <p:spPr>
          <a:xfrm>
            <a:off x="3481220" y="-1889"/>
            <a:ext cx="6226633" cy="7702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4405" b="1" i="0" u="none" strike="noStrike" kern="1200" cap="none" spc="-152" normalizeH="0" baseline="0" noProof="0" dirty="0">
                <a:ln>
                  <a:noFill/>
                </a:ln>
                <a:solidFill>
                  <a:srgbClr val="083045"/>
                </a:solidFill>
                <a:effectLst/>
                <a:uLnTx/>
                <a:uFillTx/>
                <a:latin typeface="+mn-lt"/>
                <a:ea typeface="+mn-ea"/>
                <a:cs typeface="+mn-cs"/>
              </a:rPr>
              <a:t>3) ANALYSIS OF FINDINGS</a:t>
            </a:r>
          </a:p>
        </p:txBody>
      </p:sp>
      <p:sp>
        <p:nvSpPr>
          <p:cNvPr id="16" name="TextBox 15">
            <a:extLst>
              <a:ext uri="{FF2B5EF4-FFF2-40B4-BE49-F238E27FC236}">
                <a16:creationId xmlns:a16="http://schemas.microsoft.com/office/drawing/2014/main" id="{D18D3E66-B314-8410-9D00-E687B45D9BE7}"/>
              </a:ext>
            </a:extLst>
          </p:cNvPr>
          <p:cNvSpPr txBox="1"/>
          <p:nvPr/>
        </p:nvSpPr>
        <p:spPr>
          <a:xfrm>
            <a:off x="4160753" y="885870"/>
            <a:ext cx="6561816" cy="461905"/>
          </a:xfrm>
          <a:prstGeom prst="rect">
            <a:avLst/>
          </a:prstGeom>
          <a:noFill/>
        </p:spPr>
        <p:txBody>
          <a:bodyPr wrap="square" rtlCol="0">
            <a:spAutoFit/>
          </a:bodyPr>
          <a:lstStyle>
            <a:defPPr>
              <a:defRPr lang="en-US"/>
            </a:defPPr>
            <a:lvl1pPr>
              <a:defRPr sz="2400" b="1">
                <a:solidFill>
                  <a:srgbClr val="1373A6"/>
                </a:solidFill>
                <a:effectLst>
                  <a:glow rad="520700">
                    <a:schemeClr val="bg1"/>
                  </a:glow>
                </a:effectLst>
              </a:defRPr>
            </a:lvl1pPr>
          </a:lstStyle>
          <a:p>
            <a:r>
              <a:rPr lang="en-US" sz="2401" dirty="0">
                <a:effectLst/>
              </a:rPr>
              <a:t>Analysis of Findings Activities</a:t>
            </a:r>
          </a:p>
        </p:txBody>
      </p:sp>
      <p:sp>
        <p:nvSpPr>
          <p:cNvPr id="15" name="TextBox 14">
            <a:extLst>
              <a:ext uri="{FF2B5EF4-FFF2-40B4-BE49-F238E27FC236}">
                <a16:creationId xmlns:a16="http://schemas.microsoft.com/office/drawing/2014/main" id="{4F8AFAEE-3E77-F031-F7D6-F447A1F851ED}"/>
              </a:ext>
            </a:extLst>
          </p:cNvPr>
          <p:cNvSpPr txBox="1"/>
          <p:nvPr/>
        </p:nvSpPr>
        <p:spPr>
          <a:xfrm>
            <a:off x="4269476" y="1433269"/>
            <a:ext cx="7373423" cy="461905"/>
          </a:xfrm>
          <a:prstGeom prst="rect">
            <a:avLst/>
          </a:prstGeom>
          <a:noFill/>
        </p:spPr>
        <p:txBody>
          <a:bodyPr wrap="square" rtlCol="0">
            <a:spAutoFit/>
          </a:bodyPr>
          <a:lstStyle/>
          <a:p>
            <a:pPr>
              <a:spcBef>
                <a:spcPts val="1204"/>
              </a:spcBef>
              <a:buClr>
                <a:schemeClr val="accent6"/>
              </a:buClr>
            </a:pPr>
            <a:r>
              <a:rPr lang="en-US" sz="2401" dirty="0">
                <a:solidFill>
                  <a:schemeClr val="tx1">
                    <a:lumMod val="95000"/>
                    <a:lumOff val="5000"/>
                  </a:schemeClr>
                </a:solidFill>
              </a:rPr>
              <a:t>During the </a:t>
            </a:r>
            <a:r>
              <a:rPr lang="en-US" sz="2401" dirty="0"/>
              <a:t>Analysis of Findings, the registration agency</a:t>
            </a:r>
            <a:r>
              <a:rPr lang="en-US" sz="2401" dirty="0">
                <a:solidFill>
                  <a:schemeClr val="tx1">
                    <a:lumMod val="95000"/>
                    <a:lumOff val="5000"/>
                  </a:schemeClr>
                </a:solidFill>
              </a:rPr>
              <a:t>:</a:t>
            </a:r>
          </a:p>
        </p:txBody>
      </p:sp>
      <p:sp>
        <p:nvSpPr>
          <p:cNvPr id="14" name="TextBox 13">
            <a:extLst>
              <a:ext uri="{FF2B5EF4-FFF2-40B4-BE49-F238E27FC236}">
                <a16:creationId xmlns:a16="http://schemas.microsoft.com/office/drawing/2014/main" id="{BF72AC37-0504-40CC-6D6F-A07AF43B7CAC}"/>
              </a:ext>
            </a:extLst>
          </p:cNvPr>
          <p:cNvSpPr txBox="1"/>
          <p:nvPr/>
        </p:nvSpPr>
        <p:spPr>
          <a:xfrm>
            <a:off x="4459739" y="1980667"/>
            <a:ext cx="6801953" cy="2453230"/>
          </a:xfrm>
          <a:prstGeom prst="rect">
            <a:avLst/>
          </a:prstGeom>
          <a:noFill/>
        </p:spPr>
        <p:txBody>
          <a:bodyPr wrap="square" rtlCol="0">
            <a:spAutoFit/>
          </a:bodyPr>
          <a:lstStyle/>
          <a:p>
            <a:pPr marL="398720" indent="-223981">
              <a:lnSpc>
                <a:spcPts val="2601"/>
              </a:lnSpc>
              <a:spcBef>
                <a:spcPts val="1204"/>
              </a:spcBef>
              <a:spcAft>
                <a:spcPts val="600"/>
              </a:spcAft>
              <a:buClr>
                <a:srgbClr val="1576A9"/>
              </a:buClr>
              <a:buFont typeface="Arial" panose="020B0604020202020204" pitchFamily="34" charset="0"/>
              <a:buChar char="•"/>
            </a:pPr>
            <a:r>
              <a:rPr lang="en-US" sz="2401" dirty="0"/>
              <a:t>Reviews the information gathered.</a:t>
            </a:r>
            <a:endParaRPr lang="en-US" sz="2401" dirty="0">
              <a:solidFill>
                <a:schemeClr val="tx1">
                  <a:lumMod val="95000"/>
                  <a:lumOff val="5000"/>
                </a:schemeClr>
              </a:solidFill>
            </a:endParaRPr>
          </a:p>
          <a:p>
            <a:pPr marL="398720" indent="-223981">
              <a:lnSpc>
                <a:spcPts val="2601"/>
              </a:lnSpc>
              <a:spcBef>
                <a:spcPts val="1204"/>
              </a:spcBef>
              <a:spcAft>
                <a:spcPts val="600"/>
              </a:spcAft>
              <a:buClr>
                <a:srgbClr val="1576A9"/>
              </a:buClr>
              <a:buFont typeface="Arial" panose="020B0604020202020204" pitchFamily="34" charset="0"/>
              <a:buChar char="•"/>
            </a:pPr>
            <a:r>
              <a:rPr lang="en-US" sz="2401" dirty="0"/>
              <a:t>Determines whether there are any deficiencies</a:t>
            </a:r>
            <a:r>
              <a:rPr lang="en-US" sz="2401" dirty="0">
                <a:solidFill>
                  <a:schemeClr val="tx1">
                    <a:lumMod val="95000"/>
                    <a:lumOff val="5000"/>
                  </a:schemeClr>
                </a:solidFill>
              </a:rPr>
              <a:t>.</a:t>
            </a:r>
          </a:p>
          <a:p>
            <a:pPr marL="398720" indent="-223981">
              <a:lnSpc>
                <a:spcPts val="2601"/>
              </a:lnSpc>
              <a:spcBef>
                <a:spcPts val="1204"/>
              </a:spcBef>
              <a:spcAft>
                <a:spcPts val="600"/>
              </a:spcAft>
              <a:buClr>
                <a:srgbClr val="1576A9"/>
              </a:buClr>
              <a:buFont typeface="Arial" panose="020B0604020202020204" pitchFamily="34" charset="0"/>
              <a:buChar char="•"/>
            </a:pPr>
            <a:r>
              <a:rPr lang="en-US" sz="2401" dirty="0">
                <a:solidFill>
                  <a:schemeClr val="tx1">
                    <a:lumMod val="95000"/>
                    <a:lumOff val="5000"/>
                  </a:schemeClr>
                </a:solidFill>
              </a:rPr>
              <a:t>Develops recommendations for correcting </a:t>
            </a:r>
            <a:br>
              <a:rPr lang="en-US" sz="2401" dirty="0">
                <a:solidFill>
                  <a:schemeClr val="tx1">
                    <a:lumMod val="95000"/>
                    <a:lumOff val="5000"/>
                  </a:schemeClr>
                </a:solidFill>
              </a:rPr>
            </a:br>
            <a:r>
              <a:rPr lang="en-US" sz="2401" dirty="0">
                <a:solidFill>
                  <a:schemeClr val="tx1">
                    <a:lumMod val="95000"/>
                    <a:lumOff val="5000"/>
                  </a:schemeClr>
                </a:solidFill>
              </a:rPr>
              <a:t>any deficiencies.</a:t>
            </a:r>
          </a:p>
          <a:p>
            <a:pPr marL="398720" indent="-223981">
              <a:lnSpc>
                <a:spcPts val="2601"/>
              </a:lnSpc>
              <a:spcBef>
                <a:spcPts val="1204"/>
              </a:spcBef>
              <a:spcAft>
                <a:spcPts val="600"/>
              </a:spcAft>
              <a:buClr>
                <a:srgbClr val="1576A9"/>
              </a:buClr>
              <a:buFont typeface="Arial" panose="020B0604020202020204" pitchFamily="34" charset="0"/>
              <a:buChar char="•"/>
            </a:pPr>
            <a:r>
              <a:rPr lang="en-US" sz="2401" dirty="0">
                <a:solidFill>
                  <a:schemeClr val="tx1">
                    <a:lumMod val="95000"/>
                    <a:lumOff val="5000"/>
                  </a:schemeClr>
                </a:solidFill>
              </a:rPr>
              <a:t>Prepares and sends a Notice of Review Findings.</a:t>
            </a:r>
          </a:p>
        </p:txBody>
      </p:sp>
      <p:sp>
        <p:nvSpPr>
          <p:cNvPr id="20" name="Half Frame 19" descr="Right-facing arrow">
            <a:extLst>
              <a:ext uri="{FF2B5EF4-FFF2-40B4-BE49-F238E27FC236}">
                <a16:creationId xmlns:a16="http://schemas.microsoft.com/office/drawing/2014/main" id="{40B9EF8A-5CFF-A0A5-7B7C-0099AB099F6E}"/>
              </a:ext>
            </a:extLst>
          </p:cNvPr>
          <p:cNvSpPr/>
          <p:nvPr/>
        </p:nvSpPr>
        <p:spPr>
          <a:xfrm rot="8299029">
            <a:off x="11513469"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22" name="TextBox 21">
            <a:extLst>
              <a:ext uri="{FF2B5EF4-FFF2-40B4-BE49-F238E27FC236}">
                <a16:creationId xmlns:a16="http://schemas.microsoft.com/office/drawing/2014/main" id="{A0A178C6-8808-1430-7E72-F6513A6A6B11}"/>
              </a:ext>
            </a:extLst>
          </p:cNvPr>
          <p:cNvSpPr txBox="1"/>
          <p:nvPr/>
        </p:nvSpPr>
        <p:spPr>
          <a:xfrm>
            <a:off x="11475393" y="3503984"/>
            <a:ext cx="731270" cy="338730"/>
          </a:xfrm>
          <a:prstGeom prst="rect">
            <a:avLst/>
          </a:prstGeom>
          <a:noFill/>
        </p:spPr>
        <p:txBody>
          <a:bodyPr wrap="square" rtlCol="0">
            <a:spAutoFit/>
          </a:bodyPr>
          <a:lstStyle/>
          <a:p>
            <a:pPr algn="ctr"/>
            <a:r>
              <a:rPr lang="en-US" sz="1601" b="1" dirty="0">
                <a:solidFill>
                  <a:srgbClr val="620909"/>
                </a:solidFill>
              </a:rPr>
              <a:t>MORE</a:t>
            </a:r>
          </a:p>
        </p:txBody>
      </p:sp>
      <p:pic>
        <p:nvPicPr>
          <p:cNvPr id="18" name="Picture 2" descr="&quot;Decorative&quot;">
            <a:extLst>
              <a:ext uri="{FF2B5EF4-FFF2-40B4-BE49-F238E27FC236}">
                <a16:creationId xmlns:a16="http://schemas.microsoft.com/office/drawing/2014/main" id="{C62A9C59-9DDF-0AA5-FC2C-3608959D0813}"/>
              </a:ext>
              <a:ext uri="{C183D7F6-B498-43B3-948B-1728B52AA6E4}">
                <adec:decorative xmlns:adec="http://schemas.microsoft.com/office/drawing/2017/decorative" val="1"/>
              </a:ext>
            </a:extLst>
          </p:cNvPr>
          <p:cNvPicPr>
            <a:picLocks noChangeAspect="1" noChangeArrowheads="1"/>
          </p:cNvPicPr>
          <p:nvPr/>
        </p:nvPicPr>
        <p:blipFill>
          <a:blip r:embed="rId8" cstate="screen">
            <a:clrChange>
              <a:clrFrom>
                <a:srgbClr val="FFFEFA"/>
              </a:clrFrom>
              <a:clrTo>
                <a:srgbClr val="FFFEFA">
                  <a:alpha val="0"/>
                </a:srgbClr>
              </a:clrTo>
            </a:clrChange>
            <a:extLst>
              <a:ext uri="{28A0092B-C50C-407E-A947-70E740481C1C}">
                <a14:useLocalDpi xmlns:a14="http://schemas.microsoft.com/office/drawing/2010/main"/>
              </a:ext>
            </a:extLst>
          </a:blip>
          <a:srcRect/>
          <a:stretch>
            <a:fillRect/>
          </a:stretch>
        </p:blipFill>
        <p:spPr bwMode="auto">
          <a:xfrm>
            <a:off x="9840851" y="4579909"/>
            <a:ext cx="2297135" cy="22971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Clickable object: Desk Review">
            <a:hlinkClick r:id="rId9" action="ppaction://hlinksldjump" highlightClick="1"/>
            <a:hlinkHover r:id="" action="ppaction://noaction" highlightClick="1"/>
            <a:extLst>
              <a:ext uri="{FF2B5EF4-FFF2-40B4-BE49-F238E27FC236}">
                <a16:creationId xmlns:a16="http://schemas.microsoft.com/office/drawing/2014/main" id="{08E0713A-E7EC-EFED-552D-D135836E85E1}"/>
              </a:ext>
            </a:extLst>
          </p:cNvPr>
          <p:cNvSpPr/>
          <p:nvPr/>
        </p:nvSpPr>
        <p:spPr>
          <a:xfrm>
            <a:off x="380560" y="2584634"/>
            <a:ext cx="2438226" cy="125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7" name="Rectangle 6" descr="Clickable object: In-Person Review">
            <a:hlinkClick r:id="rId10" action="ppaction://hlinksldjump" highlightClick="1"/>
            <a:hlinkHover r:id="" action="ppaction://noaction" highlightClick="1"/>
            <a:extLst>
              <a:ext uri="{FF2B5EF4-FFF2-40B4-BE49-F238E27FC236}">
                <a16:creationId xmlns:a16="http://schemas.microsoft.com/office/drawing/2014/main" id="{A9368AD6-A268-7026-5762-133244599CEF}"/>
              </a:ext>
            </a:extLst>
          </p:cNvPr>
          <p:cNvSpPr/>
          <p:nvPr/>
        </p:nvSpPr>
        <p:spPr>
          <a:xfrm>
            <a:off x="307546" y="3903262"/>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23" name="TextBox 22">
            <a:hlinkClick r:id="rId10" action="ppaction://hlinksldjump" highlightClick="1"/>
            <a:hlinkHover r:id="" action="ppaction://noaction" highlightClick="1"/>
            <a:extLst>
              <a:ext uri="{FF2B5EF4-FFF2-40B4-BE49-F238E27FC236}">
                <a16:creationId xmlns:a16="http://schemas.microsoft.com/office/drawing/2014/main" id="{C98B2876-9D9F-6B9D-7F5E-84F6E5A2E897}"/>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21" name="Rectangle 20" descr="Clickable object: More information">
            <a:hlinkClick r:id="" action="ppaction://hlinkshowjump?jump=nextslide" highlightClick="1"/>
            <a:hlinkHover r:id="" action="ppaction://noaction" highlightClick="1"/>
            <a:extLst>
              <a:ext uri="{FF2B5EF4-FFF2-40B4-BE49-F238E27FC236}">
                <a16:creationId xmlns:a16="http://schemas.microsoft.com/office/drawing/2014/main" id="{2EF4AE71-FC19-1DB9-7BF6-191FAA044E6C}"/>
              </a:ext>
            </a:extLst>
          </p:cNvPr>
          <p:cNvSpPr/>
          <p:nvPr/>
        </p:nvSpPr>
        <p:spPr>
          <a:xfrm>
            <a:off x="11531408" y="2731965"/>
            <a:ext cx="675267" cy="1110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Tree>
    <p:extLst>
      <p:ext uri="{BB962C8B-B14F-4D97-AF65-F5344CB8AC3E}">
        <p14:creationId xmlns:p14="http://schemas.microsoft.com/office/powerpoint/2010/main" val="2533925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11" fill="hold"/>
                                        <p:tgtEl>
                                          <p:spTgt spid="4"/>
                                        </p:tgtEl>
                                      </p:cBhvr>
                                    </p:cmd>
                                  </p:childTnLst>
                                </p:cTn>
                              </p:par>
                              <p:par>
                                <p:cTn id="7" presetID="2" presetClass="entr" presetSubtype="2" fill="hold" grpId="0" nodeType="withEffect">
                                  <p:stCondLst>
                                    <p:cond delay="50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750" fill="hold"/>
                                        <p:tgtEl>
                                          <p:spTgt spid="17"/>
                                        </p:tgtEl>
                                        <p:attrNameLst>
                                          <p:attrName>ppt_x</p:attrName>
                                        </p:attrNameLst>
                                      </p:cBhvr>
                                      <p:tavLst>
                                        <p:tav tm="0">
                                          <p:val>
                                            <p:strVal val="1+#ppt_w/2"/>
                                          </p:val>
                                        </p:tav>
                                        <p:tav tm="100000">
                                          <p:val>
                                            <p:strVal val="#ppt_x"/>
                                          </p:val>
                                        </p:tav>
                                      </p:tavLst>
                                    </p:anim>
                                    <p:anim calcmode="lin" valueType="num">
                                      <p:cBhvr additive="base">
                                        <p:cTn id="10" dur="750" fill="hold"/>
                                        <p:tgtEl>
                                          <p:spTgt spid="17"/>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8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87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42" presetClass="entr" presetSubtype="0" fill="hold" grpId="0" nodeType="withEffect">
                                  <p:stCondLst>
                                    <p:cond delay="10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2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325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anim calcmode="lin" valueType="num">
                                      <p:cBhvr>
                                        <p:cTn id="3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14">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4000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fade">
                                      <p:cBhvr>
                                        <p:cTn id="37" dur="500"/>
                                        <p:tgtEl>
                                          <p:spTgt spid="14">
                                            <p:txEl>
                                              <p:pRg st="1" end="1"/>
                                            </p:txEl>
                                          </p:spTgt>
                                        </p:tgtEl>
                                      </p:cBhvr>
                                    </p:animEffect>
                                    <p:anim calcmode="lin" valueType="num">
                                      <p:cBhvr>
                                        <p:cTn id="38"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9" dur="500" fill="hold"/>
                                        <p:tgtEl>
                                          <p:spTgt spid="14">
                                            <p:txEl>
                                              <p:pRg st="1" end="1"/>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875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fade">
                                      <p:cBhvr>
                                        <p:cTn id="42" dur="500"/>
                                        <p:tgtEl>
                                          <p:spTgt spid="14">
                                            <p:txEl>
                                              <p:pRg st="2" end="2"/>
                                            </p:txEl>
                                          </p:spTgt>
                                        </p:tgtEl>
                                      </p:cBhvr>
                                    </p:animEffect>
                                    <p:anim calcmode="lin" valueType="num">
                                      <p:cBhvr>
                                        <p:cTn id="4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4" dur="500" fill="hold"/>
                                        <p:tgtEl>
                                          <p:spTgt spid="14">
                                            <p:txEl>
                                              <p:pRg st="2" end="2"/>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51500"/>
                                  </p:stCondLst>
                                  <p:childTnLst>
                                    <p:set>
                                      <p:cBhvr>
                                        <p:cTn id="46" dur="1" fill="hold">
                                          <p:stCondLst>
                                            <p:cond delay="0"/>
                                          </p:stCondLst>
                                        </p:cTn>
                                        <p:tgtEl>
                                          <p:spTgt spid="14">
                                            <p:txEl>
                                              <p:pRg st="3" end="3"/>
                                            </p:txEl>
                                          </p:spTgt>
                                        </p:tgtEl>
                                        <p:attrNameLst>
                                          <p:attrName>style.visibility</p:attrName>
                                        </p:attrNameLst>
                                      </p:cBhvr>
                                      <p:to>
                                        <p:strVal val="visible"/>
                                      </p:to>
                                    </p:set>
                                    <p:animEffect transition="in" filter="fade">
                                      <p:cBhvr>
                                        <p:cTn id="47" dur="500"/>
                                        <p:tgtEl>
                                          <p:spTgt spid="14">
                                            <p:txEl>
                                              <p:pRg st="3" end="3"/>
                                            </p:txEl>
                                          </p:spTgt>
                                        </p:tgtEl>
                                      </p:cBhvr>
                                    </p:animEffect>
                                    <p:anim calcmode="lin" valueType="num">
                                      <p:cBhvr>
                                        <p:cTn id="48"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9" dur="500" fill="hold"/>
                                        <p:tgtEl>
                                          <p:spTgt spid="14">
                                            <p:txEl>
                                              <p:pRg st="3" end="3"/>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590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anim calcmode="lin" valueType="num">
                                      <p:cBhvr>
                                        <p:cTn id="53" dur="500" fill="hold"/>
                                        <p:tgtEl>
                                          <p:spTgt spid="22"/>
                                        </p:tgtEl>
                                        <p:attrNameLst>
                                          <p:attrName>ppt_x</p:attrName>
                                        </p:attrNameLst>
                                      </p:cBhvr>
                                      <p:tavLst>
                                        <p:tav tm="0">
                                          <p:val>
                                            <p:strVal val="#ppt_x"/>
                                          </p:val>
                                        </p:tav>
                                        <p:tav tm="100000">
                                          <p:val>
                                            <p:strVal val="#ppt_x"/>
                                          </p:val>
                                        </p:tav>
                                      </p:tavLst>
                                    </p:anim>
                                    <p:anim calcmode="lin" valueType="num">
                                      <p:cBhvr>
                                        <p:cTn id="5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remove" display="0">
                  <p:stCondLst>
                    <p:cond delay="indefinite"/>
                  </p:stCondLst>
                  <p:endCondLst>
                    <p:cond evt="onStopAudio" delay="0">
                      <p:tgtEl>
                        <p:sldTgt/>
                      </p:tgtEl>
                    </p:cond>
                  </p:endCondLst>
                </p:cTn>
                <p:tgtEl>
                  <p:spTgt spid="4"/>
                </p:tgtEl>
              </p:cMediaNode>
            </p:audio>
          </p:childTnLst>
        </p:cTn>
      </p:par>
    </p:tnLst>
    <p:bldLst>
      <p:bldP spid="13" grpId="0" animBg="1"/>
      <p:bldP spid="17" grpId="0"/>
      <p:bldP spid="16" grpId="0"/>
      <p:bldP spid="15" grpId="0"/>
      <p:bldP spid="14" grpId="0" uiExpand="1" build="p"/>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4078D2F-0A7C-40E9-AD73-F9B3AEE67622}"/>
              </a:ext>
            </a:extLst>
          </p:cNvPr>
          <p:cNvSpPr>
            <a:spLocks noGrp="1"/>
          </p:cNvSpPr>
          <p:nvPr>
            <p:ph type="title" idx="4294967295"/>
          </p:nvPr>
        </p:nvSpPr>
        <p:spPr>
          <a:xfrm>
            <a:off x="838200" y="365125"/>
            <a:ext cx="10521950" cy="1325563"/>
          </a:xfrm>
          <a:prstGeom prst="rect">
            <a:avLst/>
          </a:prstGeom>
        </p:spPr>
        <p:txBody>
          <a:bodyPr/>
          <a:lstStyle/>
          <a:p>
            <a:r>
              <a:rPr lang="en-US" dirty="0"/>
              <a:t>48</a:t>
            </a:r>
          </a:p>
        </p:txBody>
      </p:sp>
    </p:spTree>
    <p:extLst>
      <p:ext uri="{BB962C8B-B14F-4D97-AF65-F5344CB8AC3E}">
        <p14:creationId xmlns:p14="http://schemas.microsoft.com/office/powerpoint/2010/main" val="21407033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24574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r>
              <a:rPr kumimoji="0" lang="en-US" sz="3605"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rotWithShape="0">
                    <a:srgbClr val="000000">
                      <a:alpha val="43000"/>
                    </a:srgbClr>
                  </a:outerShdw>
                </a:effectLst>
                <a:uLnTx/>
                <a:uFillTx/>
                <a:latin typeface="Georgia" panose="02040502050405020303" pitchFamily="18" charset="0"/>
                <a:ea typeface="+mj-ea"/>
                <a:cs typeface="+mj-cs"/>
              </a:rPr>
              <a:t>       </a:t>
            </a:r>
            <a:endPar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endParaRPr>
          </a:p>
        </p:txBody>
      </p:sp>
      <p:sp>
        <p:nvSpPr>
          <p:cNvPr id="27" name="TextBox 26">
            <a:extLst>
              <a:ext uri="{FF2B5EF4-FFF2-40B4-BE49-F238E27FC236}">
                <a16:creationId xmlns:a16="http://schemas.microsoft.com/office/drawing/2014/main" id="{5A2D2918-7808-48E9-9FF2-A35E115A605E}"/>
              </a:ext>
              <a:ext uri="{C183D7F6-B498-43B3-948B-1728B52AA6E4}">
                <adec:decorative xmlns:adec="http://schemas.microsoft.com/office/drawing/2017/decorative" val="1"/>
              </a:ext>
            </a:extLst>
          </p:cNvPr>
          <p:cNvSpPr txBox="1"/>
          <p:nvPr/>
        </p:nvSpPr>
        <p:spPr>
          <a:xfrm>
            <a:off x="3481220" y="-1889"/>
            <a:ext cx="6633245" cy="770292"/>
          </a:xfrm>
          <a:prstGeom prst="rect">
            <a:avLst/>
          </a:prstGeom>
          <a:noFill/>
        </p:spPr>
        <p:txBody>
          <a:bodyPr wrap="square" rtlCol="0">
            <a:spAutoFit/>
          </a:bodyPr>
          <a:lstStyle/>
          <a:p>
            <a:r>
              <a:rPr lang="en-US" sz="4405" b="1" spc="-152" dirty="0">
                <a:solidFill>
                  <a:srgbClr val="083045"/>
                </a:solidFill>
              </a:rPr>
              <a:t>3) ANALYSIS OF FINDINGS</a:t>
            </a:r>
          </a:p>
        </p:txBody>
      </p:sp>
      <p:grpSp>
        <p:nvGrpSpPr>
          <p:cNvPr id="30" name="Group 29" descr="Slide two of six">
            <a:extLst>
              <a:ext uri="{FF2B5EF4-FFF2-40B4-BE49-F238E27FC236}">
                <a16:creationId xmlns:a16="http://schemas.microsoft.com/office/drawing/2014/main" id="{AAB4BBBA-C73A-77CA-D207-9ABC4A2E2A65}"/>
              </a:ext>
            </a:extLst>
          </p:cNvPr>
          <p:cNvGrpSpPr/>
          <p:nvPr/>
        </p:nvGrpSpPr>
        <p:grpSpPr>
          <a:xfrm>
            <a:off x="10548886" y="180549"/>
            <a:ext cx="1501389" cy="482333"/>
            <a:chOff x="10543381" y="182230"/>
            <a:chExt cx="1500607" cy="482083"/>
          </a:xfrm>
        </p:grpSpPr>
        <p:sp>
          <p:nvSpPr>
            <p:cNvPr id="31" name="Rectangle 30">
              <a:extLst>
                <a:ext uri="{FF2B5EF4-FFF2-40B4-BE49-F238E27FC236}">
                  <a16:creationId xmlns:a16="http://schemas.microsoft.com/office/drawing/2014/main" id="{0A3E3BF9-2954-3492-7F85-4D578D0351AA}"/>
                </a:ext>
              </a:extLst>
            </p:cNvPr>
            <p:cNvSpPr/>
            <p:nvPr/>
          </p:nvSpPr>
          <p:spPr>
            <a:xfrm>
              <a:off x="11057007"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2" name="Rectangle 31">
              <a:extLst>
                <a:ext uri="{FF2B5EF4-FFF2-40B4-BE49-F238E27FC236}">
                  <a16:creationId xmlns:a16="http://schemas.microsoft.com/office/drawing/2014/main" id="{0EB89789-BE52-A0B0-FEDD-F7D7D7810E44}"/>
                </a:ext>
              </a:extLst>
            </p:cNvPr>
            <p:cNvSpPr/>
            <p:nvPr/>
          </p:nvSpPr>
          <p:spPr>
            <a:xfrm>
              <a:off x="11579452"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3" name="Rectangle 32">
              <a:extLst>
                <a:ext uri="{FF2B5EF4-FFF2-40B4-BE49-F238E27FC236}">
                  <a16:creationId xmlns:a16="http://schemas.microsoft.com/office/drawing/2014/main" id="{79E671F4-6618-2276-0264-FC6B254E2109}"/>
                </a:ext>
              </a:extLst>
            </p:cNvPr>
            <p:cNvSpPr/>
            <p:nvPr/>
          </p:nvSpPr>
          <p:spPr>
            <a:xfrm>
              <a:off x="11318178"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4" name="TextBox 33">
              <a:extLst>
                <a:ext uri="{FF2B5EF4-FFF2-40B4-BE49-F238E27FC236}">
                  <a16:creationId xmlns:a16="http://schemas.microsoft.com/office/drawing/2014/main" id="{991D0CAD-13E6-206D-71C0-1D1B73F28D07}"/>
                </a:ext>
              </a:extLst>
            </p:cNvPr>
            <p:cNvSpPr txBox="1"/>
            <p:nvPr/>
          </p:nvSpPr>
          <p:spPr>
            <a:xfrm>
              <a:off x="11047909" y="386865"/>
              <a:ext cx="540533" cy="277448"/>
            </a:xfrm>
            <a:prstGeom prst="rect">
              <a:avLst/>
            </a:prstGeom>
            <a:noFill/>
          </p:spPr>
          <p:txBody>
            <a:bodyPr wrap="none" rtlCol="0">
              <a:spAutoFit/>
            </a:bodyPr>
            <a:lstStyle/>
            <a:p>
              <a:pPr algn="ctr"/>
              <a:r>
                <a:rPr lang="en-US" sz="1204" dirty="0"/>
                <a:t>2 of 6</a:t>
              </a:r>
            </a:p>
          </p:txBody>
        </p:sp>
        <p:sp>
          <p:nvSpPr>
            <p:cNvPr id="35" name="Rectangle 34">
              <a:extLst>
                <a:ext uri="{FF2B5EF4-FFF2-40B4-BE49-F238E27FC236}">
                  <a16:creationId xmlns:a16="http://schemas.microsoft.com/office/drawing/2014/main" id="{6003747B-8EF1-7B01-46F4-A2576A553A0C}"/>
                </a:ext>
              </a:extLst>
            </p:cNvPr>
            <p:cNvSpPr/>
            <p:nvPr/>
          </p:nvSpPr>
          <p:spPr>
            <a:xfrm>
              <a:off x="10543381"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6" name="Rectangle 35">
              <a:extLst>
                <a:ext uri="{FF2B5EF4-FFF2-40B4-BE49-F238E27FC236}">
                  <a16:creationId xmlns:a16="http://schemas.microsoft.com/office/drawing/2014/main" id="{EA79D091-E603-51F8-D3C9-1187C06AF256}"/>
                </a:ext>
              </a:extLst>
            </p:cNvPr>
            <p:cNvSpPr/>
            <p:nvPr/>
          </p:nvSpPr>
          <p:spPr>
            <a:xfrm>
              <a:off x="10795733" y="182230"/>
              <a:ext cx="203262" cy="209656"/>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7" name="Rectangle 36">
              <a:extLst>
                <a:ext uri="{FF2B5EF4-FFF2-40B4-BE49-F238E27FC236}">
                  <a16:creationId xmlns:a16="http://schemas.microsoft.com/office/drawing/2014/main" id="{ADABCFAC-AF83-79EA-66CF-0862A40C0F46}"/>
                </a:ext>
              </a:extLst>
            </p:cNvPr>
            <p:cNvSpPr/>
            <p:nvPr/>
          </p:nvSpPr>
          <p:spPr>
            <a:xfrm>
              <a:off x="11840726"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12" name="Title 11">
            <a:extLst>
              <a:ext uri="{FF2B5EF4-FFF2-40B4-BE49-F238E27FC236}">
                <a16:creationId xmlns:a16="http://schemas.microsoft.com/office/drawing/2014/main" id="{D42EB7F6-D758-9013-E920-25A5FF3D173C}"/>
              </a:ext>
            </a:extLst>
          </p:cNvPr>
          <p:cNvSpPr txBox="1">
            <a:spLocks noGrp="1"/>
          </p:cNvSpPr>
          <p:nvPr>
            <p:ph type="title" idx="4294967295"/>
          </p:nvPr>
        </p:nvSpPr>
        <p:spPr>
          <a:xfrm>
            <a:off x="4160753" y="885870"/>
            <a:ext cx="6561816" cy="461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2400" b="1">
                <a:solidFill>
                  <a:srgbClr val="1373A6"/>
                </a:solidFill>
                <a:effectLst>
                  <a:glow rad="520700">
                    <a:schemeClr val="bg1"/>
                  </a:glow>
                </a:effectLst>
              </a:defRPr>
            </a:lvl1p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2401" b="1" i="0" u="none" strike="noStrike" kern="1200" cap="none" spc="0" normalizeH="0" baseline="0" noProof="0" dirty="0">
                <a:ln>
                  <a:noFill/>
                </a:ln>
                <a:solidFill>
                  <a:srgbClr val="1373A6"/>
                </a:solidFill>
                <a:effectLst>
                  <a:glow rad="127000">
                    <a:schemeClr val="bg1">
                      <a:alpha val="85000"/>
                    </a:schemeClr>
                  </a:glow>
                </a:effectLst>
                <a:uLnTx/>
                <a:uFillTx/>
                <a:latin typeface="+mn-lt"/>
                <a:ea typeface="+mn-ea"/>
                <a:cs typeface="+mn-cs"/>
              </a:rPr>
              <a:t>Defining Deficiencies</a:t>
            </a:r>
          </a:p>
        </p:txBody>
      </p:sp>
      <p:sp>
        <p:nvSpPr>
          <p:cNvPr id="14" name="Rectangle 13">
            <a:extLst>
              <a:ext uri="{FF2B5EF4-FFF2-40B4-BE49-F238E27FC236}">
                <a16:creationId xmlns:a16="http://schemas.microsoft.com/office/drawing/2014/main" id="{362052A0-F53C-6B31-7A62-E4A44D5D83D4}"/>
              </a:ext>
            </a:extLst>
          </p:cNvPr>
          <p:cNvSpPr/>
          <p:nvPr/>
        </p:nvSpPr>
        <p:spPr>
          <a:xfrm>
            <a:off x="4355967" y="1717542"/>
            <a:ext cx="3358754" cy="1227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3600" dirty="0">
                <a:solidFill>
                  <a:srgbClr val="083045"/>
                </a:solidFill>
              </a:rPr>
              <a:t>What constitutes a </a:t>
            </a:r>
            <a:r>
              <a:rPr lang="en-US" sz="3600" dirty="0">
                <a:solidFill>
                  <a:srgbClr val="620909"/>
                </a:solidFill>
              </a:rPr>
              <a:t>deficiency</a:t>
            </a:r>
            <a:r>
              <a:rPr lang="en-US" sz="3600" dirty="0">
                <a:solidFill>
                  <a:srgbClr val="083045"/>
                </a:solidFill>
              </a:rPr>
              <a:t>?</a:t>
            </a:r>
            <a:endParaRPr lang="en-US" sz="3600" dirty="0">
              <a:solidFill>
                <a:srgbClr val="083045"/>
              </a:solidFill>
              <a:cs typeface="Calibri"/>
            </a:endParaRPr>
          </a:p>
        </p:txBody>
      </p:sp>
      <p:grpSp>
        <p:nvGrpSpPr>
          <p:cNvPr id="10" name="Group 9" descr="Deficiencies are the sponsor’s failure to comply with a specific provision in CFR Part 29 or 30 or to  conduct its program according to its registered Standards.">
            <a:extLst>
              <a:ext uri="{FF2B5EF4-FFF2-40B4-BE49-F238E27FC236}">
                <a16:creationId xmlns:a16="http://schemas.microsoft.com/office/drawing/2014/main" id="{7162FDA5-AE1C-F120-13AE-A3364A7CD382}"/>
              </a:ext>
            </a:extLst>
          </p:cNvPr>
          <p:cNvGrpSpPr/>
          <p:nvPr/>
        </p:nvGrpSpPr>
        <p:grpSpPr>
          <a:xfrm>
            <a:off x="4338336" y="1562651"/>
            <a:ext cx="3323765" cy="3283751"/>
            <a:chOff x="4336065" y="1747157"/>
            <a:chExt cx="3461657" cy="3282043"/>
          </a:xfrm>
        </p:grpSpPr>
        <p:sp>
          <p:nvSpPr>
            <p:cNvPr id="11" name="Rectangle: Rounded Corners 10">
              <a:extLst>
                <a:ext uri="{FF2B5EF4-FFF2-40B4-BE49-F238E27FC236}">
                  <a16:creationId xmlns:a16="http://schemas.microsoft.com/office/drawing/2014/main" id="{C95B4041-B847-93AB-7C17-4454D597E7CF}"/>
                </a:ext>
              </a:extLst>
            </p:cNvPr>
            <p:cNvSpPr/>
            <p:nvPr/>
          </p:nvSpPr>
          <p:spPr>
            <a:xfrm>
              <a:off x="4336065" y="1747157"/>
              <a:ext cx="3461657" cy="3282043"/>
            </a:xfrm>
            <a:prstGeom prst="roundRect">
              <a:avLst>
                <a:gd name="adj" fmla="val 58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2" name="TextBox 21">
              <a:extLst>
                <a:ext uri="{FF2B5EF4-FFF2-40B4-BE49-F238E27FC236}">
                  <a16:creationId xmlns:a16="http://schemas.microsoft.com/office/drawing/2014/main" id="{AE8763A4-59E4-CA48-20B9-62A216BF7EB2}"/>
                </a:ext>
              </a:extLst>
            </p:cNvPr>
            <p:cNvSpPr txBox="1"/>
            <p:nvPr/>
          </p:nvSpPr>
          <p:spPr>
            <a:xfrm>
              <a:off x="4417707" y="1820445"/>
              <a:ext cx="3380015" cy="3031097"/>
            </a:xfrm>
            <a:prstGeom prst="rect">
              <a:avLst/>
            </a:prstGeom>
            <a:noFill/>
          </p:spPr>
          <p:txBody>
            <a:bodyPr wrap="square" lIns="91489" tIns="45744" rIns="91489" bIns="45744" rtlCol="0" anchor="t">
              <a:spAutoFit/>
            </a:bodyPr>
            <a:lstStyle/>
            <a:p>
              <a:r>
                <a:rPr lang="en-US" sz="2201" dirty="0">
                  <a:solidFill>
                    <a:schemeClr val="bg1"/>
                  </a:solidFill>
                </a:rPr>
                <a:t>Deficiencies are the sponsor’s failure to:</a:t>
              </a:r>
            </a:p>
            <a:p>
              <a:pPr marL="398720" indent="-282757">
                <a:spcBef>
                  <a:spcPts val="600"/>
                </a:spcBef>
                <a:spcAft>
                  <a:spcPts val="600"/>
                </a:spcAft>
                <a:buClr>
                  <a:schemeClr val="bg2"/>
                </a:buClr>
                <a:buFont typeface="Wingdings" panose="05000000000000000000" pitchFamily="2" charset="2"/>
                <a:buChar char="§"/>
              </a:pPr>
              <a:r>
                <a:rPr lang="en-US" sz="2201" dirty="0">
                  <a:solidFill>
                    <a:schemeClr val="bg1"/>
                  </a:solidFill>
                </a:rPr>
                <a:t>Comply with a specific provision in CFR Part 29 or 30. </a:t>
              </a:r>
            </a:p>
            <a:p>
              <a:pPr marL="398720" indent="-282757">
                <a:spcBef>
                  <a:spcPts val="600"/>
                </a:spcBef>
                <a:spcAft>
                  <a:spcPts val="600"/>
                </a:spcAft>
                <a:buClr>
                  <a:schemeClr val="bg2"/>
                </a:buClr>
                <a:buFont typeface="Wingdings" panose="05000000000000000000" pitchFamily="2" charset="2"/>
                <a:buChar char="§"/>
              </a:pPr>
              <a:r>
                <a:rPr lang="en-US" sz="2201" dirty="0">
                  <a:solidFill>
                    <a:schemeClr val="bg1"/>
                  </a:solidFill>
                </a:rPr>
                <a:t>Conduct its program according to its registered Standards.</a:t>
              </a:r>
            </a:p>
          </p:txBody>
        </p:sp>
      </p:grpSp>
      <p:pic>
        <p:nvPicPr>
          <p:cNvPr id="13" name="deficiencies" descr="&quot;Audio&quot;">
            <a:hlinkClick r:id="" action="ppaction://media"/>
            <a:extLst>
              <a:ext uri="{FF2B5EF4-FFF2-40B4-BE49-F238E27FC236}">
                <a16:creationId xmlns:a16="http://schemas.microsoft.com/office/drawing/2014/main" id="{12D4C9FA-97D8-4786-5ADC-0E73C9332E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9588" y="5359400"/>
            <a:ext cx="347663" cy="347663"/>
          </a:xfrm>
          <a:prstGeom prst="rect">
            <a:avLst/>
          </a:prstGeom>
        </p:spPr>
      </p:pic>
      <p:grpSp>
        <p:nvGrpSpPr>
          <p:cNvPr id="2" name="Group 1" descr="Sticky note: There is no deficiency unless there is a violation of a specific provision in the regulations or the program’s Standards.">
            <a:extLst>
              <a:ext uri="{FF2B5EF4-FFF2-40B4-BE49-F238E27FC236}">
                <a16:creationId xmlns:a16="http://schemas.microsoft.com/office/drawing/2014/main" id="{C9E5B1E1-A210-8831-AEB1-9AEEEEA18067}"/>
              </a:ext>
            </a:extLst>
          </p:cNvPr>
          <p:cNvGrpSpPr/>
          <p:nvPr/>
        </p:nvGrpSpPr>
        <p:grpSpPr>
          <a:xfrm>
            <a:off x="8397574" y="1838688"/>
            <a:ext cx="2662315" cy="2620645"/>
            <a:chOff x="9822149" y="1746865"/>
            <a:chExt cx="2591149" cy="2619279"/>
          </a:xfrm>
        </p:grpSpPr>
        <p:pic>
          <p:nvPicPr>
            <p:cNvPr id="4" name="Picture 3" descr="Shape, icon&#10;&#10;Description automatically generated">
              <a:extLst>
                <a:ext uri="{FF2B5EF4-FFF2-40B4-BE49-F238E27FC236}">
                  <a16:creationId xmlns:a16="http://schemas.microsoft.com/office/drawing/2014/main" id="{928D2666-FE0B-3B54-FA4F-E6F570114C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2149" y="1746865"/>
              <a:ext cx="2591149" cy="2619279"/>
            </a:xfrm>
            <a:prstGeom prst="rect">
              <a:avLst/>
            </a:prstGeom>
          </p:spPr>
        </p:pic>
        <p:sp>
          <p:nvSpPr>
            <p:cNvPr id="5" name="TextBox 4">
              <a:extLst>
                <a:ext uri="{FF2B5EF4-FFF2-40B4-BE49-F238E27FC236}">
                  <a16:creationId xmlns:a16="http://schemas.microsoft.com/office/drawing/2014/main" id="{EF6B3110-B210-8D7B-EFE4-1C1D729B6876}"/>
                </a:ext>
              </a:extLst>
            </p:cNvPr>
            <p:cNvSpPr txBox="1"/>
            <p:nvPr/>
          </p:nvSpPr>
          <p:spPr>
            <a:xfrm>
              <a:off x="9889255" y="1894113"/>
              <a:ext cx="2319213" cy="1670356"/>
            </a:xfrm>
            <a:prstGeom prst="rect">
              <a:avLst/>
            </a:prstGeom>
            <a:noFill/>
          </p:spPr>
          <p:txBody>
            <a:bodyPr wrap="square" rtlCol="0">
              <a:spAutoFit/>
            </a:bodyPr>
            <a:lstStyle/>
            <a:p>
              <a:pPr>
                <a:lnSpc>
                  <a:spcPct val="90000"/>
                </a:lnSpc>
              </a:pPr>
              <a:r>
                <a:rPr lang="en-US" sz="1900" kern="1200" dirty="0">
                  <a:solidFill>
                    <a:schemeClr val="tx1"/>
                  </a:solidFill>
                  <a:effectLst/>
                  <a:ea typeface="Cambria" panose="02040503050406030204" pitchFamily="18" charset="0"/>
                  <a:cs typeface="+mn-cs"/>
                </a:rPr>
                <a:t>There is no deficiency unless there is a violation of a specific provision in the regulations or the program’s Standards</a:t>
              </a:r>
              <a:r>
                <a:rPr lang="en-US" sz="1900" dirty="0"/>
                <a:t>.</a:t>
              </a:r>
            </a:p>
          </p:txBody>
        </p:sp>
      </p:grpSp>
      <p:grpSp>
        <p:nvGrpSpPr>
          <p:cNvPr id="7" name="Group 6" descr="Not all deficiencies warrant a consequence or finding of non-compliance. Items in question will be factored with other circumstances.">
            <a:extLst>
              <a:ext uri="{FF2B5EF4-FFF2-40B4-BE49-F238E27FC236}">
                <a16:creationId xmlns:a16="http://schemas.microsoft.com/office/drawing/2014/main" id="{634E5173-04A1-F685-541B-1F3DEB7E310B}"/>
              </a:ext>
            </a:extLst>
          </p:cNvPr>
          <p:cNvGrpSpPr/>
          <p:nvPr/>
        </p:nvGrpSpPr>
        <p:grpSpPr>
          <a:xfrm>
            <a:off x="8177542" y="1562652"/>
            <a:ext cx="3323766" cy="3283754"/>
            <a:chOff x="8331122" y="1747157"/>
            <a:chExt cx="3461657" cy="3282043"/>
          </a:xfrm>
        </p:grpSpPr>
        <p:sp>
          <p:nvSpPr>
            <p:cNvPr id="8" name="Rectangle: Rounded Corners 7">
              <a:extLst>
                <a:ext uri="{FF2B5EF4-FFF2-40B4-BE49-F238E27FC236}">
                  <a16:creationId xmlns:a16="http://schemas.microsoft.com/office/drawing/2014/main" id="{C9AC2E65-0F78-25EC-A681-58FF443C60B0}"/>
                </a:ext>
              </a:extLst>
            </p:cNvPr>
            <p:cNvSpPr/>
            <p:nvPr/>
          </p:nvSpPr>
          <p:spPr>
            <a:xfrm>
              <a:off x="8331122" y="1747157"/>
              <a:ext cx="3461657" cy="3282043"/>
            </a:xfrm>
            <a:prstGeom prst="roundRect">
              <a:avLst>
                <a:gd name="adj" fmla="val 58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9" name="TextBox 8">
              <a:extLst>
                <a:ext uri="{FF2B5EF4-FFF2-40B4-BE49-F238E27FC236}">
                  <a16:creationId xmlns:a16="http://schemas.microsoft.com/office/drawing/2014/main" id="{34A03F3C-ADA7-57AD-EE46-A4201364D17E}"/>
                </a:ext>
              </a:extLst>
            </p:cNvPr>
            <p:cNvSpPr txBox="1"/>
            <p:nvPr/>
          </p:nvSpPr>
          <p:spPr>
            <a:xfrm>
              <a:off x="8412767" y="1820445"/>
              <a:ext cx="3380012" cy="3184902"/>
            </a:xfrm>
            <a:prstGeom prst="rect">
              <a:avLst/>
            </a:prstGeom>
            <a:noFill/>
          </p:spPr>
          <p:txBody>
            <a:bodyPr wrap="square" lIns="91489" tIns="45744" rIns="91489" bIns="45744" rtlCol="0" anchor="t">
              <a:spAutoFit/>
            </a:bodyPr>
            <a:lstStyle/>
            <a:p>
              <a:r>
                <a:rPr lang="en-US" sz="2201" dirty="0">
                  <a:solidFill>
                    <a:schemeClr val="bg1"/>
                  </a:solidFill>
                </a:rPr>
                <a:t>Not all deficiencies warrant:</a:t>
              </a:r>
            </a:p>
            <a:p>
              <a:pPr marL="398720" indent="-282757">
                <a:spcBef>
                  <a:spcPts val="600"/>
                </a:spcBef>
                <a:spcAft>
                  <a:spcPts val="600"/>
                </a:spcAft>
                <a:buClr>
                  <a:schemeClr val="bg2"/>
                </a:buClr>
                <a:buFont typeface="Wingdings" panose="05000000000000000000" pitchFamily="2" charset="2"/>
                <a:buChar char="§"/>
              </a:pPr>
              <a:r>
                <a:rPr lang="en-US" sz="2201" dirty="0">
                  <a:solidFill>
                    <a:schemeClr val="bg1"/>
                  </a:solidFill>
                </a:rPr>
                <a:t>A consequence.</a:t>
              </a:r>
            </a:p>
            <a:p>
              <a:pPr marL="398720" indent="-282757">
                <a:spcBef>
                  <a:spcPts val="600"/>
                </a:spcBef>
                <a:spcAft>
                  <a:spcPts val="600"/>
                </a:spcAft>
                <a:buClr>
                  <a:schemeClr val="bg2"/>
                </a:buClr>
                <a:buFont typeface="Wingdings" panose="05000000000000000000" pitchFamily="2" charset="2"/>
                <a:buChar char="§"/>
              </a:pPr>
              <a:r>
                <a:rPr lang="en-US" sz="2201" dirty="0">
                  <a:solidFill>
                    <a:schemeClr val="bg1"/>
                  </a:solidFill>
                </a:rPr>
                <a:t>A finding of non-compliance.</a:t>
              </a:r>
            </a:p>
            <a:p>
              <a:pPr>
                <a:spcBef>
                  <a:spcPts val="600"/>
                </a:spcBef>
                <a:spcAft>
                  <a:spcPts val="600"/>
                </a:spcAft>
                <a:buClr>
                  <a:schemeClr val="accent6"/>
                </a:buClr>
              </a:pPr>
              <a:r>
                <a:rPr lang="en-US" sz="2201" dirty="0">
                  <a:solidFill>
                    <a:schemeClr val="bg1"/>
                  </a:solidFill>
                </a:rPr>
                <a:t>Items in question will be factored with other circumstances.  </a:t>
              </a:r>
            </a:p>
          </p:txBody>
        </p:sp>
      </p:grpSp>
      <p:sp>
        <p:nvSpPr>
          <p:cNvPr id="29" name="TextBox 28">
            <a:extLst>
              <a:ext uri="{FF2B5EF4-FFF2-40B4-BE49-F238E27FC236}">
                <a16:creationId xmlns:a16="http://schemas.microsoft.com/office/drawing/2014/main" id="{F5CC0DE8-FA3A-AA77-5AD2-EAE18045FAAE}"/>
              </a:ext>
            </a:extLst>
          </p:cNvPr>
          <p:cNvSpPr txBox="1"/>
          <p:nvPr/>
        </p:nvSpPr>
        <p:spPr>
          <a:xfrm rot="5400000">
            <a:off x="4498277" y="5643305"/>
            <a:ext cx="1200971" cy="400110"/>
          </a:xfrm>
          <a:prstGeom prst="rect">
            <a:avLst/>
          </a:prstGeom>
          <a:noFill/>
        </p:spPr>
        <p:txBody>
          <a:bodyPr wrap="none" rtlCol="0">
            <a:spAutoFit/>
          </a:bodyPr>
          <a:lstStyle/>
          <a:p>
            <a:pPr algn="ctr"/>
            <a:r>
              <a:rPr lang="en-US" sz="2000" b="1" dirty="0">
                <a:solidFill>
                  <a:srgbClr val="C00000"/>
                </a:solidFill>
              </a:rPr>
              <a:t>EXAMPLE</a:t>
            </a:r>
          </a:p>
        </p:txBody>
      </p:sp>
      <p:cxnSp>
        <p:nvCxnSpPr>
          <p:cNvPr id="39" name="Straight Connector 38" descr="&quot;Decorative&quot;">
            <a:extLst>
              <a:ext uri="{FF2B5EF4-FFF2-40B4-BE49-F238E27FC236}">
                <a16:creationId xmlns:a16="http://schemas.microsoft.com/office/drawing/2014/main" id="{133B38F4-A63E-0F8E-AE5F-B4EF3C95A814}"/>
              </a:ext>
              <a:ext uri="{C183D7F6-B498-43B3-948B-1728B52AA6E4}">
                <adec:decorative xmlns:adec="http://schemas.microsoft.com/office/drawing/2017/decorative" val="1"/>
              </a:ext>
            </a:extLst>
          </p:cNvPr>
          <p:cNvCxnSpPr/>
          <p:nvPr/>
        </p:nvCxnSpPr>
        <p:spPr>
          <a:xfrm>
            <a:off x="5298818" y="5334000"/>
            <a:ext cx="0" cy="100874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7A6311D-C73D-EA0B-30DE-5424F39962D7}"/>
              </a:ext>
            </a:extLst>
          </p:cNvPr>
          <p:cNvSpPr/>
          <p:nvPr/>
        </p:nvSpPr>
        <p:spPr>
          <a:xfrm>
            <a:off x="5368097" y="5216173"/>
            <a:ext cx="5080999" cy="1227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000" dirty="0">
                <a:solidFill>
                  <a:schemeClr val="tx1"/>
                </a:solidFill>
              </a:rPr>
              <a:t>The registration agency may simply require that the sponsor correct the deficiency and may provide technical assistance if needed.</a:t>
            </a:r>
            <a:endParaRPr lang="en-US" sz="2000" dirty="0">
              <a:solidFill>
                <a:schemeClr val="bg1"/>
              </a:solidFill>
              <a:cs typeface="Calibri"/>
            </a:endParaRPr>
          </a:p>
        </p:txBody>
      </p:sp>
      <p:sp>
        <p:nvSpPr>
          <p:cNvPr id="23" name="Half Frame 22" descr="Left-facing arrow">
            <a:hlinkClick r:id="rId7" action="ppaction://hlinksldjump" highlightClick="1"/>
            <a:hlinkHover r:id="" action="ppaction://noaction" highlightClick="1"/>
            <a:extLst>
              <a:ext uri="{FF2B5EF4-FFF2-40B4-BE49-F238E27FC236}">
                <a16:creationId xmlns:a16="http://schemas.microsoft.com/office/drawing/2014/main" id="{9F7065D1-CF37-A172-7B00-8F2F9C44AEAE}"/>
              </a:ext>
            </a:extLst>
          </p:cNvPr>
          <p:cNvSpPr/>
          <p:nvPr/>
        </p:nvSpPr>
        <p:spPr>
          <a:xfrm rot="13300971" flipH="1">
            <a:off x="3513154" y="2866067"/>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101" name="Half Frame 100" descr="Right-facing arrow">
            <a:extLst>
              <a:ext uri="{FF2B5EF4-FFF2-40B4-BE49-F238E27FC236}">
                <a16:creationId xmlns:a16="http://schemas.microsoft.com/office/drawing/2014/main" id="{7863082A-9C26-4CFF-9DA1-7D69B152B3FC}"/>
              </a:ext>
            </a:extLst>
          </p:cNvPr>
          <p:cNvSpPr/>
          <p:nvPr/>
        </p:nvSpPr>
        <p:spPr>
          <a:xfrm rot="8299029">
            <a:off x="11517406"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15" name="TextBox 14">
            <a:extLst>
              <a:ext uri="{FF2B5EF4-FFF2-40B4-BE49-F238E27FC236}">
                <a16:creationId xmlns:a16="http://schemas.microsoft.com/office/drawing/2014/main" id="{D2706343-0172-6673-84ED-9D94B091DDE2}"/>
              </a:ext>
            </a:extLst>
          </p:cNvPr>
          <p:cNvSpPr txBox="1"/>
          <p:nvPr/>
        </p:nvSpPr>
        <p:spPr>
          <a:xfrm>
            <a:off x="11398518" y="3503984"/>
            <a:ext cx="799832" cy="338730"/>
          </a:xfrm>
          <a:prstGeom prst="rect">
            <a:avLst/>
          </a:prstGeom>
          <a:noFill/>
        </p:spPr>
        <p:txBody>
          <a:bodyPr wrap="square" rtlCol="0">
            <a:spAutoFit/>
          </a:bodyPr>
          <a:lstStyle/>
          <a:p>
            <a:pPr algn="r"/>
            <a:r>
              <a:rPr lang="en-US" sz="1601" b="1" dirty="0">
                <a:solidFill>
                  <a:srgbClr val="620909"/>
                </a:solidFill>
              </a:rPr>
              <a:t>MORE</a:t>
            </a:r>
          </a:p>
        </p:txBody>
      </p:sp>
      <p:sp>
        <p:nvSpPr>
          <p:cNvPr id="3" name="Rectangle 2" descr="Clickable object: Desk Review">
            <a:hlinkClick r:id="rId8" action="ppaction://hlinksldjump" highlightClick="1"/>
            <a:hlinkHover r:id="" action="ppaction://noaction" highlightClick="1"/>
            <a:extLst>
              <a:ext uri="{FF2B5EF4-FFF2-40B4-BE49-F238E27FC236}">
                <a16:creationId xmlns:a16="http://schemas.microsoft.com/office/drawing/2014/main" id="{36C0C1E4-69A9-DC31-A87D-D8E4E8EFDEC0}"/>
              </a:ext>
            </a:extLst>
          </p:cNvPr>
          <p:cNvSpPr/>
          <p:nvPr/>
        </p:nvSpPr>
        <p:spPr>
          <a:xfrm>
            <a:off x="380560" y="2584634"/>
            <a:ext cx="2438226" cy="125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16" name="Rectangle 15" descr="Clickable object: In-Person Review">
            <a:hlinkClick r:id="rId9" action="ppaction://hlinksldjump" highlightClick="1"/>
            <a:hlinkHover r:id="" action="ppaction://noaction" highlightClick="1"/>
            <a:extLst>
              <a:ext uri="{FF2B5EF4-FFF2-40B4-BE49-F238E27FC236}">
                <a16:creationId xmlns:a16="http://schemas.microsoft.com/office/drawing/2014/main" id="{F512BC8A-5600-C210-8CA8-146D173216F6}"/>
              </a:ext>
            </a:extLst>
          </p:cNvPr>
          <p:cNvSpPr/>
          <p:nvPr/>
        </p:nvSpPr>
        <p:spPr>
          <a:xfrm>
            <a:off x="307546" y="3903262"/>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28" name="TextBox 27">
            <a:hlinkClick r:id="rId9" action="ppaction://hlinksldjump" highlightClick="1"/>
            <a:hlinkHover r:id="" action="ppaction://noaction" highlightClick="1"/>
            <a:extLst>
              <a:ext uri="{FF2B5EF4-FFF2-40B4-BE49-F238E27FC236}">
                <a16:creationId xmlns:a16="http://schemas.microsoft.com/office/drawing/2014/main" id="{91AB1F04-D0FF-22FC-6E07-59D1E384CF86}"/>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02" name="Rectangle 101" descr="Clickable object: More information">
            <a:hlinkClick r:id="" action="ppaction://hlinkshowjump?jump=nextslide" highlightClick="1"/>
            <a:hlinkHover r:id="" action="ppaction://noaction" highlightClick="1"/>
            <a:extLst>
              <a:ext uri="{FF2B5EF4-FFF2-40B4-BE49-F238E27FC236}">
                <a16:creationId xmlns:a16="http://schemas.microsoft.com/office/drawing/2014/main" id="{56699FE5-9BCE-4F05-B821-B1058723C835}"/>
              </a:ext>
            </a:extLst>
          </p:cNvPr>
          <p:cNvSpPr/>
          <p:nvPr/>
        </p:nvSpPr>
        <p:spPr>
          <a:xfrm>
            <a:off x="11527456" y="2731952"/>
            <a:ext cx="670908" cy="1110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4" name="Rectangle 23" descr="Clickable object: Back to previous slide">
            <a:hlinkClick r:id="rId10" action="ppaction://hlinksldjump" highlightClick="1"/>
            <a:hlinkHover r:id="" action="ppaction://noaction" highlightClick="1"/>
            <a:extLst>
              <a:ext uri="{FF2B5EF4-FFF2-40B4-BE49-F238E27FC236}">
                <a16:creationId xmlns:a16="http://schemas.microsoft.com/office/drawing/2014/main" id="{027F137B-4E88-909E-C687-E72C2EFC4710}"/>
              </a:ext>
            </a:extLst>
          </p:cNvPr>
          <p:cNvSpPr/>
          <p:nvPr/>
        </p:nvSpPr>
        <p:spPr>
          <a:xfrm>
            <a:off x="3371323" y="2584634"/>
            <a:ext cx="590239" cy="1072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Tree>
    <p:extLst>
      <p:ext uri="{BB962C8B-B14F-4D97-AF65-F5344CB8AC3E}">
        <p14:creationId xmlns:p14="http://schemas.microsoft.com/office/powerpoint/2010/main" val="2737885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56" fill="hold"/>
                                        <p:tgtEl>
                                          <p:spTgt spid="13"/>
                                        </p:tgtEl>
                                      </p:cBhvr>
                                    </p:cmd>
                                  </p:childTnLst>
                                </p:cTn>
                              </p:par>
                              <p:par>
                                <p:cTn id="7" presetID="42" presetClass="entr" presetSubtype="0" fill="hold" grpId="0" nodeType="withEffect">
                                  <p:stCondLst>
                                    <p:cond delay="5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anim calcmode="lin" valueType="num">
                                      <p:cBhvr>
                                        <p:cTn id="10" dur="500" fill="hold"/>
                                        <p:tgtEl>
                                          <p:spTgt spid="12"/>
                                        </p:tgtEl>
                                        <p:attrNameLst>
                                          <p:attrName>ppt_x</p:attrName>
                                        </p:attrNameLst>
                                      </p:cBhvr>
                                      <p:tavLst>
                                        <p:tav tm="0">
                                          <p:val>
                                            <p:strVal val="#ppt_x"/>
                                          </p:val>
                                        </p:tav>
                                        <p:tav tm="100000">
                                          <p:val>
                                            <p:strVal val="#ppt_x"/>
                                          </p:val>
                                        </p:tav>
                                      </p:tavLst>
                                    </p:anim>
                                    <p:anim calcmode="lin" valueType="num">
                                      <p:cBhvr>
                                        <p:cTn id="11" dur="5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4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7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42" presetClass="entr" presetSubtype="0" fill="hold" nodeType="withEffect">
                                  <p:stCondLst>
                                    <p:cond delay="240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34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22" presetClass="entr" presetSubtype="1" fill="hold" grpId="0" nodeType="withEffect">
                                  <p:stCondLst>
                                    <p:cond delay="4500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par>
                                <p:cTn id="31" presetID="22" presetClass="entr" presetSubtype="1" fill="hold" nodeType="withEffect">
                                  <p:stCondLst>
                                    <p:cond delay="45100"/>
                                  </p:stCondLst>
                                  <p:childTnLst>
                                    <p:set>
                                      <p:cBhvr>
                                        <p:cTn id="32" dur="1" fill="hold">
                                          <p:stCondLst>
                                            <p:cond delay="0"/>
                                          </p:stCondLst>
                                        </p:cTn>
                                        <p:tgtEl>
                                          <p:spTgt spid="39"/>
                                        </p:tgtEl>
                                        <p:attrNameLst>
                                          <p:attrName>style.visibility</p:attrName>
                                        </p:attrNameLst>
                                      </p:cBhvr>
                                      <p:to>
                                        <p:strVal val="visible"/>
                                      </p:to>
                                    </p:set>
                                    <p:animEffect transition="in" filter="wipe(up)">
                                      <p:cBhvr>
                                        <p:cTn id="33" dur="500"/>
                                        <p:tgtEl>
                                          <p:spTgt spid="39"/>
                                        </p:tgtEl>
                                      </p:cBhvr>
                                    </p:animEffect>
                                  </p:childTnLst>
                                </p:cTn>
                              </p:par>
                              <p:par>
                                <p:cTn id="34" presetID="22" presetClass="entr" presetSubtype="8" fill="hold" grpId="0" nodeType="withEffect">
                                  <p:stCondLst>
                                    <p:cond delay="4525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par>
                                <p:cTn id="37" presetID="42" presetClass="entr" presetSubtype="0" fill="hold" grpId="0" nodeType="withEffect">
                                  <p:stCondLst>
                                    <p:cond delay="590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anim calcmode="lin" valueType="num">
                                      <p:cBhvr>
                                        <p:cTn id="40" dur="500" fill="hold"/>
                                        <p:tgtEl>
                                          <p:spTgt spid="15"/>
                                        </p:tgtEl>
                                        <p:attrNameLst>
                                          <p:attrName>ppt_x</p:attrName>
                                        </p:attrNameLst>
                                      </p:cBhvr>
                                      <p:tavLst>
                                        <p:tav tm="0">
                                          <p:val>
                                            <p:strVal val="#ppt_x"/>
                                          </p:val>
                                        </p:tav>
                                        <p:tav tm="100000">
                                          <p:val>
                                            <p:strVal val="#ppt_x"/>
                                          </p:val>
                                        </p:tav>
                                      </p:tavLst>
                                    </p:anim>
                                    <p:anim calcmode="lin" valueType="num">
                                      <p:cBhvr>
                                        <p:cTn id="4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remove" display="0">
                  <p:stCondLst>
                    <p:cond delay="indefinite"/>
                  </p:stCondLst>
                  <p:endCondLst>
                    <p:cond evt="onStopAudio" delay="0">
                      <p:tgtEl>
                        <p:sldTgt/>
                      </p:tgtEl>
                    </p:cond>
                  </p:endCondLst>
                </p:cTn>
                <p:tgtEl>
                  <p:spTgt spid="13"/>
                </p:tgtEl>
              </p:cMediaNode>
            </p:audio>
          </p:childTnLst>
        </p:cTn>
      </p:par>
    </p:tnLst>
    <p:bldLst>
      <p:bldP spid="12" grpId="0"/>
      <p:bldP spid="14" grpId="0"/>
      <p:bldP spid="29" grpId="0"/>
      <p:bldP spid="2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0D88340-D112-469C-A608-0FA4236252B5}"/>
              </a:ext>
            </a:extLst>
          </p:cNvPr>
          <p:cNvSpPr>
            <a:spLocks noGrp="1"/>
          </p:cNvSpPr>
          <p:nvPr>
            <p:ph type="title" idx="4294967295"/>
          </p:nvPr>
        </p:nvSpPr>
        <p:spPr>
          <a:xfrm>
            <a:off x="838200" y="365125"/>
            <a:ext cx="10521950" cy="1325563"/>
          </a:xfrm>
          <a:prstGeom prst="rect">
            <a:avLst/>
          </a:prstGeom>
        </p:spPr>
        <p:txBody>
          <a:bodyPr/>
          <a:lstStyle/>
          <a:p>
            <a:r>
              <a:rPr lang="en-US" dirty="0"/>
              <a:t>5</a:t>
            </a:r>
          </a:p>
        </p:txBody>
      </p:sp>
    </p:spTree>
    <p:extLst>
      <p:ext uri="{BB962C8B-B14F-4D97-AF65-F5344CB8AC3E}">
        <p14:creationId xmlns:p14="http://schemas.microsoft.com/office/powerpoint/2010/main" val="183881651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2EA1FA9-4155-453C-84EF-B7B4A3DD28C1}"/>
              </a:ext>
            </a:extLst>
          </p:cNvPr>
          <p:cNvSpPr>
            <a:spLocks noGrp="1"/>
          </p:cNvSpPr>
          <p:nvPr>
            <p:ph type="title" idx="4294967295"/>
          </p:nvPr>
        </p:nvSpPr>
        <p:spPr>
          <a:xfrm>
            <a:off x="838200" y="365125"/>
            <a:ext cx="10521950" cy="1325563"/>
          </a:xfrm>
          <a:prstGeom prst="rect">
            <a:avLst/>
          </a:prstGeom>
        </p:spPr>
        <p:txBody>
          <a:bodyPr/>
          <a:lstStyle/>
          <a:p>
            <a:r>
              <a:rPr lang="en-US" dirty="0"/>
              <a:t>50</a:t>
            </a:r>
          </a:p>
        </p:txBody>
      </p:sp>
    </p:spTree>
    <p:extLst>
      <p:ext uri="{BB962C8B-B14F-4D97-AF65-F5344CB8AC3E}">
        <p14:creationId xmlns:p14="http://schemas.microsoft.com/office/powerpoint/2010/main" val="12864464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15069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a:t>
            </a:r>
            <a:r>
              <a:rPr kumimoji="0" lang="en-US" sz="3605"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rotWithShape="0">
                    <a:srgbClr val="000000">
                      <a:alpha val="43000"/>
                    </a:srgbClr>
                  </a:outerShdw>
                </a:effectLst>
                <a:uLnTx/>
                <a:uFillTx/>
                <a:latin typeface="Georgia" panose="02040502050405020303" pitchFamily="18" charset="0"/>
                <a:ea typeface="+mj-ea"/>
                <a:cs typeface="+mj-cs"/>
              </a:rPr>
              <a:t>              </a:t>
            </a:r>
            <a:endPar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endParaRPr>
          </a:p>
        </p:txBody>
      </p:sp>
      <p:sp>
        <p:nvSpPr>
          <p:cNvPr id="27" name="TextBox 26">
            <a:extLst>
              <a:ext uri="{FF2B5EF4-FFF2-40B4-BE49-F238E27FC236}">
                <a16:creationId xmlns:a16="http://schemas.microsoft.com/office/drawing/2014/main" id="{5A2D2918-7808-48E9-9FF2-A35E115A605E}"/>
              </a:ext>
              <a:ext uri="{C183D7F6-B498-43B3-948B-1728B52AA6E4}">
                <adec:decorative xmlns:adec="http://schemas.microsoft.com/office/drawing/2017/decorative" val="1"/>
              </a:ext>
            </a:extLst>
          </p:cNvPr>
          <p:cNvSpPr txBox="1"/>
          <p:nvPr/>
        </p:nvSpPr>
        <p:spPr>
          <a:xfrm>
            <a:off x="3481220" y="-1889"/>
            <a:ext cx="6800184" cy="770292"/>
          </a:xfrm>
          <a:prstGeom prst="rect">
            <a:avLst/>
          </a:prstGeom>
          <a:noFill/>
        </p:spPr>
        <p:txBody>
          <a:bodyPr wrap="square" rtlCol="0">
            <a:spAutoFit/>
          </a:bodyPr>
          <a:lstStyle/>
          <a:p>
            <a:r>
              <a:rPr lang="en-US" sz="4405" b="1" spc="-152" dirty="0">
                <a:solidFill>
                  <a:srgbClr val="083045"/>
                </a:solidFill>
              </a:rPr>
              <a:t>3) ANALYSIS OF FINDINGS</a:t>
            </a:r>
          </a:p>
        </p:txBody>
      </p:sp>
      <p:grpSp>
        <p:nvGrpSpPr>
          <p:cNvPr id="39" name="Group 38" descr="Slide three of six">
            <a:extLst>
              <a:ext uri="{FF2B5EF4-FFF2-40B4-BE49-F238E27FC236}">
                <a16:creationId xmlns:a16="http://schemas.microsoft.com/office/drawing/2014/main" id="{923645A0-54CF-C4EA-8FB8-76FCB30A3C8D}"/>
              </a:ext>
            </a:extLst>
          </p:cNvPr>
          <p:cNvGrpSpPr/>
          <p:nvPr/>
        </p:nvGrpSpPr>
        <p:grpSpPr>
          <a:xfrm>
            <a:off x="10548886" y="180549"/>
            <a:ext cx="1501389" cy="482333"/>
            <a:chOff x="10543381" y="182230"/>
            <a:chExt cx="1500607" cy="482083"/>
          </a:xfrm>
        </p:grpSpPr>
        <p:sp>
          <p:nvSpPr>
            <p:cNvPr id="40" name="Rectangle 39">
              <a:extLst>
                <a:ext uri="{FF2B5EF4-FFF2-40B4-BE49-F238E27FC236}">
                  <a16:creationId xmlns:a16="http://schemas.microsoft.com/office/drawing/2014/main" id="{D0E57CB2-2603-0F86-0F8A-ECABA25EA444}"/>
                </a:ext>
              </a:extLst>
            </p:cNvPr>
            <p:cNvSpPr/>
            <p:nvPr/>
          </p:nvSpPr>
          <p:spPr>
            <a:xfrm>
              <a:off x="11057007" y="182230"/>
              <a:ext cx="203262" cy="209656"/>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1" name="Rectangle 40">
              <a:extLst>
                <a:ext uri="{FF2B5EF4-FFF2-40B4-BE49-F238E27FC236}">
                  <a16:creationId xmlns:a16="http://schemas.microsoft.com/office/drawing/2014/main" id="{24AFDF81-5E55-50D1-53CD-BD654681D3F9}"/>
                </a:ext>
              </a:extLst>
            </p:cNvPr>
            <p:cNvSpPr/>
            <p:nvPr/>
          </p:nvSpPr>
          <p:spPr>
            <a:xfrm>
              <a:off x="11579452"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2" name="Rectangle 41">
              <a:extLst>
                <a:ext uri="{FF2B5EF4-FFF2-40B4-BE49-F238E27FC236}">
                  <a16:creationId xmlns:a16="http://schemas.microsoft.com/office/drawing/2014/main" id="{C4E53DBF-9B7B-EB69-17E1-8826A055F8B0}"/>
                </a:ext>
              </a:extLst>
            </p:cNvPr>
            <p:cNvSpPr/>
            <p:nvPr/>
          </p:nvSpPr>
          <p:spPr>
            <a:xfrm>
              <a:off x="11318178"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3" name="TextBox 42">
              <a:extLst>
                <a:ext uri="{FF2B5EF4-FFF2-40B4-BE49-F238E27FC236}">
                  <a16:creationId xmlns:a16="http://schemas.microsoft.com/office/drawing/2014/main" id="{60559BF3-2D52-EF31-DA46-07082B7A495E}"/>
                </a:ext>
              </a:extLst>
            </p:cNvPr>
            <p:cNvSpPr txBox="1"/>
            <p:nvPr/>
          </p:nvSpPr>
          <p:spPr>
            <a:xfrm>
              <a:off x="11047909" y="386865"/>
              <a:ext cx="540533" cy="277448"/>
            </a:xfrm>
            <a:prstGeom prst="rect">
              <a:avLst/>
            </a:prstGeom>
            <a:noFill/>
          </p:spPr>
          <p:txBody>
            <a:bodyPr wrap="none" rtlCol="0">
              <a:spAutoFit/>
            </a:bodyPr>
            <a:lstStyle/>
            <a:p>
              <a:pPr algn="ctr"/>
              <a:r>
                <a:rPr lang="en-US" sz="1204" dirty="0"/>
                <a:t>3 of 6</a:t>
              </a:r>
            </a:p>
          </p:txBody>
        </p:sp>
        <p:sp>
          <p:nvSpPr>
            <p:cNvPr id="44" name="Rectangle 43">
              <a:extLst>
                <a:ext uri="{FF2B5EF4-FFF2-40B4-BE49-F238E27FC236}">
                  <a16:creationId xmlns:a16="http://schemas.microsoft.com/office/drawing/2014/main" id="{B82C55C1-D5FA-8376-AC03-26A649F02E58}"/>
                </a:ext>
              </a:extLst>
            </p:cNvPr>
            <p:cNvSpPr/>
            <p:nvPr/>
          </p:nvSpPr>
          <p:spPr>
            <a:xfrm>
              <a:off x="10543381"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5" name="Rectangle 44">
              <a:extLst>
                <a:ext uri="{FF2B5EF4-FFF2-40B4-BE49-F238E27FC236}">
                  <a16:creationId xmlns:a16="http://schemas.microsoft.com/office/drawing/2014/main" id="{551A710A-7DD5-E5B0-098A-E9A32D59856F}"/>
                </a:ext>
              </a:extLst>
            </p:cNvPr>
            <p:cNvSpPr/>
            <p:nvPr/>
          </p:nvSpPr>
          <p:spPr>
            <a:xfrm>
              <a:off x="10795733"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6" name="Rectangle 45">
              <a:extLst>
                <a:ext uri="{FF2B5EF4-FFF2-40B4-BE49-F238E27FC236}">
                  <a16:creationId xmlns:a16="http://schemas.microsoft.com/office/drawing/2014/main" id="{8ADF7640-EFEF-2B1B-2AAA-2FFC1F397848}"/>
                </a:ext>
              </a:extLst>
            </p:cNvPr>
            <p:cNvSpPr/>
            <p:nvPr/>
          </p:nvSpPr>
          <p:spPr>
            <a:xfrm>
              <a:off x="11840726"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pic>
        <p:nvPicPr>
          <p:cNvPr id="3" name="slide51_notice" descr="&quot;Audio&quot;">
            <a:hlinkClick r:id="" action="ppaction://media"/>
            <a:extLst>
              <a:ext uri="{FF2B5EF4-FFF2-40B4-BE49-F238E27FC236}">
                <a16:creationId xmlns:a16="http://schemas.microsoft.com/office/drawing/2014/main" id="{C7877542-1B9F-DF3A-3437-0FA19C41E9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895" y="3739692"/>
            <a:ext cx="347663" cy="347663"/>
          </a:xfrm>
          <a:prstGeom prst="rect">
            <a:avLst/>
          </a:prstGeom>
        </p:spPr>
      </p:pic>
      <p:grpSp>
        <p:nvGrpSpPr>
          <p:cNvPr id="21" name="Group 20" descr="Clipboard">
            <a:extLst>
              <a:ext uri="{FF2B5EF4-FFF2-40B4-BE49-F238E27FC236}">
                <a16:creationId xmlns:a16="http://schemas.microsoft.com/office/drawing/2014/main" id="{2C75F04E-74E7-4BBE-6BA6-646EF2D1B358}"/>
              </a:ext>
            </a:extLst>
          </p:cNvPr>
          <p:cNvGrpSpPr/>
          <p:nvPr/>
        </p:nvGrpSpPr>
        <p:grpSpPr>
          <a:xfrm>
            <a:off x="5469809" y="768845"/>
            <a:ext cx="4590719" cy="5748688"/>
            <a:chOff x="5469809" y="768844"/>
            <a:chExt cx="4590719" cy="5876885"/>
          </a:xfrm>
        </p:grpSpPr>
        <p:grpSp>
          <p:nvGrpSpPr>
            <p:cNvPr id="22" name="Group 21">
              <a:extLst>
                <a:ext uri="{FF2B5EF4-FFF2-40B4-BE49-F238E27FC236}">
                  <a16:creationId xmlns:a16="http://schemas.microsoft.com/office/drawing/2014/main" id="{7E4DF14F-6975-2DC7-64D9-FC094AC2D10A}"/>
                </a:ext>
              </a:extLst>
            </p:cNvPr>
            <p:cNvGrpSpPr/>
            <p:nvPr/>
          </p:nvGrpSpPr>
          <p:grpSpPr>
            <a:xfrm>
              <a:off x="5469809" y="1237836"/>
              <a:ext cx="4590719" cy="5407893"/>
              <a:chOff x="5464628" y="1226101"/>
              <a:chExt cx="4588329" cy="5405079"/>
            </a:xfrm>
          </p:grpSpPr>
          <p:sp>
            <p:nvSpPr>
              <p:cNvPr id="26" name="Rectangle: Rounded Corners 25">
                <a:extLst>
                  <a:ext uri="{FF2B5EF4-FFF2-40B4-BE49-F238E27FC236}">
                    <a16:creationId xmlns:a16="http://schemas.microsoft.com/office/drawing/2014/main" id="{1ED74135-4740-AD4C-2DF1-A490FF35F63D}"/>
                  </a:ext>
                </a:extLst>
              </p:cNvPr>
              <p:cNvSpPr/>
              <p:nvPr/>
            </p:nvSpPr>
            <p:spPr>
              <a:xfrm>
                <a:off x="5464628" y="1226101"/>
                <a:ext cx="4588329" cy="5405079"/>
              </a:xfrm>
              <a:prstGeom prst="roundRect">
                <a:avLst>
                  <a:gd name="adj" fmla="val 4888"/>
                </a:avLst>
              </a:prstGeom>
              <a:solidFill>
                <a:srgbClr val="08304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8" name="Rectangle 27">
                <a:extLst>
                  <a:ext uri="{FF2B5EF4-FFF2-40B4-BE49-F238E27FC236}">
                    <a16:creationId xmlns:a16="http://schemas.microsoft.com/office/drawing/2014/main" id="{A97EB99A-3409-8D26-34D7-27CC0F3DDBE4}"/>
                  </a:ext>
                </a:extLst>
              </p:cNvPr>
              <p:cNvSpPr/>
              <p:nvPr/>
            </p:nvSpPr>
            <p:spPr>
              <a:xfrm>
                <a:off x="5580384" y="1372921"/>
                <a:ext cx="4342056" cy="50549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25" name="Freeform: Shape 24">
              <a:extLst>
                <a:ext uri="{FF2B5EF4-FFF2-40B4-BE49-F238E27FC236}">
                  <a16:creationId xmlns:a16="http://schemas.microsoft.com/office/drawing/2014/main" id="{ED59BEF0-6863-6BFF-4CDB-7DCF9FA3E349}"/>
                </a:ext>
              </a:extLst>
            </p:cNvPr>
            <p:cNvSpPr/>
            <p:nvPr/>
          </p:nvSpPr>
          <p:spPr>
            <a:xfrm>
              <a:off x="6770738" y="768844"/>
              <a:ext cx="1973818" cy="779505"/>
            </a:xfrm>
            <a:custGeom>
              <a:avLst/>
              <a:gdLst>
                <a:gd name="connsiteX0" fmla="*/ 997089 w 1973818"/>
                <a:gd name="connsiteY0" fmla="*/ 126773 h 779505"/>
                <a:gd name="connsiteX1" fmla="*/ 825639 w 1973818"/>
                <a:gd name="connsiteY1" fmla="*/ 298223 h 779505"/>
                <a:gd name="connsiteX2" fmla="*/ 997089 w 1973818"/>
                <a:gd name="connsiteY2" fmla="*/ 469673 h 779505"/>
                <a:gd name="connsiteX3" fmla="*/ 1168539 w 1973818"/>
                <a:gd name="connsiteY3" fmla="*/ 298223 h 779505"/>
                <a:gd name="connsiteX4" fmla="*/ 997089 w 1973818"/>
                <a:gd name="connsiteY4" fmla="*/ 126773 h 779505"/>
                <a:gd name="connsiteX5" fmla="*/ 994462 w 1973818"/>
                <a:gd name="connsiteY5" fmla="*/ 0 h 779505"/>
                <a:gd name="connsiteX6" fmla="*/ 1247239 w 1973818"/>
                <a:gd name="connsiteY6" fmla="*/ 167551 h 779505"/>
                <a:gd name="connsiteX7" fmla="*/ 1264406 w 1973818"/>
                <a:gd name="connsiteY7" fmla="*/ 252586 h 779505"/>
                <a:gd name="connsiteX8" fmla="*/ 1264729 w 1973818"/>
                <a:gd name="connsiteY8" fmla="*/ 250986 h 779505"/>
                <a:gd name="connsiteX9" fmla="*/ 1371059 w 1973818"/>
                <a:gd name="connsiteY9" fmla="*/ 265916 h 779505"/>
                <a:gd name="connsiteX10" fmla="*/ 1973818 w 1973818"/>
                <a:gd name="connsiteY10" fmla="*/ 677236 h 779505"/>
                <a:gd name="connsiteX11" fmla="*/ 1953768 w 1973818"/>
                <a:gd name="connsiteY11" fmla="*/ 767201 h 779505"/>
                <a:gd name="connsiteX12" fmla="*/ 1945324 w 1973818"/>
                <a:gd name="connsiteY12" fmla="*/ 779505 h 779505"/>
                <a:gd name="connsiteX13" fmla="*/ 28494 w 1973818"/>
                <a:gd name="connsiteY13" fmla="*/ 779505 h 779505"/>
                <a:gd name="connsiteX14" fmla="*/ 20051 w 1973818"/>
                <a:gd name="connsiteY14" fmla="*/ 767201 h 779505"/>
                <a:gd name="connsiteX15" fmla="*/ 0 w 1973818"/>
                <a:gd name="connsiteY15" fmla="*/ 677236 h 779505"/>
                <a:gd name="connsiteX16" fmla="*/ 602760 w 1973818"/>
                <a:gd name="connsiteY16" fmla="*/ 265916 h 779505"/>
                <a:gd name="connsiteX17" fmla="*/ 723779 w 1973818"/>
                <a:gd name="connsiteY17" fmla="*/ 248923 h 779505"/>
                <a:gd name="connsiteX18" fmla="*/ 724519 w 1973818"/>
                <a:gd name="connsiteY18" fmla="*/ 252585 h 779505"/>
                <a:gd name="connsiteX19" fmla="*/ 741686 w 1973818"/>
                <a:gd name="connsiteY19" fmla="*/ 167551 h 779505"/>
                <a:gd name="connsiteX20" fmla="*/ 994462 w 1973818"/>
                <a:gd name="connsiteY20" fmla="*/ 0 h 77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73818" h="779505">
                  <a:moveTo>
                    <a:pt x="997089" y="126773"/>
                  </a:moveTo>
                  <a:cubicBezTo>
                    <a:pt x="902400" y="126773"/>
                    <a:pt x="825639" y="203534"/>
                    <a:pt x="825639" y="298223"/>
                  </a:cubicBezTo>
                  <a:cubicBezTo>
                    <a:pt x="825639" y="392912"/>
                    <a:pt x="902400" y="469673"/>
                    <a:pt x="997089" y="469673"/>
                  </a:cubicBezTo>
                  <a:cubicBezTo>
                    <a:pt x="1091778" y="469673"/>
                    <a:pt x="1168539" y="392912"/>
                    <a:pt x="1168539" y="298223"/>
                  </a:cubicBezTo>
                  <a:cubicBezTo>
                    <a:pt x="1168539" y="203534"/>
                    <a:pt x="1091778" y="126773"/>
                    <a:pt x="997089" y="126773"/>
                  </a:cubicBezTo>
                  <a:close/>
                  <a:moveTo>
                    <a:pt x="994462" y="0"/>
                  </a:moveTo>
                  <a:cubicBezTo>
                    <a:pt x="1108095" y="0"/>
                    <a:pt x="1205592" y="69088"/>
                    <a:pt x="1247239" y="167551"/>
                  </a:cubicBezTo>
                  <a:lnTo>
                    <a:pt x="1264406" y="252586"/>
                  </a:lnTo>
                  <a:lnTo>
                    <a:pt x="1264729" y="250986"/>
                  </a:lnTo>
                  <a:lnTo>
                    <a:pt x="1371059" y="265916"/>
                  </a:lnTo>
                  <a:cubicBezTo>
                    <a:pt x="1725275" y="333683"/>
                    <a:pt x="1973818" y="492331"/>
                    <a:pt x="1973818" y="677236"/>
                  </a:cubicBezTo>
                  <a:cubicBezTo>
                    <a:pt x="1973818" y="708054"/>
                    <a:pt x="1966914" y="738142"/>
                    <a:pt x="1953768" y="767201"/>
                  </a:cubicBezTo>
                  <a:lnTo>
                    <a:pt x="1945324" y="779505"/>
                  </a:lnTo>
                  <a:lnTo>
                    <a:pt x="28494" y="779505"/>
                  </a:lnTo>
                  <a:lnTo>
                    <a:pt x="20051" y="767201"/>
                  </a:lnTo>
                  <a:cubicBezTo>
                    <a:pt x="6904" y="738142"/>
                    <a:pt x="0" y="708054"/>
                    <a:pt x="0" y="677236"/>
                  </a:cubicBezTo>
                  <a:cubicBezTo>
                    <a:pt x="0" y="492331"/>
                    <a:pt x="248543" y="333683"/>
                    <a:pt x="602760" y="265916"/>
                  </a:cubicBezTo>
                  <a:lnTo>
                    <a:pt x="723779" y="248923"/>
                  </a:lnTo>
                  <a:lnTo>
                    <a:pt x="724519" y="252585"/>
                  </a:lnTo>
                  <a:lnTo>
                    <a:pt x="741686" y="167551"/>
                  </a:lnTo>
                  <a:cubicBezTo>
                    <a:pt x="783332" y="69088"/>
                    <a:pt x="880829" y="0"/>
                    <a:pt x="994462" y="0"/>
                  </a:cubicBezTo>
                  <a:close/>
                </a:path>
              </a:pathLst>
            </a:custGeom>
            <a:gradFill flip="none" rotWithShape="1">
              <a:gsLst>
                <a:gs pos="0">
                  <a:schemeClr val="bg1">
                    <a:lumMod val="75000"/>
                  </a:schemeClr>
                </a:gs>
                <a:gs pos="58000">
                  <a:srgbClr val="CDCDCD"/>
                </a:gs>
                <a:gs pos="80000">
                  <a:schemeClr val="bg1">
                    <a:lumMod val="65000"/>
                  </a:schemeClr>
                </a:gs>
                <a:gs pos="100000">
                  <a:srgbClr val="989898"/>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2"/>
            </a:p>
          </p:txBody>
        </p:sp>
      </p:grpSp>
      <p:sp>
        <p:nvSpPr>
          <p:cNvPr id="30" name="Title 29">
            <a:extLst>
              <a:ext uri="{FF2B5EF4-FFF2-40B4-BE49-F238E27FC236}">
                <a16:creationId xmlns:a16="http://schemas.microsoft.com/office/drawing/2014/main" id="{788B28C8-AF05-790A-3F88-2C62C8589713}"/>
              </a:ext>
            </a:extLst>
          </p:cNvPr>
          <p:cNvSpPr txBox="1">
            <a:spLocks noGrp="1"/>
          </p:cNvSpPr>
          <p:nvPr>
            <p:ph type="title" idx="4294967295"/>
          </p:nvPr>
        </p:nvSpPr>
        <p:spPr>
          <a:xfrm>
            <a:off x="5637756" y="1695245"/>
            <a:ext cx="4242308" cy="461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2400" b="1">
                <a:solidFill>
                  <a:srgbClr val="1373A6"/>
                </a:solidFill>
                <a:effectLst>
                  <a:glow rad="520700">
                    <a:schemeClr val="bg1"/>
                  </a:glow>
                </a:effectLst>
              </a:defRPr>
            </a:lvl1pPr>
          </a:lstStyle>
          <a:p>
            <a:pPr marL="0" marR="0" lvl="0" indent="0" algn="ctr" defTabSz="913853" rtl="0" eaLnBrk="1" fontAlgn="auto" latinLnBrk="0" hangingPunct="1">
              <a:lnSpc>
                <a:spcPct val="100000"/>
              </a:lnSpc>
              <a:spcBef>
                <a:spcPts val="0"/>
              </a:spcBef>
              <a:spcAft>
                <a:spcPts val="0"/>
              </a:spcAft>
              <a:buClrTx/>
              <a:buSzTx/>
              <a:buFontTx/>
              <a:buNone/>
              <a:tabLst/>
              <a:defRPr/>
            </a:pPr>
            <a:r>
              <a:rPr kumimoji="0" lang="en-US" sz="2401" b="1" i="0" u="none" strike="noStrike" kern="1200" cap="none" spc="0" normalizeH="0" baseline="0" noProof="0" dirty="0">
                <a:ln>
                  <a:noFill/>
                </a:ln>
                <a:solidFill>
                  <a:srgbClr val="1373A6"/>
                </a:solidFill>
                <a:effectLst>
                  <a:glow rad="127000">
                    <a:schemeClr val="bg1">
                      <a:alpha val="85000"/>
                    </a:schemeClr>
                  </a:glow>
                </a:effectLst>
                <a:uLnTx/>
                <a:uFillTx/>
                <a:latin typeface="+mn-lt"/>
                <a:ea typeface="+mn-ea"/>
                <a:cs typeface="+mn-cs"/>
              </a:rPr>
              <a:t>Notice of Review Findings</a:t>
            </a:r>
          </a:p>
        </p:txBody>
      </p:sp>
      <p:sp>
        <p:nvSpPr>
          <p:cNvPr id="29" name="TextBox 28">
            <a:extLst>
              <a:ext uri="{FF2B5EF4-FFF2-40B4-BE49-F238E27FC236}">
                <a16:creationId xmlns:a16="http://schemas.microsoft.com/office/drawing/2014/main" id="{0023BB8F-CD46-EFA4-7004-330627EB433A}"/>
              </a:ext>
            </a:extLst>
          </p:cNvPr>
          <p:cNvSpPr txBox="1"/>
          <p:nvPr/>
        </p:nvSpPr>
        <p:spPr>
          <a:xfrm>
            <a:off x="5701450" y="2255784"/>
            <a:ext cx="4344316" cy="3881447"/>
          </a:xfrm>
          <a:prstGeom prst="rect">
            <a:avLst/>
          </a:prstGeom>
          <a:noFill/>
        </p:spPr>
        <p:txBody>
          <a:bodyPr wrap="square" rtlCol="0">
            <a:spAutoFit/>
          </a:bodyPr>
          <a:lstStyle/>
          <a:p>
            <a:pPr>
              <a:spcAft>
                <a:spcPts val="600"/>
              </a:spcAft>
            </a:pPr>
            <a:r>
              <a:rPr lang="en-US" sz="2201" dirty="0"/>
              <a:t>The Notice of Review Findings will include (as applicable):</a:t>
            </a:r>
          </a:p>
          <a:p>
            <a:pPr marL="457200" marR="137250">
              <a:lnSpc>
                <a:spcPct val="107000"/>
              </a:lnSpc>
              <a:spcBef>
                <a:spcPts val="600"/>
              </a:spcBef>
              <a:spcAft>
                <a:spcPts val="600"/>
              </a:spcAft>
              <a:buClr>
                <a:schemeClr val="accent6"/>
              </a:buClr>
              <a:tabLst>
                <a:tab pos="457496" algn="l"/>
                <a:tab pos="1258108" algn="l"/>
              </a:tabLst>
            </a:pPr>
            <a:r>
              <a:rPr lang="en-US" sz="2201" dirty="0"/>
              <a:t>Deficiency(</a:t>
            </a:r>
            <a:r>
              <a:rPr lang="en-US" sz="2201" dirty="0" err="1"/>
              <a:t>ies</a:t>
            </a:r>
            <a:r>
              <a:rPr lang="en-US" sz="2201" dirty="0"/>
              <a:t>) identified.</a:t>
            </a:r>
          </a:p>
          <a:p>
            <a:pPr marL="457200" marR="137250">
              <a:lnSpc>
                <a:spcPct val="90000"/>
              </a:lnSpc>
              <a:spcBef>
                <a:spcPts val="600"/>
              </a:spcBef>
              <a:spcAft>
                <a:spcPts val="600"/>
              </a:spcAft>
              <a:buClr>
                <a:schemeClr val="accent6"/>
              </a:buClr>
              <a:tabLst>
                <a:tab pos="457496" algn="l"/>
                <a:tab pos="1258108" algn="l"/>
              </a:tabLst>
            </a:pPr>
            <a:r>
              <a:rPr lang="en-US" sz="2201" dirty="0"/>
              <a:t>How to remedy the deficiency(</a:t>
            </a:r>
            <a:r>
              <a:rPr lang="en-US" sz="2201" dirty="0" err="1"/>
              <a:t>ies</a:t>
            </a:r>
            <a:r>
              <a:rPr lang="en-US" sz="2201" dirty="0"/>
              <a:t>).</a:t>
            </a:r>
          </a:p>
          <a:p>
            <a:pPr marL="457200" marR="137250">
              <a:lnSpc>
                <a:spcPct val="90000"/>
              </a:lnSpc>
              <a:spcBef>
                <a:spcPts val="600"/>
              </a:spcBef>
              <a:spcAft>
                <a:spcPts val="600"/>
              </a:spcAft>
              <a:buClr>
                <a:schemeClr val="accent6"/>
              </a:buClr>
              <a:tabLst>
                <a:tab pos="457496" algn="l"/>
                <a:tab pos="1258108" algn="l"/>
              </a:tabLst>
            </a:pPr>
            <a:r>
              <a:rPr lang="en-US" sz="2201" dirty="0"/>
              <a:t>Timeframe for correcting deficiency(</a:t>
            </a:r>
            <a:r>
              <a:rPr lang="en-US" sz="2201" dirty="0" err="1"/>
              <a:t>ies</a:t>
            </a:r>
            <a:r>
              <a:rPr lang="en-US" sz="2201" dirty="0"/>
              <a:t>).</a:t>
            </a:r>
          </a:p>
          <a:p>
            <a:pPr marL="457200" marR="137250">
              <a:lnSpc>
                <a:spcPct val="90000"/>
              </a:lnSpc>
              <a:spcBef>
                <a:spcPts val="600"/>
              </a:spcBef>
              <a:spcAft>
                <a:spcPts val="600"/>
              </a:spcAft>
              <a:buClr>
                <a:schemeClr val="accent6"/>
              </a:buClr>
              <a:tabLst>
                <a:tab pos="457496" algn="l"/>
                <a:tab pos="1258108" algn="l"/>
              </a:tabLst>
            </a:pPr>
            <a:r>
              <a:rPr lang="en-US" sz="2201" dirty="0"/>
              <a:t>Potential consequences of failing to make corrections by the stated deadline.</a:t>
            </a:r>
          </a:p>
        </p:txBody>
      </p:sp>
      <p:sp>
        <p:nvSpPr>
          <p:cNvPr id="23" name="Half Frame 22" descr="Left-facing arrow">
            <a:hlinkClick r:id="rId6" action="ppaction://hlinksldjump" highlightClick="1"/>
            <a:hlinkHover r:id="" action="ppaction://noaction" highlightClick="1"/>
            <a:extLst>
              <a:ext uri="{FF2B5EF4-FFF2-40B4-BE49-F238E27FC236}">
                <a16:creationId xmlns:a16="http://schemas.microsoft.com/office/drawing/2014/main" id="{9F7065D1-CF37-A172-7B00-8F2F9C44AEAE}"/>
              </a:ext>
            </a:extLst>
          </p:cNvPr>
          <p:cNvSpPr/>
          <p:nvPr/>
        </p:nvSpPr>
        <p:spPr>
          <a:xfrm rot="13300971" flipH="1">
            <a:off x="3513154" y="2866067"/>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101" name="Half Frame 100" descr="Right-facing arrow">
            <a:extLst>
              <a:ext uri="{FF2B5EF4-FFF2-40B4-BE49-F238E27FC236}">
                <a16:creationId xmlns:a16="http://schemas.microsoft.com/office/drawing/2014/main" id="{7863082A-9C26-4CFF-9DA1-7D69B152B3FC}"/>
              </a:ext>
            </a:extLst>
          </p:cNvPr>
          <p:cNvSpPr/>
          <p:nvPr/>
        </p:nvSpPr>
        <p:spPr>
          <a:xfrm rot="8299029">
            <a:off x="11517406"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grpSp>
        <p:nvGrpSpPr>
          <p:cNvPr id="31" name="Group 30" descr="&quot;Decorative&quot;">
            <a:extLst>
              <a:ext uri="{FF2B5EF4-FFF2-40B4-BE49-F238E27FC236}">
                <a16:creationId xmlns:a16="http://schemas.microsoft.com/office/drawing/2014/main" id="{17CED901-3FFE-57FB-C90B-D696F4A3DF51}"/>
              </a:ext>
            </a:extLst>
          </p:cNvPr>
          <p:cNvGrpSpPr/>
          <p:nvPr/>
        </p:nvGrpSpPr>
        <p:grpSpPr>
          <a:xfrm>
            <a:off x="5870575" y="3197284"/>
            <a:ext cx="228600" cy="2189842"/>
            <a:chOff x="5867400" y="3197284"/>
            <a:chExt cx="228600" cy="2189842"/>
          </a:xfrm>
        </p:grpSpPr>
        <p:sp>
          <p:nvSpPr>
            <p:cNvPr id="32" name="Rectangle 31">
              <a:extLst>
                <a:ext uri="{FF2B5EF4-FFF2-40B4-BE49-F238E27FC236}">
                  <a16:creationId xmlns:a16="http://schemas.microsoft.com/office/drawing/2014/main" id="{51B37F52-050B-B643-EF2C-A7A8E0FFA892}"/>
                </a:ext>
                <a:ext uri="{C183D7F6-B498-43B3-948B-1728B52AA6E4}">
                  <adec:decorative xmlns:adec="http://schemas.microsoft.com/office/drawing/2017/decorative" val="1"/>
                </a:ext>
              </a:extLst>
            </p:cNvPr>
            <p:cNvSpPr/>
            <p:nvPr/>
          </p:nvSpPr>
          <p:spPr>
            <a:xfrm>
              <a:off x="5867400" y="3197284"/>
              <a:ext cx="228600" cy="228600"/>
            </a:xfrm>
            <a:prstGeom prst="rect">
              <a:avLst/>
            </a:prstGeom>
            <a:solidFill>
              <a:schemeClr val="bg1"/>
            </a:solidFill>
            <a:ln w="19050">
              <a:solidFill>
                <a:srgbClr val="137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220C4F4-A3ED-BFAD-0394-89BDF892BA69}"/>
                </a:ext>
                <a:ext uri="{C183D7F6-B498-43B3-948B-1728B52AA6E4}">
                  <adec:decorative xmlns:adec="http://schemas.microsoft.com/office/drawing/2017/decorative" val="1"/>
                </a:ext>
              </a:extLst>
            </p:cNvPr>
            <p:cNvSpPr/>
            <p:nvPr/>
          </p:nvSpPr>
          <p:spPr>
            <a:xfrm>
              <a:off x="5867400" y="3671662"/>
              <a:ext cx="228600" cy="228600"/>
            </a:xfrm>
            <a:prstGeom prst="rect">
              <a:avLst/>
            </a:prstGeom>
            <a:solidFill>
              <a:schemeClr val="bg1"/>
            </a:solidFill>
            <a:ln w="19050">
              <a:solidFill>
                <a:srgbClr val="137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CE6D8DF-E451-81CF-32DC-9D1E0F4C19DD}"/>
                </a:ext>
                <a:ext uri="{C183D7F6-B498-43B3-948B-1728B52AA6E4}">
                  <adec:decorative xmlns:adec="http://schemas.microsoft.com/office/drawing/2017/decorative" val="1"/>
                </a:ext>
              </a:extLst>
            </p:cNvPr>
            <p:cNvSpPr/>
            <p:nvPr/>
          </p:nvSpPr>
          <p:spPr>
            <a:xfrm>
              <a:off x="5867400" y="4413913"/>
              <a:ext cx="228600" cy="228600"/>
            </a:xfrm>
            <a:prstGeom prst="rect">
              <a:avLst/>
            </a:prstGeom>
            <a:solidFill>
              <a:schemeClr val="bg1"/>
            </a:solidFill>
            <a:ln w="19050">
              <a:solidFill>
                <a:srgbClr val="137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48A6242-0F3E-587C-5927-F45F9B10ECD6}"/>
                </a:ext>
                <a:ext uri="{C183D7F6-B498-43B3-948B-1728B52AA6E4}">
                  <adec:decorative xmlns:adec="http://schemas.microsoft.com/office/drawing/2017/decorative" val="1"/>
                </a:ext>
              </a:extLst>
            </p:cNvPr>
            <p:cNvSpPr/>
            <p:nvPr/>
          </p:nvSpPr>
          <p:spPr>
            <a:xfrm>
              <a:off x="5867400" y="5158526"/>
              <a:ext cx="228600" cy="228600"/>
            </a:xfrm>
            <a:prstGeom prst="rect">
              <a:avLst/>
            </a:prstGeom>
            <a:solidFill>
              <a:schemeClr val="bg1"/>
            </a:solidFill>
            <a:ln w="19050">
              <a:solidFill>
                <a:srgbClr val="137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6120B72A-CC0E-DA9B-DEEA-88F96561438A}"/>
              </a:ext>
              <a:ext uri="{C183D7F6-B498-43B3-948B-1728B52AA6E4}">
                <adec:decorative xmlns:adec="http://schemas.microsoft.com/office/drawing/2017/decorative" val="1"/>
              </a:ext>
            </a:extLst>
          </p:cNvPr>
          <p:cNvSpPr txBox="1"/>
          <p:nvPr/>
        </p:nvSpPr>
        <p:spPr>
          <a:xfrm>
            <a:off x="5774871" y="3028202"/>
            <a:ext cx="451757" cy="584775"/>
          </a:xfrm>
          <a:prstGeom prst="rect">
            <a:avLst/>
          </a:prstGeom>
          <a:noFill/>
        </p:spPr>
        <p:txBody>
          <a:bodyPr wrap="square" rtlCol="0">
            <a:spAutoFit/>
          </a:bodyPr>
          <a:lstStyle/>
          <a:p>
            <a:r>
              <a:rPr lang="en-US" sz="3200" dirty="0">
                <a:solidFill>
                  <a:srgbClr val="620909"/>
                </a:solidFill>
                <a:sym typeface="Wingdings" panose="05000000000000000000" pitchFamily="2" charset="2"/>
              </a:rPr>
              <a:t></a:t>
            </a:r>
            <a:endParaRPr lang="en-US" sz="3200" dirty="0">
              <a:solidFill>
                <a:srgbClr val="620909"/>
              </a:solidFill>
            </a:endParaRPr>
          </a:p>
        </p:txBody>
      </p:sp>
      <p:sp>
        <p:nvSpPr>
          <p:cNvPr id="48" name="TextBox 47">
            <a:extLst>
              <a:ext uri="{FF2B5EF4-FFF2-40B4-BE49-F238E27FC236}">
                <a16:creationId xmlns:a16="http://schemas.microsoft.com/office/drawing/2014/main" id="{3D9FED6F-4B6E-F0CC-9DE2-43B278290BF5}"/>
              </a:ext>
              <a:ext uri="{C183D7F6-B498-43B3-948B-1728B52AA6E4}">
                <adec:decorative xmlns:adec="http://schemas.microsoft.com/office/drawing/2017/decorative" val="1"/>
              </a:ext>
            </a:extLst>
          </p:cNvPr>
          <p:cNvSpPr txBox="1"/>
          <p:nvPr/>
        </p:nvSpPr>
        <p:spPr>
          <a:xfrm>
            <a:off x="5774871" y="3502580"/>
            <a:ext cx="451757" cy="584775"/>
          </a:xfrm>
          <a:prstGeom prst="rect">
            <a:avLst/>
          </a:prstGeom>
          <a:noFill/>
        </p:spPr>
        <p:txBody>
          <a:bodyPr wrap="square" rtlCol="0">
            <a:spAutoFit/>
          </a:bodyPr>
          <a:lstStyle/>
          <a:p>
            <a:r>
              <a:rPr lang="en-US" sz="3200" dirty="0">
                <a:solidFill>
                  <a:srgbClr val="620909"/>
                </a:solidFill>
                <a:sym typeface="Wingdings" panose="05000000000000000000" pitchFamily="2" charset="2"/>
              </a:rPr>
              <a:t></a:t>
            </a:r>
            <a:endParaRPr lang="en-US" sz="3200" dirty="0">
              <a:solidFill>
                <a:srgbClr val="620909"/>
              </a:solidFill>
            </a:endParaRPr>
          </a:p>
        </p:txBody>
      </p:sp>
      <p:sp>
        <p:nvSpPr>
          <p:cNvPr id="49" name="TextBox 48">
            <a:extLst>
              <a:ext uri="{FF2B5EF4-FFF2-40B4-BE49-F238E27FC236}">
                <a16:creationId xmlns:a16="http://schemas.microsoft.com/office/drawing/2014/main" id="{4AB7324C-67E7-DAE5-F9F0-9468224CCB5D}"/>
              </a:ext>
              <a:ext uri="{C183D7F6-B498-43B3-948B-1728B52AA6E4}">
                <adec:decorative xmlns:adec="http://schemas.microsoft.com/office/drawing/2017/decorative" val="1"/>
              </a:ext>
            </a:extLst>
          </p:cNvPr>
          <p:cNvSpPr txBox="1"/>
          <p:nvPr/>
        </p:nvSpPr>
        <p:spPr>
          <a:xfrm>
            <a:off x="5774871" y="4244831"/>
            <a:ext cx="451757" cy="584775"/>
          </a:xfrm>
          <a:prstGeom prst="rect">
            <a:avLst/>
          </a:prstGeom>
          <a:noFill/>
        </p:spPr>
        <p:txBody>
          <a:bodyPr wrap="square" rtlCol="0">
            <a:spAutoFit/>
          </a:bodyPr>
          <a:lstStyle/>
          <a:p>
            <a:r>
              <a:rPr lang="en-US" sz="3200" dirty="0">
                <a:solidFill>
                  <a:srgbClr val="620909"/>
                </a:solidFill>
                <a:sym typeface="Wingdings" panose="05000000000000000000" pitchFamily="2" charset="2"/>
              </a:rPr>
              <a:t></a:t>
            </a:r>
            <a:endParaRPr lang="en-US" sz="3200" dirty="0">
              <a:solidFill>
                <a:srgbClr val="620909"/>
              </a:solidFill>
            </a:endParaRPr>
          </a:p>
        </p:txBody>
      </p:sp>
      <p:sp>
        <p:nvSpPr>
          <p:cNvPr id="50" name="TextBox 49">
            <a:extLst>
              <a:ext uri="{FF2B5EF4-FFF2-40B4-BE49-F238E27FC236}">
                <a16:creationId xmlns:a16="http://schemas.microsoft.com/office/drawing/2014/main" id="{63CBDA76-FD67-7C5B-FB0A-B162F15D07DA}"/>
              </a:ext>
              <a:ext uri="{C183D7F6-B498-43B3-948B-1728B52AA6E4}">
                <adec:decorative xmlns:adec="http://schemas.microsoft.com/office/drawing/2017/decorative" val="1"/>
              </a:ext>
            </a:extLst>
          </p:cNvPr>
          <p:cNvSpPr txBox="1"/>
          <p:nvPr/>
        </p:nvSpPr>
        <p:spPr>
          <a:xfrm>
            <a:off x="5774871" y="4989444"/>
            <a:ext cx="451757" cy="584775"/>
          </a:xfrm>
          <a:prstGeom prst="rect">
            <a:avLst/>
          </a:prstGeom>
          <a:noFill/>
        </p:spPr>
        <p:txBody>
          <a:bodyPr wrap="square" rtlCol="0">
            <a:spAutoFit/>
          </a:bodyPr>
          <a:lstStyle/>
          <a:p>
            <a:r>
              <a:rPr lang="en-US" sz="3200" dirty="0">
                <a:solidFill>
                  <a:srgbClr val="620909"/>
                </a:solidFill>
                <a:sym typeface="Wingdings" panose="05000000000000000000" pitchFamily="2" charset="2"/>
              </a:rPr>
              <a:t></a:t>
            </a:r>
            <a:endParaRPr lang="en-US" sz="3200" dirty="0">
              <a:solidFill>
                <a:srgbClr val="620909"/>
              </a:solidFill>
            </a:endParaRPr>
          </a:p>
        </p:txBody>
      </p:sp>
      <p:sp>
        <p:nvSpPr>
          <p:cNvPr id="52" name="TextBox 51">
            <a:extLst>
              <a:ext uri="{FF2B5EF4-FFF2-40B4-BE49-F238E27FC236}">
                <a16:creationId xmlns:a16="http://schemas.microsoft.com/office/drawing/2014/main" id="{D206BBA4-8C22-3389-D3D7-17A220E01764}"/>
              </a:ext>
            </a:extLst>
          </p:cNvPr>
          <p:cNvSpPr txBox="1"/>
          <p:nvPr/>
        </p:nvSpPr>
        <p:spPr>
          <a:xfrm>
            <a:off x="11398519" y="3492137"/>
            <a:ext cx="799832" cy="338730"/>
          </a:xfrm>
          <a:prstGeom prst="rect">
            <a:avLst/>
          </a:prstGeom>
          <a:noFill/>
        </p:spPr>
        <p:txBody>
          <a:bodyPr wrap="square" rtlCol="0">
            <a:spAutoFit/>
          </a:bodyPr>
          <a:lstStyle/>
          <a:p>
            <a:pPr algn="r"/>
            <a:r>
              <a:rPr lang="en-US" sz="1601" b="1" dirty="0">
                <a:solidFill>
                  <a:srgbClr val="620909"/>
                </a:solidFill>
              </a:rPr>
              <a:t>MORE</a:t>
            </a:r>
          </a:p>
        </p:txBody>
      </p:sp>
      <p:sp>
        <p:nvSpPr>
          <p:cNvPr id="2" name="Rectangle 1" descr="Clickable object: Desk Review">
            <a:hlinkClick r:id="rId7" action="ppaction://hlinksldjump" highlightClick="1"/>
            <a:hlinkHover r:id="" action="ppaction://noaction" highlightClick="1"/>
            <a:extLst>
              <a:ext uri="{FF2B5EF4-FFF2-40B4-BE49-F238E27FC236}">
                <a16:creationId xmlns:a16="http://schemas.microsoft.com/office/drawing/2014/main" id="{A1BBB0A7-4F6E-4672-9C72-DC0AE4940A64}"/>
              </a:ext>
            </a:extLst>
          </p:cNvPr>
          <p:cNvSpPr/>
          <p:nvPr/>
        </p:nvSpPr>
        <p:spPr>
          <a:xfrm>
            <a:off x="380560" y="2584634"/>
            <a:ext cx="2438226" cy="125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4" name="Rectangle 3" descr="Clickable object: In-Person Review">
            <a:hlinkClick r:id="rId8" action="ppaction://hlinksldjump" highlightClick="1"/>
            <a:hlinkHover r:id="" action="ppaction://noaction" highlightClick="1"/>
            <a:extLst>
              <a:ext uri="{FF2B5EF4-FFF2-40B4-BE49-F238E27FC236}">
                <a16:creationId xmlns:a16="http://schemas.microsoft.com/office/drawing/2014/main" id="{C1FEF1A0-AA79-81C7-C82D-CA57B2046050}"/>
              </a:ext>
            </a:extLst>
          </p:cNvPr>
          <p:cNvSpPr/>
          <p:nvPr/>
        </p:nvSpPr>
        <p:spPr>
          <a:xfrm>
            <a:off x="307546" y="3903262"/>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37" name="TextBox 36">
            <a:hlinkClick r:id="rId8" action="ppaction://hlinksldjump" highlightClick="1"/>
            <a:hlinkHover r:id="" action="ppaction://noaction" highlightClick="1"/>
            <a:extLst>
              <a:ext uri="{FF2B5EF4-FFF2-40B4-BE49-F238E27FC236}">
                <a16:creationId xmlns:a16="http://schemas.microsoft.com/office/drawing/2014/main" id="{3973E29D-AAFC-9F00-BBCD-E1CFE2FE5812}"/>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02" name="Rectangle 101" descr="Clickable object: More information">
            <a:hlinkClick r:id="" action="ppaction://hlinkshowjump?jump=nextslide" highlightClick="1"/>
            <a:hlinkHover r:id="" action="ppaction://noaction" highlightClick="1"/>
            <a:extLst>
              <a:ext uri="{FF2B5EF4-FFF2-40B4-BE49-F238E27FC236}">
                <a16:creationId xmlns:a16="http://schemas.microsoft.com/office/drawing/2014/main" id="{56699FE5-9BCE-4F05-B821-B1058723C835}"/>
              </a:ext>
            </a:extLst>
          </p:cNvPr>
          <p:cNvSpPr/>
          <p:nvPr/>
        </p:nvSpPr>
        <p:spPr>
          <a:xfrm>
            <a:off x="11523095" y="2731965"/>
            <a:ext cx="675267" cy="1110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4" name="Rectangle 23" descr="Clickable object: Back to previous slide">
            <a:hlinkClick r:id="rId9" action="ppaction://hlinksldjump" highlightClick="1"/>
            <a:hlinkHover r:id="" action="ppaction://noaction" highlightClick="1"/>
            <a:extLst>
              <a:ext uri="{FF2B5EF4-FFF2-40B4-BE49-F238E27FC236}">
                <a16:creationId xmlns:a16="http://schemas.microsoft.com/office/drawing/2014/main" id="{027F137B-4E88-909E-C687-E72C2EFC4710}"/>
              </a:ext>
            </a:extLst>
          </p:cNvPr>
          <p:cNvSpPr/>
          <p:nvPr/>
        </p:nvSpPr>
        <p:spPr>
          <a:xfrm>
            <a:off x="3371324" y="2584634"/>
            <a:ext cx="635918" cy="1087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Tree>
    <p:extLst>
      <p:ext uri="{BB962C8B-B14F-4D97-AF65-F5344CB8AC3E}">
        <p14:creationId xmlns:p14="http://schemas.microsoft.com/office/powerpoint/2010/main" val="2143413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92" fill="hold"/>
                                        <p:tgtEl>
                                          <p:spTgt spid="3"/>
                                        </p:tgtEl>
                                      </p:cBhvr>
                                    </p:cmd>
                                  </p:childTnLst>
                                </p:cTn>
                              </p:par>
                              <p:par>
                                <p:cTn id="7" presetID="10" presetClass="entr" presetSubtype="0" fill="hold" nodeType="withEffect">
                                  <p:stCondLst>
                                    <p:cond delay="5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par>
                                <p:cTn id="10" presetID="42" presetClass="entr" presetSubtype="0" fill="hold" grpId="0" nodeType="withEffect">
                                  <p:stCondLst>
                                    <p:cond delay="5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950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left)">
                                      <p:cBhvr>
                                        <p:cTn id="17" dur="500"/>
                                        <p:tgtEl>
                                          <p:spTgt spid="29">
                                            <p:txEl>
                                              <p:pRg st="0" end="0"/>
                                            </p:txEl>
                                          </p:spTgt>
                                        </p:tgtEl>
                                      </p:cBhvr>
                                    </p:animEffect>
                                  </p:childTnLst>
                                </p:cTn>
                              </p:par>
                              <p:par>
                                <p:cTn id="18" presetID="10" presetClass="entr" presetSubtype="0" fill="hold" nodeType="withEffect">
                                  <p:stCondLst>
                                    <p:cond delay="105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22" presetClass="entr" presetSubtype="8" fill="hold" grpId="0" nodeType="withEffect">
                                  <p:stCondLst>
                                    <p:cond delay="13000"/>
                                  </p:stCondLst>
                                  <p:childTnLst>
                                    <p:set>
                                      <p:cBhvr>
                                        <p:cTn id="22" dur="1" fill="hold">
                                          <p:stCondLst>
                                            <p:cond delay="0"/>
                                          </p:stCondLst>
                                        </p:cTn>
                                        <p:tgtEl>
                                          <p:spTgt spid="29">
                                            <p:txEl>
                                              <p:pRg st="1" end="1"/>
                                            </p:txEl>
                                          </p:spTgt>
                                        </p:tgtEl>
                                        <p:attrNameLst>
                                          <p:attrName>style.visibility</p:attrName>
                                        </p:attrNameLst>
                                      </p:cBhvr>
                                      <p:to>
                                        <p:strVal val="visible"/>
                                      </p:to>
                                    </p:set>
                                    <p:animEffect transition="in" filter="wipe(left)">
                                      <p:cBhvr>
                                        <p:cTn id="23" dur="500"/>
                                        <p:tgtEl>
                                          <p:spTgt spid="29">
                                            <p:txEl>
                                              <p:pRg st="1" end="1"/>
                                            </p:txEl>
                                          </p:spTgt>
                                        </p:tgtEl>
                                      </p:cBhvr>
                                    </p:animEffect>
                                  </p:childTnLst>
                                </p:cTn>
                              </p:par>
                              <p:par>
                                <p:cTn id="24" presetID="22" presetClass="entr" presetSubtype="8" fill="hold" grpId="0" nodeType="withEffect">
                                  <p:stCondLst>
                                    <p:cond delay="13050"/>
                                  </p:stCondLst>
                                  <p:childTnLst>
                                    <p:set>
                                      <p:cBhvr>
                                        <p:cTn id="25" dur="1" fill="hold">
                                          <p:stCondLst>
                                            <p:cond delay="0"/>
                                          </p:stCondLst>
                                        </p:cTn>
                                        <p:tgtEl>
                                          <p:spTgt spid="47"/>
                                        </p:tgtEl>
                                        <p:attrNameLst>
                                          <p:attrName>style.visibility</p:attrName>
                                        </p:attrNameLst>
                                      </p:cBhvr>
                                      <p:to>
                                        <p:strVal val="visible"/>
                                      </p:to>
                                    </p:set>
                                    <p:animEffect transition="in" filter="wipe(left)">
                                      <p:cBhvr>
                                        <p:cTn id="26" dur="500"/>
                                        <p:tgtEl>
                                          <p:spTgt spid="47"/>
                                        </p:tgtEl>
                                      </p:cBhvr>
                                    </p:animEffect>
                                  </p:childTnLst>
                                </p:cTn>
                              </p:par>
                              <p:par>
                                <p:cTn id="27" presetID="22" presetClass="entr" presetSubtype="8" fill="hold" grpId="0" nodeType="withEffect">
                                  <p:stCondLst>
                                    <p:cond delay="16250"/>
                                  </p:stCondLst>
                                  <p:childTnLst>
                                    <p:set>
                                      <p:cBhvr>
                                        <p:cTn id="28" dur="1" fill="hold">
                                          <p:stCondLst>
                                            <p:cond delay="0"/>
                                          </p:stCondLst>
                                        </p:cTn>
                                        <p:tgtEl>
                                          <p:spTgt spid="29">
                                            <p:txEl>
                                              <p:pRg st="2" end="2"/>
                                            </p:txEl>
                                          </p:spTgt>
                                        </p:tgtEl>
                                        <p:attrNameLst>
                                          <p:attrName>style.visibility</p:attrName>
                                        </p:attrNameLst>
                                      </p:cBhvr>
                                      <p:to>
                                        <p:strVal val="visible"/>
                                      </p:to>
                                    </p:set>
                                    <p:animEffect transition="in" filter="wipe(left)">
                                      <p:cBhvr>
                                        <p:cTn id="29" dur="500"/>
                                        <p:tgtEl>
                                          <p:spTgt spid="29">
                                            <p:txEl>
                                              <p:pRg st="2" end="2"/>
                                            </p:txEl>
                                          </p:spTgt>
                                        </p:tgtEl>
                                      </p:cBhvr>
                                    </p:animEffect>
                                  </p:childTnLst>
                                </p:cTn>
                              </p:par>
                              <p:par>
                                <p:cTn id="30" presetID="22" presetClass="entr" presetSubtype="8" fill="hold" grpId="0" nodeType="withEffect">
                                  <p:stCondLst>
                                    <p:cond delay="1630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par>
                                <p:cTn id="33" presetID="22" presetClass="entr" presetSubtype="8" fill="hold" grpId="0" nodeType="withEffect">
                                  <p:stCondLst>
                                    <p:cond delay="21000"/>
                                  </p:stCondLst>
                                  <p:childTnLst>
                                    <p:set>
                                      <p:cBhvr>
                                        <p:cTn id="34" dur="1" fill="hold">
                                          <p:stCondLst>
                                            <p:cond delay="0"/>
                                          </p:stCondLst>
                                        </p:cTn>
                                        <p:tgtEl>
                                          <p:spTgt spid="29">
                                            <p:txEl>
                                              <p:pRg st="3" end="3"/>
                                            </p:txEl>
                                          </p:spTgt>
                                        </p:tgtEl>
                                        <p:attrNameLst>
                                          <p:attrName>style.visibility</p:attrName>
                                        </p:attrNameLst>
                                      </p:cBhvr>
                                      <p:to>
                                        <p:strVal val="visible"/>
                                      </p:to>
                                    </p:set>
                                    <p:animEffect transition="in" filter="wipe(left)">
                                      <p:cBhvr>
                                        <p:cTn id="35" dur="500"/>
                                        <p:tgtEl>
                                          <p:spTgt spid="29">
                                            <p:txEl>
                                              <p:pRg st="3" end="3"/>
                                            </p:txEl>
                                          </p:spTgt>
                                        </p:tgtEl>
                                      </p:cBhvr>
                                    </p:animEffect>
                                  </p:childTnLst>
                                </p:cTn>
                              </p:par>
                              <p:par>
                                <p:cTn id="36" presetID="22" presetClass="entr" presetSubtype="8" fill="hold" grpId="0" nodeType="withEffect">
                                  <p:stCondLst>
                                    <p:cond delay="2105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500"/>
                                        <p:tgtEl>
                                          <p:spTgt spid="49"/>
                                        </p:tgtEl>
                                      </p:cBhvr>
                                    </p:animEffect>
                                  </p:childTnLst>
                                </p:cTn>
                              </p:par>
                              <p:par>
                                <p:cTn id="39" presetID="22" presetClass="entr" presetSubtype="8" fill="hold" grpId="0" nodeType="withEffect">
                                  <p:stCondLst>
                                    <p:cond delay="26000"/>
                                  </p:stCondLst>
                                  <p:childTnLst>
                                    <p:set>
                                      <p:cBhvr>
                                        <p:cTn id="40" dur="1" fill="hold">
                                          <p:stCondLst>
                                            <p:cond delay="0"/>
                                          </p:stCondLst>
                                        </p:cTn>
                                        <p:tgtEl>
                                          <p:spTgt spid="29">
                                            <p:txEl>
                                              <p:pRg st="4" end="4"/>
                                            </p:txEl>
                                          </p:spTgt>
                                        </p:tgtEl>
                                        <p:attrNameLst>
                                          <p:attrName>style.visibility</p:attrName>
                                        </p:attrNameLst>
                                      </p:cBhvr>
                                      <p:to>
                                        <p:strVal val="visible"/>
                                      </p:to>
                                    </p:set>
                                    <p:animEffect transition="in" filter="wipe(left)">
                                      <p:cBhvr>
                                        <p:cTn id="41" dur="500"/>
                                        <p:tgtEl>
                                          <p:spTgt spid="29">
                                            <p:txEl>
                                              <p:pRg st="4" end="4"/>
                                            </p:txEl>
                                          </p:spTgt>
                                        </p:tgtEl>
                                      </p:cBhvr>
                                    </p:animEffect>
                                  </p:childTnLst>
                                </p:cTn>
                              </p:par>
                              <p:par>
                                <p:cTn id="42" presetID="22" presetClass="entr" presetSubtype="8" fill="hold" grpId="0" nodeType="withEffect">
                                  <p:stCondLst>
                                    <p:cond delay="26050"/>
                                  </p:stCondLst>
                                  <p:childTnLst>
                                    <p:set>
                                      <p:cBhvr>
                                        <p:cTn id="43" dur="1" fill="hold">
                                          <p:stCondLst>
                                            <p:cond delay="0"/>
                                          </p:stCondLst>
                                        </p:cTn>
                                        <p:tgtEl>
                                          <p:spTgt spid="50"/>
                                        </p:tgtEl>
                                        <p:attrNameLst>
                                          <p:attrName>style.visibility</p:attrName>
                                        </p:attrNameLst>
                                      </p:cBhvr>
                                      <p:to>
                                        <p:strVal val="visible"/>
                                      </p:to>
                                    </p:set>
                                    <p:animEffect transition="in" filter="wipe(left)">
                                      <p:cBhvr>
                                        <p:cTn id="44" dur="500"/>
                                        <p:tgtEl>
                                          <p:spTgt spid="50"/>
                                        </p:tgtEl>
                                      </p:cBhvr>
                                    </p:animEffect>
                                  </p:childTnLst>
                                </p:cTn>
                              </p:par>
                              <p:par>
                                <p:cTn id="45" presetID="42" presetClass="entr" presetSubtype="0" fill="hold" grpId="0" nodeType="withEffect">
                                  <p:stCondLst>
                                    <p:cond delay="3350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anim calcmode="lin" valueType="num">
                                      <p:cBhvr>
                                        <p:cTn id="48" dur="500" fill="hold"/>
                                        <p:tgtEl>
                                          <p:spTgt spid="52"/>
                                        </p:tgtEl>
                                        <p:attrNameLst>
                                          <p:attrName>ppt_x</p:attrName>
                                        </p:attrNameLst>
                                      </p:cBhvr>
                                      <p:tavLst>
                                        <p:tav tm="0">
                                          <p:val>
                                            <p:strVal val="#ppt_x"/>
                                          </p:val>
                                        </p:tav>
                                        <p:tav tm="100000">
                                          <p:val>
                                            <p:strVal val="#ppt_x"/>
                                          </p:val>
                                        </p:tav>
                                      </p:tavLst>
                                    </p:anim>
                                    <p:anim calcmode="lin" valueType="num">
                                      <p:cBhvr>
                                        <p:cTn id="49"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remove" display="0">
                  <p:stCondLst>
                    <p:cond delay="indefinite"/>
                  </p:stCondLst>
                  <p:endCondLst>
                    <p:cond evt="onStopAudio" delay="0">
                      <p:tgtEl>
                        <p:sldTgt/>
                      </p:tgtEl>
                    </p:cond>
                  </p:endCondLst>
                </p:cTn>
                <p:tgtEl>
                  <p:spTgt spid="3"/>
                </p:tgtEl>
              </p:cMediaNode>
            </p:audio>
          </p:childTnLst>
        </p:cTn>
      </p:par>
    </p:tnLst>
    <p:bldLst>
      <p:bldP spid="30" grpId="0"/>
      <p:bldP spid="29" grpId="0" uiExpand="1" build="p"/>
      <p:bldP spid="47" grpId="0"/>
      <p:bldP spid="48" grpId="0"/>
      <p:bldP spid="49" grpId="0"/>
      <p:bldP spid="50" grpId="0"/>
      <p:bldP spid="5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48DA9CC-1BC6-4349-8C47-E73FB0C9AEBF}"/>
              </a:ext>
            </a:extLst>
          </p:cNvPr>
          <p:cNvSpPr>
            <a:spLocks noGrp="1"/>
          </p:cNvSpPr>
          <p:nvPr>
            <p:ph type="title" idx="4294967295"/>
          </p:nvPr>
        </p:nvSpPr>
        <p:spPr>
          <a:xfrm>
            <a:off x="838200" y="365125"/>
            <a:ext cx="10521950" cy="1325563"/>
          </a:xfrm>
          <a:prstGeom prst="rect">
            <a:avLst/>
          </a:prstGeom>
        </p:spPr>
        <p:txBody>
          <a:bodyPr/>
          <a:lstStyle/>
          <a:p>
            <a:r>
              <a:rPr lang="en-US" dirty="0"/>
              <a:t>52</a:t>
            </a:r>
          </a:p>
        </p:txBody>
      </p:sp>
    </p:spTree>
    <p:extLst>
      <p:ext uri="{BB962C8B-B14F-4D97-AF65-F5344CB8AC3E}">
        <p14:creationId xmlns:p14="http://schemas.microsoft.com/office/powerpoint/2010/main" val="287012036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3372" y="878807"/>
            <a:ext cx="3051076" cy="14736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r>
              <a:rPr kumimoji="0" lang="en-US" sz="3605"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rotWithShape="0">
                    <a:srgbClr val="000000">
                      <a:alpha val="43000"/>
                    </a:srgbClr>
                  </a:outerShdw>
                </a:effectLst>
                <a:uLnTx/>
                <a:uFillTx/>
                <a:latin typeface="Georgia" panose="02040502050405020303" pitchFamily="18" charset="0"/>
                <a:ea typeface="+mj-ea"/>
                <a:cs typeface="+mj-cs"/>
              </a:rPr>
              <a:t>        </a:t>
            </a:r>
            <a:endPar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endParaRPr>
          </a:p>
        </p:txBody>
      </p:sp>
      <p:pic>
        <p:nvPicPr>
          <p:cNvPr id="7" name="timelines_to_respond" descr="&quot;Audio&quot;">
            <a:hlinkClick r:id="" action="ppaction://media"/>
            <a:extLst>
              <a:ext uri="{FF2B5EF4-FFF2-40B4-BE49-F238E27FC236}">
                <a16:creationId xmlns:a16="http://schemas.microsoft.com/office/drawing/2014/main" id="{2D177A4D-6406-2529-8EDE-D7E45B36F501}"/>
              </a:ext>
            </a:extLst>
          </p:cNvPr>
          <p:cNvPicPr>
            <a:picLocks noChangeAspect="1"/>
          </p:cNvPicPr>
          <p:nvPr>
            <a:audioFile r:link="rId1"/>
            <p:extLst>
              <p:ext uri="{DAA4B4D4-6D71-4841-9C94-3DE7FCFB9230}">
                <p14:media xmlns:p14="http://schemas.microsoft.com/office/powerpoint/2010/main" r:embed="rId2">
                  <p14:trim end="43637"/>
                </p14:media>
              </p:ext>
            </p:extLst>
          </p:nvPr>
        </p:nvPicPr>
        <p:blipFill>
          <a:blip r:embed="rId5"/>
          <a:stretch>
            <a:fillRect/>
          </a:stretch>
        </p:blipFill>
        <p:spPr>
          <a:xfrm>
            <a:off x="-516107" y="3190854"/>
            <a:ext cx="347663" cy="347663"/>
          </a:xfrm>
          <a:prstGeom prst="rect">
            <a:avLst/>
          </a:prstGeom>
        </p:spPr>
      </p:pic>
      <p:pic>
        <p:nvPicPr>
          <p:cNvPr id="8" name="timelines_to_respond" descr="&quot;Audio&quot;">
            <a:hlinkClick r:id="" action="ppaction://media"/>
            <a:extLst>
              <a:ext uri="{FF2B5EF4-FFF2-40B4-BE49-F238E27FC236}">
                <a16:creationId xmlns:a16="http://schemas.microsoft.com/office/drawing/2014/main" id="{A297C8C8-A999-F5C8-D732-EB3FF299D5F9}"/>
              </a:ext>
            </a:extLst>
          </p:cNvPr>
          <p:cNvPicPr>
            <a:picLocks noChangeAspect="1"/>
          </p:cNvPicPr>
          <p:nvPr>
            <a:audioFile r:link="rId1"/>
            <p:extLst>
              <p:ext uri="{DAA4B4D4-6D71-4841-9C94-3DE7FCFB9230}">
                <p14:media xmlns:p14="http://schemas.microsoft.com/office/powerpoint/2010/main" r:embed="rId2">
                  <p14:trim st="38076"/>
                </p14:media>
              </p:ext>
            </p:extLst>
          </p:nvPr>
        </p:nvPicPr>
        <p:blipFill>
          <a:blip r:embed="rId5"/>
          <a:stretch>
            <a:fillRect/>
          </a:stretch>
        </p:blipFill>
        <p:spPr>
          <a:xfrm>
            <a:off x="-536242" y="3687836"/>
            <a:ext cx="347663" cy="347662"/>
          </a:xfrm>
          <a:prstGeom prst="rect">
            <a:avLst/>
          </a:prstGeom>
        </p:spPr>
      </p:pic>
      <p:sp>
        <p:nvSpPr>
          <p:cNvPr id="27" name="TextBox 26">
            <a:extLst>
              <a:ext uri="{FF2B5EF4-FFF2-40B4-BE49-F238E27FC236}">
                <a16:creationId xmlns:a16="http://schemas.microsoft.com/office/drawing/2014/main" id="{5A2D2918-7808-48E9-9FF2-A35E115A605E}"/>
              </a:ext>
              <a:ext uri="{C183D7F6-B498-43B3-948B-1728B52AA6E4}">
                <adec:decorative xmlns:adec="http://schemas.microsoft.com/office/drawing/2017/decorative" val="1"/>
              </a:ext>
            </a:extLst>
          </p:cNvPr>
          <p:cNvSpPr txBox="1"/>
          <p:nvPr/>
        </p:nvSpPr>
        <p:spPr>
          <a:xfrm>
            <a:off x="3481220" y="-1889"/>
            <a:ext cx="6561816" cy="770292"/>
          </a:xfrm>
          <a:prstGeom prst="rect">
            <a:avLst/>
          </a:prstGeom>
          <a:noFill/>
        </p:spPr>
        <p:txBody>
          <a:bodyPr wrap="square" rtlCol="0">
            <a:spAutoFit/>
          </a:bodyPr>
          <a:lstStyle/>
          <a:p>
            <a:r>
              <a:rPr lang="en-US" sz="4405" b="1" dirty="0"/>
              <a:t>3) </a:t>
            </a:r>
            <a:r>
              <a:rPr lang="en-US" sz="4405" b="1" spc="-152" dirty="0">
                <a:solidFill>
                  <a:srgbClr val="083045"/>
                </a:solidFill>
              </a:rPr>
              <a:t>ANALYSIS OF FINDINGS</a:t>
            </a:r>
            <a:endParaRPr lang="en-US" sz="4405" b="1" dirty="0"/>
          </a:p>
        </p:txBody>
      </p:sp>
      <p:grpSp>
        <p:nvGrpSpPr>
          <p:cNvPr id="42" name="Group 41" descr="Slide four of six">
            <a:extLst>
              <a:ext uri="{FF2B5EF4-FFF2-40B4-BE49-F238E27FC236}">
                <a16:creationId xmlns:a16="http://schemas.microsoft.com/office/drawing/2014/main" id="{E5AAC9DD-89F0-B59D-9379-40EE67C43D04}"/>
              </a:ext>
            </a:extLst>
          </p:cNvPr>
          <p:cNvGrpSpPr/>
          <p:nvPr/>
        </p:nvGrpSpPr>
        <p:grpSpPr>
          <a:xfrm>
            <a:off x="10548886" y="180549"/>
            <a:ext cx="1501389" cy="482333"/>
            <a:chOff x="10543381" y="182230"/>
            <a:chExt cx="1500607" cy="482083"/>
          </a:xfrm>
        </p:grpSpPr>
        <p:sp>
          <p:nvSpPr>
            <p:cNvPr id="47" name="Rectangle 46">
              <a:extLst>
                <a:ext uri="{FF2B5EF4-FFF2-40B4-BE49-F238E27FC236}">
                  <a16:creationId xmlns:a16="http://schemas.microsoft.com/office/drawing/2014/main" id="{5FC0F05E-6DC1-E5F8-8D65-5F7F7B9E9339}"/>
                </a:ext>
              </a:extLst>
            </p:cNvPr>
            <p:cNvSpPr/>
            <p:nvPr/>
          </p:nvSpPr>
          <p:spPr>
            <a:xfrm>
              <a:off x="10543381"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8" name="Rectangle 47">
              <a:extLst>
                <a:ext uri="{FF2B5EF4-FFF2-40B4-BE49-F238E27FC236}">
                  <a16:creationId xmlns:a16="http://schemas.microsoft.com/office/drawing/2014/main" id="{8B57F23D-1214-5D9C-5901-A37A6247E42B}"/>
                </a:ext>
              </a:extLst>
            </p:cNvPr>
            <p:cNvSpPr/>
            <p:nvPr/>
          </p:nvSpPr>
          <p:spPr>
            <a:xfrm>
              <a:off x="10795733"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3" name="Rectangle 42">
              <a:extLst>
                <a:ext uri="{FF2B5EF4-FFF2-40B4-BE49-F238E27FC236}">
                  <a16:creationId xmlns:a16="http://schemas.microsoft.com/office/drawing/2014/main" id="{2EBF6033-8011-804F-479B-E1F1F8D6921C}"/>
                </a:ext>
              </a:extLst>
            </p:cNvPr>
            <p:cNvSpPr/>
            <p:nvPr/>
          </p:nvSpPr>
          <p:spPr>
            <a:xfrm>
              <a:off x="11057007"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5" name="Rectangle 44">
              <a:extLst>
                <a:ext uri="{FF2B5EF4-FFF2-40B4-BE49-F238E27FC236}">
                  <a16:creationId xmlns:a16="http://schemas.microsoft.com/office/drawing/2014/main" id="{AB33F653-7963-6B9D-FFD2-068A7C30D994}"/>
                </a:ext>
              </a:extLst>
            </p:cNvPr>
            <p:cNvSpPr/>
            <p:nvPr/>
          </p:nvSpPr>
          <p:spPr>
            <a:xfrm>
              <a:off x="11318178" y="182230"/>
              <a:ext cx="203262" cy="209656"/>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4" name="Rectangle 43">
              <a:extLst>
                <a:ext uri="{FF2B5EF4-FFF2-40B4-BE49-F238E27FC236}">
                  <a16:creationId xmlns:a16="http://schemas.microsoft.com/office/drawing/2014/main" id="{B802E938-B79B-7AAB-F7A9-20CE682A4755}"/>
                </a:ext>
              </a:extLst>
            </p:cNvPr>
            <p:cNvSpPr/>
            <p:nvPr/>
          </p:nvSpPr>
          <p:spPr>
            <a:xfrm>
              <a:off x="11579452"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9" name="Rectangle 48">
              <a:extLst>
                <a:ext uri="{FF2B5EF4-FFF2-40B4-BE49-F238E27FC236}">
                  <a16:creationId xmlns:a16="http://schemas.microsoft.com/office/drawing/2014/main" id="{0560C1B2-C4CB-EA1C-193F-A2B40CCDB3D4}"/>
                </a:ext>
              </a:extLst>
            </p:cNvPr>
            <p:cNvSpPr/>
            <p:nvPr/>
          </p:nvSpPr>
          <p:spPr>
            <a:xfrm>
              <a:off x="11840726"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6" name="TextBox 45">
              <a:extLst>
                <a:ext uri="{FF2B5EF4-FFF2-40B4-BE49-F238E27FC236}">
                  <a16:creationId xmlns:a16="http://schemas.microsoft.com/office/drawing/2014/main" id="{893C72DA-18D8-CC3B-C88E-C8712ACA83FA}"/>
                </a:ext>
              </a:extLst>
            </p:cNvPr>
            <p:cNvSpPr txBox="1"/>
            <p:nvPr/>
          </p:nvSpPr>
          <p:spPr>
            <a:xfrm>
              <a:off x="11047909" y="386865"/>
              <a:ext cx="540533" cy="277448"/>
            </a:xfrm>
            <a:prstGeom prst="rect">
              <a:avLst/>
            </a:prstGeom>
            <a:noFill/>
          </p:spPr>
          <p:txBody>
            <a:bodyPr wrap="none" rtlCol="0">
              <a:spAutoFit/>
            </a:bodyPr>
            <a:lstStyle/>
            <a:p>
              <a:pPr algn="ctr"/>
              <a:r>
                <a:rPr lang="en-US" sz="1204" dirty="0"/>
                <a:t>4 of 6</a:t>
              </a:r>
            </a:p>
          </p:txBody>
        </p:sp>
      </p:grpSp>
      <p:sp>
        <p:nvSpPr>
          <p:cNvPr id="21" name="Title 20">
            <a:extLst>
              <a:ext uri="{FF2B5EF4-FFF2-40B4-BE49-F238E27FC236}">
                <a16:creationId xmlns:a16="http://schemas.microsoft.com/office/drawing/2014/main" id="{97F3039F-4764-1FA9-F36E-89B4F25FE61B}"/>
              </a:ext>
            </a:extLst>
          </p:cNvPr>
          <p:cNvSpPr txBox="1">
            <a:spLocks noGrp="1"/>
          </p:cNvSpPr>
          <p:nvPr>
            <p:ph type="title" idx="4294967295"/>
          </p:nvPr>
        </p:nvSpPr>
        <p:spPr>
          <a:xfrm>
            <a:off x="4160753" y="885870"/>
            <a:ext cx="6561816" cy="461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2400" b="1">
                <a:solidFill>
                  <a:srgbClr val="1373A6"/>
                </a:solidFill>
                <a:effectLst>
                  <a:glow rad="520700">
                    <a:schemeClr val="bg1"/>
                  </a:glow>
                </a:effectLst>
              </a:defRPr>
            </a:lvl1p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2401" b="1" i="0" u="none" strike="noStrike" kern="1200" cap="none" spc="0" normalizeH="0" baseline="0" noProof="0" dirty="0">
                <a:ln>
                  <a:noFill/>
                </a:ln>
                <a:solidFill>
                  <a:srgbClr val="1373A6"/>
                </a:solidFill>
                <a:effectLst>
                  <a:glow rad="127000">
                    <a:schemeClr val="bg1">
                      <a:alpha val="85000"/>
                    </a:schemeClr>
                  </a:glow>
                </a:effectLst>
                <a:uLnTx/>
                <a:uFillTx/>
                <a:latin typeface="+mn-lt"/>
                <a:ea typeface="+mn-ea"/>
                <a:cs typeface="+mn-cs"/>
              </a:rPr>
              <a:t>Sponsor Timelines to Respond</a:t>
            </a:r>
          </a:p>
        </p:txBody>
      </p:sp>
      <p:sp>
        <p:nvSpPr>
          <p:cNvPr id="20" name="TextBox 19">
            <a:extLst>
              <a:ext uri="{FF2B5EF4-FFF2-40B4-BE49-F238E27FC236}">
                <a16:creationId xmlns:a16="http://schemas.microsoft.com/office/drawing/2014/main" id="{12690E58-B796-6BDD-B9DD-29EB814C9412}"/>
              </a:ext>
            </a:extLst>
          </p:cNvPr>
          <p:cNvSpPr txBox="1"/>
          <p:nvPr/>
        </p:nvSpPr>
        <p:spPr>
          <a:xfrm>
            <a:off x="4269476" y="1433267"/>
            <a:ext cx="7373423" cy="831430"/>
          </a:xfrm>
          <a:prstGeom prst="rect">
            <a:avLst/>
          </a:prstGeom>
          <a:noFill/>
        </p:spPr>
        <p:txBody>
          <a:bodyPr wrap="square" rtlCol="0">
            <a:spAutoFit/>
          </a:bodyPr>
          <a:lstStyle/>
          <a:p>
            <a:pPr>
              <a:spcBef>
                <a:spcPts val="1204"/>
              </a:spcBef>
              <a:buClr>
                <a:schemeClr val="accent6"/>
              </a:buClr>
            </a:pPr>
            <a:r>
              <a:rPr lang="en-US" sz="2401" dirty="0">
                <a:solidFill>
                  <a:schemeClr val="tx1">
                    <a:lumMod val="95000"/>
                    <a:lumOff val="5000"/>
                  </a:schemeClr>
                </a:solidFill>
              </a:rPr>
              <a:t>The sponsor has deadlines for responding to a Notice of Review Findings with deficiencies that must be corrected.</a:t>
            </a:r>
          </a:p>
        </p:txBody>
      </p:sp>
      <p:graphicFrame>
        <p:nvGraphicFramePr>
          <p:cNvPr id="22" name="Table 21" descr="Table of Sponsor Deadlines with three columns and five rows. Row 1, Header row: Blank; 29 CFR Part 29; 29 CFR Part 30. Row 2, Option 1) Take corrective measures to correct deficiencies; Submit a Compliance Action Plan. Row 3, Option 2) None; Submit a written rebuttal. Row four, Deadline) Within 30 calendar days; Within 30 business days. Row five, Deadline Extension) Another 30 days for good cause; Another 30 days for good cause.">
            <a:extLst>
              <a:ext uri="{FF2B5EF4-FFF2-40B4-BE49-F238E27FC236}">
                <a16:creationId xmlns:a16="http://schemas.microsoft.com/office/drawing/2014/main" id="{7B11B704-B2CF-D085-AE25-49A85CBFE938}"/>
              </a:ext>
            </a:extLst>
          </p:cNvPr>
          <p:cNvGraphicFramePr>
            <a:graphicFrameLocks noGrp="1"/>
          </p:cNvGraphicFramePr>
          <p:nvPr>
            <p:extLst>
              <p:ext uri="{D42A27DB-BD31-4B8C-83A1-F6EECF244321}">
                <p14:modId xmlns:p14="http://schemas.microsoft.com/office/powerpoint/2010/main" val="2979639294"/>
              </p:ext>
            </p:extLst>
          </p:nvPr>
        </p:nvGraphicFramePr>
        <p:xfrm>
          <a:off x="4207715" y="2559806"/>
          <a:ext cx="7068511" cy="3550297"/>
        </p:xfrm>
        <a:graphic>
          <a:graphicData uri="http://schemas.openxmlformats.org/drawingml/2006/table">
            <a:tbl>
              <a:tblPr firstRow="1" firstCol="1" bandRow="1">
                <a:tableStyleId>{5C22544A-7EE6-4342-B048-85BDC9FD1C3A}</a:tableStyleId>
              </a:tblPr>
              <a:tblGrid>
                <a:gridCol w="1116368">
                  <a:extLst>
                    <a:ext uri="{9D8B030D-6E8A-4147-A177-3AD203B41FA5}">
                      <a16:colId xmlns:a16="http://schemas.microsoft.com/office/drawing/2014/main" val="2973039596"/>
                    </a:ext>
                  </a:extLst>
                </a:gridCol>
                <a:gridCol w="2932198">
                  <a:extLst>
                    <a:ext uri="{9D8B030D-6E8A-4147-A177-3AD203B41FA5}">
                      <a16:colId xmlns:a16="http://schemas.microsoft.com/office/drawing/2014/main" val="804995312"/>
                    </a:ext>
                  </a:extLst>
                </a:gridCol>
                <a:gridCol w="3019945">
                  <a:extLst>
                    <a:ext uri="{9D8B030D-6E8A-4147-A177-3AD203B41FA5}">
                      <a16:colId xmlns:a16="http://schemas.microsoft.com/office/drawing/2014/main" val="3328870123"/>
                    </a:ext>
                  </a:extLst>
                </a:gridCol>
              </a:tblGrid>
              <a:tr h="672853">
                <a:tc>
                  <a:txBody>
                    <a:bodyPr/>
                    <a:lstStyle/>
                    <a:p>
                      <a:pPr marL="0" marR="0">
                        <a:spcBef>
                          <a:spcPts val="0"/>
                        </a:spcBef>
                        <a:spcAft>
                          <a:spcPts val="0"/>
                        </a:spcAft>
                      </a:pP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tc>
                  <a:txBody>
                    <a:bodyPr/>
                    <a:lstStyle/>
                    <a:p>
                      <a:pPr marL="0" marR="0" algn="ctr">
                        <a:spcBef>
                          <a:spcPts val="0"/>
                        </a:spcBef>
                        <a:spcAft>
                          <a:spcPts val="0"/>
                        </a:spcAft>
                      </a:pPr>
                      <a:r>
                        <a:rPr lang="en-US" sz="1700" dirty="0">
                          <a:effectLst/>
                        </a:rPr>
                        <a:t>29 CFR Part 29</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tc>
                  <a:txBody>
                    <a:bodyPr/>
                    <a:lstStyle/>
                    <a:p>
                      <a:pPr marL="0" marR="0" algn="ctr">
                        <a:spcBef>
                          <a:spcPts val="0"/>
                        </a:spcBef>
                        <a:spcAft>
                          <a:spcPts val="0"/>
                        </a:spcAft>
                      </a:pPr>
                      <a:r>
                        <a:rPr lang="en-US" sz="1700">
                          <a:effectLst/>
                        </a:rPr>
                        <a:t>29 CFR Part 30</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extLst>
                  <a:ext uri="{0D108BD9-81ED-4DB2-BD59-A6C34878D82A}">
                    <a16:rowId xmlns:a16="http://schemas.microsoft.com/office/drawing/2014/main" val="2216712118"/>
                  </a:ext>
                </a:extLst>
              </a:tr>
              <a:tr h="957204">
                <a:tc>
                  <a:txBody>
                    <a:bodyPr/>
                    <a:lstStyle/>
                    <a:p>
                      <a:pPr marL="0" marR="0" algn="l">
                        <a:spcBef>
                          <a:spcPts val="0"/>
                        </a:spcBef>
                        <a:spcAft>
                          <a:spcPts val="0"/>
                        </a:spcAft>
                      </a:pPr>
                      <a:r>
                        <a:rPr lang="en-US" sz="1700" dirty="0">
                          <a:effectLst/>
                        </a:rPr>
                        <a:t>Option 1</a:t>
                      </a:r>
                    </a:p>
                  </a:txBody>
                  <a:tcPr marL="49173" marR="49173" marT="0" marB="0" anchor="ctr"/>
                </a:tc>
                <a:tc>
                  <a:txBody>
                    <a:bodyPr/>
                    <a:lstStyle/>
                    <a:p>
                      <a:pPr marL="0" marR="0" algn="ctr">
                        <a:spcBef>
                          <a:spcPts val="0"/>
                        </a:spcBef>
                        <a:spcAft>
                          <a:spcPts val="800"/>
                        </a:spcAft>
                      </a:pPr>
                      <a:r>
                        <a:rPr lang="en-US" sz="1400" dirty="0">
                          <a:effectLst/>
                        </a:rPr>
                        <a:t>[CORRECTIVE ACTION PERIOD]</a:t>
                      </a:r>
                    </a:p>
                    <a:p>
                      <a:pPr marL="0" marR="0" algn="ctr">
                        <a:spcBef>
                          <a:spcPts val="0"/>
                        </a:spcBef>
                        <a:spcAft>
                          <a:spcPts val="0"/>
                        </a:spcAft>
                      </a:pPr>
                      <a:r>
                        <a:rPr lang="en-US" sz="1700" dirty="0">
                          <a:effectLst/>
                        </a:rPr>
                        <a:t>Take corrective measures to correct deficiencies</a:t>
                      </a:r>
                    </a:p>
                  </a:txBody>
                  <a:tcPr marL="49173" marR="49173" marT="0" marB="0" anchor="ctr"/>
                </a:tc>
                <a:tc>
                  <a:txBody>
                    <a:bodyPr/>
                    <a:lstStyle/>
                    <a:p>
                      <a:pPr marL="0" marR="0" algn="ctr">
                        <a:spcBef>
                          <a:spcPts val="0"/>
                        </a:spcBef>
                        <a:spcAft>
                          <a:spcPts val="0"/>
                        </a:spcAft>
                      </a:pPr>
                      <a:r>
                        <a:rPr lang="en-US" sz="1700" dirty="0">
                          <a:effectLst/>
                        </a:rPr>
                        <a:t>Submit a </a:t>
                      </a:r>
                      <a:br>
                        <a:rPr lang="en-US" sz="1700" dirty="0">
                          <a:effectLst/>
                        </a:rPr>
                      </a:br>
                      <a:r>
                        <a:rPr lang="en-US" sz="1700" dirty="0">
                          <a:effectLst/>
                        </a:rPr>
                        <a:t>Compliance Action Plan</a:t>
                      </a:r>
                    </a:p>
                  </a:txBody>
                  <a:tcPr marL="49173" marR="49173" marT="0" marB="0" anchor="ctr"/>
                </a:tc>
                <a:extLst>
                  <a:ext uri="{0D108BD9-81ED-4DB2-BD59-A6C34878D82A}">
                    <a16:rowId xmlns:a16="http://schemas.microsoft.com/office/drawing/2014/main" val="43010634"/>
                  </a:ext>
                </a:extLst>
              </a:tr>
              <a:tr h="640080">
                <a:tc>
                  <a:txBody>
                    <a:bodyPr/>
                    <a:lstStyle/>
                    <a:p>
                      <a:pPr marL="0" marR="0" algn="l">
                        <a:spcBef>
                          <a:spcPts val="0"/>
                        </a:spcBef>
                        <a:spcAft>
                          <a:spcPts val="0"/>
                        </a:spcAft>
                      </a:pPr>
                      <a:r>
                        <a:rPr lang="en-US" sz="1700" dirty="0">
                          <a:effectLst/>
                        </a:rPr>
                        <a:t>Option 2</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tc>
                  <a:txBody>
                    <a:bodyPr/>
                    <a:lstStyle/>
                    <a:p>
                      <a:pPr marL="0" marR="0" algn="ctr">
                        <a:spcBef>
                          <a:spcPts val="0"/>
                        </a:spcBef>
                        <a:spcAft>
                          <a:spcPts val="0"/>
                        </a:spcAft>
                      </a:pPr>
                      <a:r>
                        <a:rPr lang="en-US" sz="1700">
                          <a:effectLst/>
                        </a:rPr>
                        <a:t>None</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tc>
                  <a:txBody>
                    <a:bodyPr/>
                    <a:lstStyle/>
                    <a:p>
                      <a:pPr marL="0" marR="0" algn="ctr">
                        <a:spcBef>
                          <a:spcPts val="0"/>
                        </a:spcBef>
                        <a:spcAft>
                          <a:spcPts val="0"/>
                        </a:spcAft>
                      </a:pPr>
                      <a:r>
                        <a:rPr lang="en-US" sz="1700">
                          <a:effectLst/>
                        </a:rPr>
                        <a:t>Submit a written rebuttal</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extLst>
                  <a:ext uri="{0D108BD9-81ED-4DB2-BD59-A6C34878D82A}">
                    <a16:rowId xmlns:a16="http://schemas.microsoft.com/office/drawing/2014/main" val="33304917"/>
                  </a:ext>
                </a:extLst>
              </a:tr>
              <a:tr h="640080">
                <a:tc>
                  <a:txBody>
                    <a:bodyPr/>
                    <a:lstStyle/>
                    <a:p>
                      <a:pPr marL="0" marR="0" algn="l">
                        <a:spcBef>
                          <a:spcPts val="0"/>
                        </a:spcBef>
                        <a:spcAft>
                          <a:spcPts val="0"/>
                        </a:spcAft>
                      </a:pPr>
                      <a:r>
                        <a:rPr lang="en-US" sz="1700" dirty="0">
                          <a:effectLst/>
                        </a:rPr>
                        <a:t>Deadline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tc>
                  <a:txBody>
                    <a:bodyPr/>
                    <a:lstStyle/>
                    <a:p>
                      <a:pPr marL="0" marR="0" algn="ctr">
                        <a:spcBef>
                          <a:spcPts val="0"/>
                        </a:spcBef>
                        <a:spcAft>
                          <a:spcPts val="0"/>
                        </a:spcAft>
                      </a:pPr>
                      <a:r>
                        <a:rPr lang="en-US" sz="1700" dirty="0">
                          <a:effectLst/>
                        </a:rPr>
                        <a:t>Within 30 </a:t>
                      </a:r>
                      <a:r>
                        <a:rPr lang="en-US" sz="1700" i="1" dirty="0">
                          <a:effectLst/>
                        </a:rPr>
                        <a:t>calendar</a:t>
                      </a:r>
                      <a:r>
                        <a:rPr lang="en-US" sz="1700" dirty="0">
                          <a:effectLst/>
                        </a:rPr>
                        <a:t> days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tc>
                  <a:txBody>
                    <a:bodyPr/>
                    <a:lstStyle/>
                    <a:p>
                      <a:pPr marL="0" marR="0" algn="ctr">
                        <a:spcBef>
                          <a:spcPts val="0"/>
                        </a:spcBef>
                        <a:spcAft>
                          <a:spcPts val="0"/>
                        </a:spcAft>
                      </a:pPr>
                      <a:r>
                        <a:rPr lang="en-US" sz="1700" dirty="0">
                          <a:effectLst/>
                        </a:rPr>
                        <a:t>Within 30 </a:t>
                      </a:r>
                      <a:r>
                        <a:rPr lang="en-US" sz="1700" i="1" dirty="0">
                          <a:effectLst/>
                        </a:rPr>
                        <a:t>business</a:t>
                      </a:r>
                      <a:r>
                        <a:rPr lang="en-US" sz="1700" dirty="0">
                          <a:effectLst/>
                        </a:rPr>
                        <a:t> days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extLst>
                  <a:ext uri="{0D108BD9-81ED-4DB2-BD59-A6C34878D82A}">
                    <a16:rowId xmlns:a16="http://schemas.microsoft.com/office/drawing/2014/main" val="10102675"/>
                  </a:ext>
                </a:extLst>
              </a:tr>
              <a:tr h="640080">
                <a:tc>
                  <a:txBody>
                    <a:bodyPr/>
                    <a:lstStyle/>
                    <a:p>
                      <a:pPr marL="0" marR="0" algn="l">
                        <a:spcBef>
                          <a:spcPts val="0"/>
                        </a:spcBef>
                        <a:spcAft>
                          <a:spcPts val="0"/>
                        </a:spcAft>
                      </a:pPr>
                      <a:r>
                        <a:rPr lang="en-US" sz="1700" dirty="0">
                          <a:effectLst/>
                        </a:rPr>
                        <a:t>Deadline Extension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tc>
                  <a:txBody>
                    <a:bodyPr/>
                    <a:lstStyle/>
                    <a:p>
                      <a:pPr marL="0" marR="0" algn="ctr">
                        <a:spcBef>
                          <a:spcPts val="0"/>
                        </a:spcBef>
                        <a:spcAft>
                          <a:spcPts val="0"/>
                        </a:spcAft>
                      </a:pPr>
                      <a:r>
                        <a:rPr lang="en-US" sz="1700" dirty="0">
                          <a:effectLst/>
                        </a:rPr>
                        <a:t>Another 30 days for good cause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tc>
                  <a:txBody>
                    <a:bodyPr/>
                    <a:lstStyle/>
                    <a:p>
                      <a:pPr marL="0" marR="0" algn="ctr">
                        <a:spcBef>
                          <a:spcPts val="0"/>
                        </a:spcBef>
                        <a:spcAft>
                          <a:spcPts val="0"/>
                        </a:spcAft>
                      </a:pPr>
                      <a:r>
                        <a:rPr lang="en-US" sz="1700" dirty="0">
                          <a:effectLst/>
                        </a:rPr>
                        <a:t>Another 30 days for good cause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9173" marR="49173" marT="0" marB="0" anchor="ctr"/>
                </a:tc>
                <a:extLst>
                  <a:ext uri="{0D108BD9-81ED-4DB2-BD59-A6C34878D82A}">
                    <a16:rowId xmlns:a16="http://schemas.microsoft.com/office/drawing/2014/main" val="1215040936"/>
                  </a:ext>
                </a:extLst>
              </a:tr>
            </a:tbl>
          </a:graphicData>
        </a:graphic>
      </p:graphicFrame>
      <p:sp>
        <p:nvSpPr>
          <p:cNvPr id="23" name="Half Frame 22" descr="Left-facing arrow">
            <a:hlinkClick r:id="rId6" action="ppaction://hlinksldjump" highlightClick="1"/>
            <a:hlinkHover r:id="" action="ppaction://noaction" highlightClick="1"/>
            <a:extLst>
              <a:ext uri="{FF2B5EF4-FFF2-40B4-BE49-F238E27FC236}">
                <a16:creationId xmlns:a16="http://schemas.microsoft.com/office/drawing/2014/main" id="{9F7065D1-CF37-A172-7B00-8F2F9C44AEAE}"/>
              </a:ext>
            </a:extLst>
          </p:cNvPr>
          <p:cNvSpPr/>
          <p:nvPr/>
        </p:nvSpPr>
        <p:spPr>
          <a:xfrm rot="13300971" flipH="1">
            <a:off x="3513154" y="2866067"/>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36" name="Rectangle 35" descr="&quot;Decorative&quot;">
            <a:extLst>
              <a:ext uri="{FF2B5EF4-FFF2-40B4-BE49-F238E27FC236}">
                <a16:creationId xmlns:a16="http://schemas.microsoft.com/office/drawing/2014/main" id="{3C374C20-CE6D-CD7F-498B-8A0931151B13}"/>
              </a:ext>
            </a:extLst>
          </p:cNvPr>
          <p:cNvSpPr/>
          <p:nvPr/>
        </p:nvSpPr>
        <p:spPr>
          <a:xfrm>
            <a:off x="5356761" y="2550317"/>
            <a:ext cx="2897109" cy="2902121"/>
          </a:xfrm>
          <a:prstGeom prst="rect">
            <a:avLst/>
          </a:prstGeom>
          <a:noFill/>
          <a:ln w="76200">
            <a:solidFill>
              <a:srgbClr val="F9CB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7" name="Rectangle 36" descr="&quot;Decorative&quot;">
            <a:extLst>
              <a:ext uri="{FF2B5EF4-FFF2-40B4-BE49-F238E27FC236}">
                <a16:creationId xmlns:a16="http://schemas.microsoft.com/office/drawing/2014/main" id="{DF6CD6C3-9607-F495-4797-CFE633D2B5E2}"/>
              </a:ext>
            </a:extLst>
          </p:cNvPr>
          <p:cNvSpPr/>
          <p:nvPr/>
        </p:nvSpPr>
        <p:spPr>
          <a:xfrm>
            <a:off x="8286537" y="2550317"/>
            <a:ext cx="2957011" cy="2902121"/>
          </a:xfrm>
          <a:prstGeom prst="rect">
            <a:avLst/>
          </a:prstGeom>
          <a:noFill/>
          <a:ln w="76200">
            <a:solidFill>
              <a:srgbClr val="F9CB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8" name="Rectangle 37" descr="&quot;Decorative&quot;">
            <a:extLst>
              <a:ext uri="{FF2B5EF4-FFF2-40B4-BE49-F238E27FC236}">
                <a16:creationId xmlns:a16="http://schemas.microsoft.com/office/drawing/2014/main" id="{CE4E93B3-8A27-752B-E247-9AB9AC744AC8}"/>
              </a:ext>
            </a:extLst>
          </p:cNvPr>
          <p:cNvSpPr/>
          <p:nvPr/>
        </p:nvSpPr>
        <p:spPr>
          <a:xfrm>
            <a:off x="4175036" y="5447784"/>
            <a:ext cx="7068508" cy="657665"/>
          </a:xfrm>
          <a:prstGeom prst="rect">
            <a:avLst/>
          </a:prstGeom>
          <a:noFill/>
          <a:ln w="76200">
            <a:solidFill>
              <a:srgbClr val="F9CB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01" name="Half Frame 100" descr="Right-facing arrow">
            <a:extLst>
              <a:ext uri="{FF2B5EF4-FFF2-40B4-BE49-F238E27FC236}">
                <a16:creationId xmlns:a16="http://schemas.microsoft.com/office/drawing/2014/main" id="{7863082A-9C26-4CFF-9DA1-7D69B152B3FC}"/>
              </a:ext>
            </a:extLst>
          </p:cNvPr>
          <p:cNvSpPr/>
          <p:nvPr/>
        </p:nvSpPr>
        <p:spPr>
          <a:xfrm rot="8299029">
            <a:off x="11517406"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3" name="TextBox 2">
            <a:extLst>
              <a:ext uri="{FF2B5EF4-FFF2-40B4-BE49-F238E27FC236}">
                <a16:creationId xmlns:a16="http://schemas.microsoft.com/office/drawing/2014/main" id="{96C2718B-8473-9F74-55D6-D1B976834299}"/>
              </a:ext>
            </a:extLst>
          </p:cNvPr>
          <p:cNvSpPr txBox="1"/>
          <p:nvPr/>
        </p:nvSpPr>
        <p:spPr>
          <a:xfrm>
            <a:off x="11398518" y="3503984"/>
            <a:ext cx="799832" cy="338730"/>
          </a:xfrm>
          <a:prstGeom prst="rect">
            <a:avLst/>
          </a:prstGeom>
          <a:noFill/>
        </p:spPr>
        <p:txBody>
          <a:bodyPr wrap="square" rtlCol="0">
            <a:spAutoFit/>
          </a:bodyPr>
          <a:lstStyle/>
          <a:p>
            <a:pPr algn="r"/>
            <a:r>
              <a:rPr lang="en-US" sz="1601" b="1" dirty="0">
                <a:solidFill>
                  <a:srgbClr val="620909"/>
                </a:solidFill>
              </a:rPr>
              <a:t>MORE</a:t>
            </a:r>
          </a:p>
        </p:txBody>
      </p:sp>
      <p:sp>
        <p:nvSpPr>
          <p:cNvPr id="2" name="Rectangle 1" descr="Clickable object: Desk Review">
            <a:hlinkClick r:id="rId7" action="ppaction://hlinksldjump" highlightClick="1"/>
            <a:hlinkHover r:id="" action="ppaction://noaction" highlightClick="1"/>
            <a:extLst>
              <a:ext uri="{FF2B5EF4-FFF2-40B4-BE49-F238E27FC236}">
                <a16:creationId xmlns:a16="http://schemas.microsoft.com/office/drawing/2014/main" id="{A088B3CE-59CA-2C57-4769-A1C259138726}"/>
              </a:ext>
            </a:extLst>
          </p:cNvPr>
          <p:cNvSpPr/>
          <p:nvPr/>
        </p:nvSpPr>
        <p:spPr>
          <a:xfrm>
            <a:off x="380560" y="2584634"/>
            <a:ext cx="2438226" cy="125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4" name="Rectangle 3" descr="Clickable object: In-Person Review">
            <a:hlinkClick r:id="rId8" action="ppaction://hlinksldjump" highlightClick="1"/>
            <a:hlinkHover r:id="" action="ppaction://noaction" highlightClick="1"/>
            <a:extLst>
              <a:ext uri="{FF2B5EF4-FFF2-40B4-BE49-F238E27FC236}">
                <a16:creationId xmlns:a16="http://schemas.microsoft.com/office/drawing/2014/main" id="{2A3D1DB0-EA6F-205F-0675-20FE8339E81E}"/>
              </a:ext>
            </a:extLst>
          </p:cNvPr>
          <p:cNvSpPr/>
          <p:nvPr/>
        </p:nvSpPr>
        <p:spPr>
          <a:xfrm>
            <a:off x="307546" y="3903262"/>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40" name="TextBox 39">
            <a:hlinkClick r:id="rId8" action="ppaction://hlinksldjump" highlightClick="1"/>
            <a:hlinkHover r:id="" action="ppaction://noaction" highlightClick="1"/>
            <a:extLst>
              <a:ext uri="{FF2B5EF4-FFF2-40B4-BE49-F238E27FC236}">
                <a16:creationId xmlns:a16="http://schemas.microsoft.com/office/drawing/2014/main" id="{1F045C83-3F63-3457-A585-4D853E50856B}"/>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24" name="Rectangle 23" descr="Clickable object: Back to previous slide">
            <a:hlinkClick r:id="rId9" action="ppaction://hlinksldjump" highlightClick="1"/>
            <a:hlinkHover r:id="" action="ppaction://noaction" highlightClick="1"/>
            <a:extLst>
              <a:ext uri="{FF2B5EF4-FFF2-40B4-BE49-F238E27FC236}">
                <a16:creationId xmlns:a16="http://schemas.microsoft.com/office/drawing/2014/main" id="{027F137B-4E88-909E-C687-E72C2EFC4710}"/>
              </a:ext>
            </a:extLst>
          </p:cNvPr>
          <p:cNvSpPr/>
          <p:nvPr/>
        </p:nvSpPr>
        <p:spPr>
          <a:xfrm>
            <a:off x="3371324" y="2584634"/>
            <a:ext cx="552398" cy="11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102" name="Rectangle 101" descr="Clickable object: More information">
            <a:hlinkClick r:id="" action="ppaction://hlinkshowjump?jump=nextslide" highlightClick="1"/>
            <a:hlinkHover r:id="" action="ppaction://noaction" highlightClick="1"/>
            <a:extLst>
              <a:ext uri="{FF2B5EF4-FFF2-40B4-BE49-F238E27FC236}">
                <a16:creationId xmlns:a16="http://schemas.microsoft.com/office/drawing/2014/main" id="{56699FE5-9BCE-4F05-B821-B1058723C835}"/>
              </a:ext>
            </a:extLst>
          </p:cNvPr>
          <p:cNvSpPr/>
          <p:nvPr/>
        </p:nvSpPr>
        <p:spPr>
          <a:xfrm>
            <a:off x="11527456" y="2731967"/>
            <a:ext cx="670900" cy="1110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Tree>
    <p:extLst>
      <p:ext uri="{BB962C8B-B14F-4D97-AF65-F5344CB8AC3E}">
        <p14:creationId xmlns:p14="http://schemas.microsoft.com/office/powerpoint/2010/main" val="557079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67" fill="hold"/>
                                        <p:tgtEl>
                                          <p:spTgt spid="7"/>
                                        </p:tgtEl>
                                      </p:cBhvr>
                                    </p:cmd>
                                  </p:childTnLst>
                                </p:cTn>
                              </p:par>
                              <p:par>
                                <p:cTn id="7" presetID="42" presetClass="entr" presetSubtype="0" fill="hold" grpId="0" nodeType="withEffect">
                                  <p:stCondLst>
                                    <p:cond delay="5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anim calcmode="lin" valueType="num">
                                      <p:cBhvr>
                                        <p:cTn id="10" dur="500" fill="hold"/>
                                        <p:tgtEl>
                                          <p:spTgt spid="21"/>
                                        </p:tgtEl>
                                        <p:attrNameLst>
                                          <p:attrName>ppt_x</p:attrName>
                                        </p:attrNameLst>
                                      </p:cBhvr>
                                      <p:tavLst>
                                        <p:tav tm="0">
                                          <p:val>
                                            <p:strVal val="#ppt_x"/>
                                          </p:val>
                                        </p:tav>
                                        <p:tav tm="100000">
                                          <p:val>
                                            <p:strVal val="#ppt_x"/>
                                          </p:val>
                                        </p:tav>
                                      </p:tavLst>
                                    </p:anim>
                                    <p:anim calcmode="lin" valueType="num">
                                      <p:cBhvr>
                                        <p:cTn id="11" dur="500" fill="hold"/>
                                        <p:tgtEl>
                                          <p:spTgt spid="21"/>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nodeType="withEffect">
                                  <p:stCondLst>
                                    <p:cond delay="50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 presetClass="entr" presetSubtype="0" fill="hold" grpId="0" nodeType="withEffect">
                                  <p:stCondLst>
                                    <p:cond delay="900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xit" presetSubtype="0" fill="hold" grpId="1" nodeType="withEffect">
                                  <p:stCondLst>
                                    <p:cond delay="38000"/>
                                  </p:stCondLst>
                                  <p:childTnLst>
                                    <p:set>
                                      <p:cBhvr>
                                        <p:cTn id="21" dur="1" fill="hold">
                                          <p:stCondLst>
                                            <p:cond delay="0"/>
                                          </p:stCondLst>
                                        </p:cTn>
                                        <p:tgtEl>
                                          <p:spTgt spid="36"/>
                                        </p:tgtEl>
                                        <p:attrNameLst>
                                          <p:attrName>style.visibility</p:attrName>
                                        </p:attrNameLst>
                                      </p:cBhvr>
                                      <p:to>
                                        <p:strVal val="hidden"/>
                                      </p:to>
                                    </p:set>
                                  </p:childTnLst>
                                </p:cTn>
                              </p:par>
                            </p:childTnLst>
                          </p:cTn>
                        </p:par>
                        <p:par>
                          <p:cTn id="22" fill="hold">
                            <p:stCondLst>
                              <p:cond delay="38000"/>
                            </p:stCondLst>
                            <p:childTnLst>
                              <p:par>
                                <p:cTn id="23" presetID="1" presetClass="mediacall" presetSubtype="0" fill="hold" nodeType="afterEffect">
                                  <p:stCondLst>
                                    <p:cond delay="0"/>
                                  </p:stCondLst>
                                  <p:childTnLst>
                                    <p:cmd type="call" cmd="playFrom(0.0)">
                                      <p:cBhvr>
                                        <p:cTn id="24" dur="43428" fill="hold"/>
                                        <p:tgtEl>
                                          <p:spTgt spid="8"/>
                                        </p:tgtEl>
                                      </p:cBhvr>
                                    </p:cmd>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xit" presetSubtype="0" fill="hold" grpId="1" nodeType="withEffect">
                                  <p:stCondLst>
                                    <p:cond delay="30000"/>
                                  </p:stCondLst>
                                  <p:childTnLst>
                                    <p:set>
                                      <p:cBhvr>
                                        <p:cTn id="28" dur="1" fill="hold">
                                          <p:stCondLst>
                                            <p:cond delay="0"/>
                                          </p:stCondLst>
                                        </p:cTn>
                                        <p:tgtEl>
                                          <p:spTgt spid="37"/>
                                        </p:tgtEl>
                                        <p:attrNameLst>
                                          <p:attrName>style.visibility</p:attrName>
                                        </p:attrNameLst>
                                      </p:cBhvr>
                                      <p:to>
                                        <p:strVal val="hidden"/>
                                      </p:to>
                                    </p:set>
                                  </p:childTnLst>
                                </p:cTn>
                              </p:par>
                              <p:par>
                                <p:cTn id="29" presetID="1" presetClass="entr" presetSubtype="0" fill="hold" grpId="0" nodeType="withEffect">
                                  <p:stCondLst>
                                    <p:cond delay="34000"/>
                                  </p:stCondLst>
                                  <p:childTnLst>
                                    <p:set>
                                      <p:cBhvr>
                                        <p:cTn id="30" dur="1" fill="hold">
                                          <p:stCondLst>
                                            <p:cond delay="0"/>
                                          </p:stCondLst>
                                        </p:cTn>
                                        <p:tgtEl>
                                          <p:spTgt spid="38"/>
                                        </p:tgtEl>
                                        <p:attrNameLst>
                                          <p:attrName>style.visibility</p:attrName>
                                        </p:attrNameLst>
                                      </p:cBhvr>
                                      <p:to>
                                        <p:strVal val="visible"/>
                                      </p:to>
                                    </p:set>
                                  </p:childTnLst>
                                </p:cTn>
                              </p:par>
                              <p:par>
                                <p:cTn id="31" presetID="42" presetClass="entr" presetSubtype="0" fill="hold" grpId="0" nodeType="withEffect">
                                  <p:stCondLst>
                                    <p:cond delay="4321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remove" display="0">
                  <p:stCondLst>
                    <p:cond delay="indefinite"/>
                  </p:stCondLst>
                  <p:endCondLst>
                    <p:cond evt="onStopAudio" delay="0">
                      <p:tgtEl>
                        <p:sldTgt/>
                      </p:tgtEl>
                    </p:cond>
                  </p:endCondLst>
                </p:cTn>
                <p:tgtEl>
                  <p:spTgt spid="7"/>
                </p:tgtEl>
              </p:cMediaNode>
            </p:audio>
            <p:audio>
              <p:cMediaNode vol="80000">
                <p:cTn id="37" fill="remove" display="0">
                  <p:stCondLst>
                    <p:cond delay="indefinite"/>
                  </p:stCondLst>
                  <p:endCondLst>
                    <p:cond evt="onStopAudio" delay="0">
                      <p:tgtEl>
                        <p:sldTgt/>
                      </p:tgtEl>
                    </p:cond>
                  </p:endCondLst>
                </p:cTn>
                <p:tgtEl>
                  <p:spTgt spid="8"/>
                </p:tgtEl>
              </p:cMediaNode>
            </p:audio>
          </p:childTnLst>
        </p:cTn>
      </p:par>
    </p:tnLst>
    <p:bldLst>
      <p:bldP spid="21" grpId="0"/>
      <p:bldP spid="20" grpId="0"/>
      <p:bldP spid="36" grpId="0" animBg="1"/>
      <p:bldP spid="36" grpId="1" animBg="1"/>
      <p:bldP spid="37" grpId="0" animBg="1"/>
      <p:bldP spid="37" grpId="1" animBg="1"/>
      <p:bldP spid="38" grpId="0" animBg="1"/>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BCBAA6E-40CA-4F78-BA64-7D2C076923E0}"/>
              </a:ext>
            </a:extLst>
          </p:cNvPr>
          <p:cNvSpPr>
            <a:spLocks noGrp="1"/>
          </p:cNvSpPr>
          <p:nvPr>
            <p:ph type="title" idx="4294967295"/>
          </p:nvPr>
        </p:nvSpPr>
        <p:spPr>
          <a:xfrm>
            <a:off x="838200" y="365125"/>
            <a:ext cx="10521950" cy="1325563"/>
          </a:xfrm>
          <a:prstGeom prst="rect">
            <a:avLst/>
          </a:prstGeom>
        </p:spPr>
        <p:txBody>
          <a:bodyPr/>
          <a:lstStyle/>
          <a:p>
            <a:r>
              <a:rPr lang="en-US" dirty="0"/>
              <a:t>54</a:t>
            </a:r>
          </a:p>
        </p:txBody>
      </p:sp>
    </p:spTree>
    <p:extLst>
      <p:ext uri="{BB962C8B-B14F-4D97-AF65-F5344CB8AC3E}">
        <p14:creationId xmlns:p14="http://schemas.microsoft.com/office/powerpoint/2010/main" val="23170039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15568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     </a:t>
            </a:r>
            <a:r>
              <a:rPr kumimoji="0" lang="en-US" sz="3605"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rotWithShape="0">
                    <a:srgbClr val="000000">
                      <a:alpha val="43000"/>
                    </a:srgbClr>
                  </a:outerShdw>
                </a:effectLst>
                <a:uLnTx/>
                <a:uFillTx/>
                <a:latin typeface="Georgia" panose="02040502050405020303" pitchFamily="18" charset="0"/>
                <a:ea typeface="+mj-ea"/>
                <a:cs typeface="+mj-cs"/>
              </a:rPr>
              <a:t>        </a:t>
            </a: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  </a:t>
            </a:r>
            <a:r>
              <a:rPr kumimoji="0" lang="en-US" sz="3605"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rotWithShape="0">
                    <a:srgbClr val="000000">
                      <a:alpha val="43000"/>
                    </a:srgbClr>
                  </a:outerShdw>
                </a:effectLst>
                <a:uLnTx/>
                <a:uFillTx/>
                <a:latin typeface="Georgia" panose="02040502050405020303" pitchFamily="18" charset="0"/>
                <a:ea typeface="+mj-ea"/>
                <a:cs typeface="+mj-cs"/>
              </a:rPr>
              <a:t> </a:t>
            </a:r>
            <a:endPar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endParaRPr>
          </a:p>
        </p:txBody>
      </p:sp>
      <p:pic>
        <p:nvPicPr>
          <p:cNvPr id="3" name="slide55_plan" descr="&quot;Audio&quot;">
            <a:hlinkClick r:id="" action="ppaction://media"/>
            <a:extLst>
              <a:ext uri="{FF2B5EF4-FFF2-40B4-BE49-F238E27FC236}">
                <a16:creationId xmlns:a16="http://schemas.microsoft.com/office/drawing/2014/main" id="{55DF9328-6278-FE31-E51E-33AF969B38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4596" y="3604859"/>
            <a:ext cx="347663" cy="347663"/>
          </a:xfrm>
          <a:prstGeom prst="rect">
            <a:avLst/>
          </a:prstGeom>
        </p:spPr>
      </p:pic>
      <p:sp>
        <p:nvSpPr>
          <p:cNvPr id="27" name="TextBox 26">
            <a:extLst>
              <a:ext uri="{FF2B5EF4-FFF2-40B4-BE49-F238E27FC236}">
                <a16:creationId xmlns:a16="http://schemas.microsoft.com/office/drawing/2014/main" id="{5A2D2918-7808-48E9-9FF2-A35E115A605E}"/>
              </a:ext>
              <a:ext uri="{C183D7F6-B498-43B3-948B-1728B52AA6E4}">
                <adec:decorative xmlns:adec="http://schemas.microsoft.com/office/drawing/2017/decorative" val="1"/>
              </a:ext>
            </a:extLst>
          </p:cNvPr>
          <p:cNvSpPr txBox="1"/>
          <p:nvPr/>
        </p:nvSpPr>
        <p:spPr>
          <a:xfrm>
            <a:off x="3481225" y="-1889"/>
            <a:ext cx="6742159" cy="770292"/>
          </a:xfrm>
          <a:prstGeom prst="rect">
            <a:avLst/>
          </a:prstGeom>
          <a:noFill/>
        </p:spPr>
        <p:txBody>
          <a:bodyPr wrap="square" rtlCol="0">
            <a:spAutoFit/>
          </a:bodyPr>
          <a:lstStyle/>
          <a:p>
            <a:r>
              <a:rPr lang="en-US" sz="4405" b="1" spc="-152" dirty="0">
                <a:solidFill>
                  <a:srgbClr val="083045"/>
                </a:solidFill>
              </a:rPr>
              <a:t>3) ANALYSIS OF FINDINGS</a:t>
            </a:r>
          </a:p>
        </p:txBody>
      </p:sp>
      <p:grpSp>
        <p:nvGrpSpPr>
          <p:cNvPr id="40" name="Group 39" descr="Sslide five of six">
            <a:extLst>
              <a:ext uri="{FF2B5EF4-FFF2-40B4-BE49-F238E27FC236}">
                <a16:creationId xmlns:a16="http://schemas.microsoft.com/office/drawing/2014/main" id="{F4211296-AE64-AF11-63B2-B9B260957ED3}"/>
              </a:ext>
            </a:extLst>
          </p:cNvPr>
          <p:cNvGrpSpPr/>
          <p:nvPr/>
        </p:nvGrpSpPr>
        <p:grpSpPr>
          <a:xfrm>
            <a:off x="10548886" y="180549"/>
            <a:ext cx="1501389" cy="482333"/>
            <a:chOff x="10543381" y="182230"/>
            <a:chExt cx="1500607" cy="482083"/>
          </a:xfrm>
        </p:grpSpPr>
        <p:sp>
          <p:nvSpPr>
            <p:cNvPr id="45" name="Rectangle 44">
              <a:extLst>
                <a:ext uri="{FF2B5EF4-FFF2-40B4-BE49-F238E27FC236}">
                  <a16:creationId xmlns:a16="http://schemas.microsoft.com/office/drawing/2014/main" id="{07C996C6-D0D1-56CA-0B4C-94221D94C53A}"/>
                </a:ext>
              </a:extLst>
            </p:cNvPr>
            <p:cNvSpPr/>
            <p:nvPr/>
          </p:nvSpPr>
          <p:spPr>
            <a:xfrm>
              <a:off x="10543381"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6" name="Rectangle 45">
              <a:extLst>
                <a:ext uri="{FF2B5EF4-FFF2-40B4-BE49-F238E27FC236}">
                  <a16:creationId xmlns:a16="http://schemas.microsoft.com/office/drawing/2014/main" id="{74A57E88-CBC2-EFBB-F2AB-FAD6AD4987E7}"/>
                </a:ext>
              </a:extLst>
            </p:cNvPr>
            <p:cNvSpPr/>
            <p:nvPr/>
          </p:nvSpPr>
          <p:spPr>
            <a:xfrm>
              <a:off x="10795733"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1" name="Rectangle 40">
              <a:extLst>
                <a:ext uri="{FF2B5EF4-FFF2-40B4-BE49-F238E27FC236}">
                  <a16:creationId xmlns:a16="http://schemas.microsoft.com/office/drawing/2014/main" id="{7444E31A-42E5-1458-4292-98730A903B44}"/>
                </a:ext>
              </a:extLst>
            </p:cNvPr>
            <p:cNvSpPr/>
            <p:nvPr/>
          </p:nvSpPr>
          <p:spPr>
            <a:xfrm>
              <a:off x="11057007"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3" name="Rectangle 42">
              <a:extLst>
                <a:ext uri="{FF2B5EF4-FFF2-40B4-BE49-F238E27FC236}">
                  <a16:creationId xmlns:a16="http://schemas.microsoft.com/office/drawing/2014/main" id="{BACA9382-94CA-C654-3902-90A2AB20B2F8}"/>
                </a:ext>
              </a:extLst>
            </p:cNvPr>
            <p:cNvSpPr/>
            <p:nvPr/>
          </p:nvSpPr>
          <p:spPr>
            <a:xfrm>
              <a:off x="11318178"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2" name="Rectangle 41">
              <a:extLst>
                <a:ext uri="{FF2B5EF4-FFF2-40B4-BE49-F238E27FC236}">
                  <a16:creationId xmlns:a16="http://schemas.microsoft.com/office/drawing/2014/main" id="{57E0E543-5EB1-07C0-343D-E5604C8750BE}"/>
                </a:ext>
              </a:extLst>
            </p:cNvPr>
            <p:cNvSpPr/>
            <p:nvPr/>
          </p:nvSpPr>
          <p:spPr>
            <a:xfrm>
              <a:off x="11579452" y="182230"/>
              <a:ext cx="203262" cy="209656"/>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7" name="Rectangle 46">
              <a:extLst>
                <a:ext uri="{FF2B5EF4-FFF2-40B4-BE49-F238E27FC236}">
                  <a16:creationId xmlns:a16="http://schemas.microsoft.com/office/drawing/2014/main" id="{782A7D40-D246-A4D5-1D99-8E7865389962}"/>
                </a:ext>
              </a:extLst>
            </p:cNvPr>
            <p:cNvSpPr/>
            <p:nvPr/>
          </p:nvSpPr>
          <p:spPr>
            <a:xfrm>
              <a:off x="11840726"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4" name="TextBox 43">
              <a:extLst>
                <a:ext uri="{FF2B5EF4-FFF2-40B4-BE49-F238E27FC236}">
                  <a16:creationId xmlns:a16="http://schemas.microsoft.com/office/drawing/2014/main" id="{0BE2AB80-9306-835B-54A2-60325D9BF71B}"/>
                </a:ext>
              </a:extLst>
            </p:cNvPr>
            <p:cNvSpPr txBox="1"/>
            <p:nvPr/>
          </p:nvSpPr>
          <p:spPr>
            <a:xfrm>
              <a:off x="11047909" y="386865"/>
              <a:ext cx="540533" cy="277448"/>
            </a:xfrm>
            <a:prstGeom prst="rect">
              <a:avLst/>
            </a:prstGeom>
            <a:noFill/>
          </p:spPr>
          <p:txBody>
            <a:bodyPr wrap="none" rtlCol="0">
              <a:spAutoFit/>
            </a:bodyPr>
            <a:lstStyle/>
            <a:p>
              <a:pPr algn="ctr"/>
              <a:r>
                <a:rPr lang="en-US" sz="1204" dirty="0"/>
                <a:t>5 of 6</a:t>
              </a:r>
            </a:p>
          </p:txBody>
        </p:sp>
      </p:grpSp>
      <p:grpSp>
        <p:nvGrpSpPr>
          <p:cNvPr id="28" name="Group 27" descr="Clipboard">
            <a:extLst>
              <a:ext uri="{FF2B5EF4-FFF2-40B4-BE49-F238E27FC236}">
                <a16:creationId xmlns:a16="http://schemas.microsoft.com/office/drawing/2014/main" id="{B48A9105-1A53-BDA2-EBAE-07FCB37FED94}"/>
              </a:ext>
            </a:extLst>
          </p:cNvPr>
          <p:cNvGrpSpPr/>
          <p:nvPr/>
        </p:nvGrpSpPr>
        <p:grpSpPr>
          <a:xfrm>
            <a:off x="4874132" y="739587"/>
            <a:ext cx="4748643" cy="5857156"/>
            <a:chOff x="5309561" y="739587"/>
            <a:chExt cx="4748643" cy="5857156"/>
          </a:xfrm>
        </p:grpSpPr>
        <p:grpSp>
          <p:nvGrpSpPr>
            <p:cNvPr id="29" name="Group 28">
              <a:extLst>
                <a:ext uri="{FF2B5EF4-FFF2-40B4-BE49-F238E27FC236}">
                  <a16:creationId xmlns:a16="http://schemas.microsoft.com/office/drawing/2014/main" id="{60BE1E73-9748-5286-8407-86BFEA3648DB}"/>
                </a:ext>
              </a:extLst>
            </p:cNvPr>
            <p:cNvGrpSpPr/>
            <p:nvPr/>
          </p:nvGrpSpPr>
          <p:grpSpPr>
            <a:xfrm>
              <a:off x="5309561" y="1224959"/>
              <a:ext cx="4748643" cy="5371784"/>
              <a:chOff x="5306786" y="1226101"/>
              <a:chExt cx="4746171" cy="5368988"/>
            </a:xfrm>
          </p:grpSpPr>
          <p:sp>
            <p:nvSpPr>
              <p:cNvPr id="31" name="Rectangle: Rounded Corners 30">
                <a:extLst>
                  <a:ext uri="{FF2B5EF4-FFF2-40B4-BE49-F238E27FC236}">
                    <a16:creationId xmlns:a16="http://schemas.microsoft.com/office/drawing/2014/main" id="{0D1EA7E0-D972-E9F7-40B3-46B7852531BE}"/>
                  </a:ext>
                </a:extLst>
              </p:cNvPr>
              <p:cNvSpPr/>
              <p:nvPr/>
            </p:nvSpPr>
            <p:spPr>
              <a:xfrm>
                <a:off x="5306786" y="1226101"/>
                <a:ext cx="4746171" cy="5368988"/>
              </a:xfrm>
              <a:prstGeom prst="roundRect">
                <a:avLst>
                  <a:gd name="adj" fmla="val 4888"/>
                </a:avLst>
              </a:prstGeom>
              <a:solidFill>
                <a:srgbClr val="08304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32" name="Rectangle 31">
                <a:extLst>
                  <a:ext uri="{FF2B5EF4-FFF2-40B4-BE49-F238E27FC236}">
                    <a16:creationId xmlns:a16="http://schemas.microsoft.com/office/drawing/2014/main" id="{F5CB9876-C56C-1C5C-A107-43043CA33E53}"/>
                  </a:ext>
                </a:extLst>
              </p:cNvPr>
              <p:cNvSpPr/>
              <p:nvPr/>
            </p:nvSpPr>
            <p:spPr>
              <a:xfrm>
                <a:off x="5399313" y="1372921"/>
                <a:ext cx="4561115" cy="49102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30" name="Freeform: Shape 29">
              <a:extLst>
                <a:ext uri="{FF2B5EF4-FFF2-40B4-BE49-F238E27FC236}">
                  <a16:creationId xmlns:a16="http://schemas.microsoft.com/office/drawing/2014/main" id="{CCF759B7-0604-9DEF-1131-A6B20FD7614A}"/>
                </a:ext>
              </a:extLst>
            </p:cNvPr>
            <p:cNvSpPr/>
            <p:nvPr/>
          </p:nvSpPr>
          <p:spPr>
            <a:xfrm>
              <a:off x="6696972" y="739587"/>
              <a:ext cx="1973818" cy="779505"/>
            </a:xfrm>
            <a:custGeom>
              <a:avLst/>
              <a:gdLst>
                <a:gd name="connsiteX0" fmla="*/ 997089 w 1973818"/>
                <a:gd name="connsiteY0" fmla="*/ 126773 h 779505"/>
                <a:gd name="connsiteX1" fmla="*/ 825639 w 1973818"/>
                <a:gd name="connsiteY1" fmla="*/ 298223 h 779505"/>
                <a:gd name="connsiteX2" fmla="*/ 997089 w 1973818"/>
                <a:gd name="connsiteY2" fmla="*/ 469673 h 779505"/>
                <a:gd name="connsiteX3" fmla="*/ 1168539 w 1973818"/>
                <a:gd name="connsiteY3" fmla="*/ 298223 h 779505"/>
                <a:gd name="connsiteX4" fmla="*/ 997089 w 1973818"/>
                <a:gd name="connsiteY4" fmla="*/ 126773 h 779505"/>
                <a:gd name="connsiteX5" fmla="*/ 994462 w 1973818"/>
                <a:gd name="connsiteY5" fmla="*/ 0 h 779505"/>
                <a:gd name="connsiteX6" fmla="*/ 1247239 w 1973818"/>
                <a:gd name="connsiteY6" fmla="*/ 167551 h 779505"/>
                <a:gd name="connsiteX7" fmla="*/ 1264406 w 1973818"/>
                <a:gd name="connsiteY7" fmla="*/ 252586 h 779505"/>
                <a:gd name="connsiteX8" fmla="*/ 1264729 w 1973818"/>
                <a:gd name="connsiteY8" fmla="*/ 250986 h 779505"/>
                <a:gd name="connsiteX9" fmla="*/ 1371059 w 1973818"/>
                <a:gd name="connsiteY9" fmla="*/ 265916 h 779505"/>
                <a:gd name="connsiteX10" fmla="*/ 1973818 w 1973818"/>
                <a:gd name="connsiteY10" fmla="*/ 677236 h 779505"/>
                <a:gd name="connsiteX11" fmla="*/ 1953768 w 1973818"/>
                <a:gd name="connsiteY11" fmla="*/ 767201 h 779505"/>
                <a:gd name="connsiteX12" fmla="*/ 1945324 w 1973818"/>
                <a:gd name="connsiteY12" fmla="*/ 779505 h 779505"/>
                <a:gd name="connsiteX13" fmla="*/ 28494 w 1973818"/>
                <a:gd name="connsiteY13" fmla="*/ 779505 h 779505"/>
                <a:gd name="connsiteX14" fmla="*/ 20051 w 1973818"/>
                <a:gd name="connsiteY14" fmla="*/ 767201 h 779505"/>
                <a:gd name="connsiteX15" fmla="*/ 0 w 1973818"/>
                <a:gd name="connsiteY15" fmla="*/ 677236 h 779505"/>
                <a:gd name="connsiteX16" fmla="*/ 602760 w 1973818"/>
                <a:gd name="connsiteY16" fmla="*/ 265916 h 779505"/>
                <a:gd name="connsiteX17" fmla="*/ 723779 w 1973818"/>
                <a:gd name="connsiteY17" fmla="*/ 248923 h 779505"/>
                <a:gd name="connsiteX18" fmla="*/ 724519 w 1973818"/>
                <a:gd name="connsiteY18" fmla="*/ 252585 h 779505"/>
                <a:gd name="connsiteX19" fmla="*/ 741686 w 1973818"/>
                <a:gd name="connsiteY19" fmla="*/ 167551 h 779505"/>
                <a:gd name="connsiteX20" fmla="*/ 994462 w 1973818"/>
                <a:gd name="connsiteY20" fmla="*/ 0 h 77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73818" h="779505">
                  <a:moveTo>
                    <a:pt x="997089" y="126773"/>
                  </a:moveTo>
                  <a:cubicBezTo>
                    <a:pt x="902400" y="126773"/>
                    <a:pt x="825639" y="203534"/>
                    <a:pt x="825639" y="298223"/>
                  </a:cubicBezTo>
                  <a:cubicBezTo>
                    <a:pt x="825639" y="392912"/>
                    <a:pt x="902400" y="469673"/>
                    <a:pt x="997089" y="469673"/>
                  </a:cubicBezTo>
                  <a:cubicBezTo>
                    <a:pt x="1091778" y="469673"/>
                    <a:pt x="1168539" y="392912"/>
                    <a:pt x="1168539" y="298223"/>
                  </a:cubicBezTo>
                  <a:cubicBezTo>
                    <a:pt x="1168539" y="203534"/>
                    <a:pt x="1091778" y="126773"/>
                    <a:pt x="997089" y="126773"/>
                  </a:cubicBezTo>
                  <a:close/>
                  <a:moveTo>
                    <a:pt x="994462" y="0"/>
                  </a:moveTo>
                  <a:cubicBezTo>
                    <a:pt x="1108095" y="0"/>
                    <a:pt x="1205592" y="69088"/>
                    <a:pt x="1247239" y="167551"/>
                  </a:cubicBezTo>
                  <a:lnTo>
                    <a:pt x="1264406" y="252586"/>
                  </a:lnTo>
                  <a:lnTo>
                    <a:pt x="1264729" y="250986"/>
                  </a:lnTo>
                  <a:lnTo>
                    <a:pt x="1371059" y="265916"/>
                  </a:lnTo>
                  <a:cubicBezTo>
                    <a:pt x="1725275" y="333683"/>
                    <a:pt x="1973818" y="492331"/>
                    <a:pt x="1973818" y="677236"/>
                  </a:cubicBezTo>
                  <a:cubicBezTo>
                    <a:pt x="1973818" y="708054"/>
                    <a:pt x="1966914" y="738142"/>
                    <a:pt x="1953768" y="767201"/>
                  </a:cubicBezTo>
                  <a:lnTo>
                    <a:pt x="1945324" y="779505"/>
                  </a:lnTo>
                  <a:lnTo>
                    <a:pt x="28494" y="779505"/>
                  </a:lnTo>
                  <a:lnTo>
                    <a:pt x="20051" y="767201"/>
                  </a:lnTo>
                  <a:cubicBezTo>
                    <a:pt x="6904" y="738142"/>
                    <a:pt x="0" y="708054"/>
                    <a:pt x="0" y="677236"/>
                  </a:cubicBezTo>
                  <a:cubicBezTo>
                    <a:pt x="0" y="492331"/>
                    <a:pt x="248543" y="333683"/>
                    <a:pt x="602760" y="265916"/>
                  </a:cubicBezTo>
                  <a:lnTo>
                    <a:pt x="723779" y="248923"/>
                  </a:lnTo>
                  <a:lnTo>
                    <a:pt x="724519" y="252585"/>
                  </a:lnTo>
                  <a:lnTo>
                    <a:pt x="741686" y="167551"/>
                  </a:lnTo>
                  <a:cubicBezTo>
                    <a:pt x="783332" y="69088"/>
                    <a:pt x="880829" y="0"/>
                    <a:pt x="994462" y="0"/>
                  </a:cubicBezTo>
                  <a:close/>
                </a:path>
              </a:pathLst>
            </a:custGeom>
            <a:gradFill flip="none" rotWithShape="1">
              <a:gsLst>
                <a:gs pos="0">
                  <a:schemeClr val="bg1">
                    <a:lumMod val="75000"/>
                  </a:schemeClr>
                </a:gs>
                <a:gs pos="62000">
                  <a:srgbClr val="CDCDCD"/>
                </a:gs>
                <a:gs pos="79000">
                  <a:schemeClr val="bg1">
                    <a:lumMod val="65000"/>
                  </a:schemeClr>
                </a:gs>
                <a:gs pos="100000">
                  <a:srgbClr val="989898"/>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2"/>
            </a:p>
          </p:txBody>
        </p:sp>
      </p:grpSp>
      <p:sp>
        <p:nvSpPr>
          <p:cNvPr id="37" name="Title 36">
            <a:extLst>
              <a:ext uri="{FF2B5EF4-FFF2-40B4-BE49-F238E27FC236}">
                <a16:creationId xmlns:a16="http://schemas.microsoft.com/office/drawing/2014/main" id="{3AC17814-1A4F-8012-EB78-BBFD52AF8749}"/>
              </a:ext>
            </a:extLst>
          </p:cNvPr>
          <p:cNvSpPr txBox="1">
            <a:spLocks noGrp="1"/>
          </p:cNvSpPr>
          <p:nvPr>
            <p:ph type="title" idx="4294967295"/>
          </p:nvPr>
        </p:nvSpPr>
        <p:spPr>
          <a:xfrm>
            <a:off x="4990670" y="1701696"/>
            <a:ext cx="4539530" cy="461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2400" b="1">
                <a:solidFill>
                  <a:srgbClr val="1373A6"/>
                </a:solidFill>
                <a:effectLst>
                  <a:glow rad="520700">
                    <a:schemeClr val="bg1"/>
                  </a:glow>
                </a:effectLst>
              </a:defRPr>
            </a:lvl1p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2401" b="1" i="0" u="none" strike="noStrike" kern="1200" cap="none" spc="0" normalizeH="0" baseline="0" noProof="0" dirty="0">
                <a:ln>
                  <a:noFill/>
                </a:ln>
                <a:solidFill>
                  <a:srgbClr val="1373A6"/>
                </a:solidFill>
                <a:effectLst>
                  <a:glow rad="127000">
                    <a:schemeClr val="bg1">
                      <a:alpha val="85000"/>
                    </a:schemeClr>
                  </a:glow>
                </a:effectLst>
                <a:uLnTx/>
                <a:uFillTx/>
                <a:latin typeface="+mn-lt"/>
                <a:ea typeface="+mn-ea"/>
                <a:cs typeface="+mn-cs"/>
              </a:rPr>
              <a:t>Sponsor’s Compliance Action Plan</a:t>
            </a:r>
          </a:p>
        </p:txBody>
      </p:sp>
      <p:sp>
        <p:nvSpPr>
          <p:cNvPr id="38" name="TextBox 37">
            <a:extLst>
              <a:ext uri="{FF2B5EF4-FFF2-40B4-BE49-F238E27FC236}">
                <a16:creationId xmlns:a16="http://schemas.microsoft.com/office/drawing/2014/main" id="{5586EE54-C3B4-DD1B-7269-95D31313DE95}"/>
              </a:ext>
            </a:extLst>
          </p:cNvPr>
          <p:cNvSpPr txBox="1"/>
          <p:nvPr/>
        </p:nvSpPr>
        <p:spPr>
          <a:xfrm>
            <a:off x="5179786" y="2331207"/>
            <a:ext cx="4219830" cy="3765133"/>
          </a:xfrm>
          <a:prstGeom prst="rect">
            <a:avLst/>
          </a:prstGeom>
          <a:noFill/>
        </p:spPr>
        <p:txBody>
          <a:bodyPr wrap="square" rtlCol="0">
            <a:spAutoFit/>
          </a:bodyPr>
          <a:lstStyle/>
          <a:p>
            <a:pPr>
              <a:spcBef>
                <a:spcPts val="600"/>
              </a:spcBef>
              <a:spcAft>
                <a:spcPts val="800"/>
              </a:spcAft>
            </a:pPr>
            <a:r>
              <a:rPr lang="en-US" sz="2400" dirty="0"/>
              <a:t>The Compliance Action Plan must include at least:</a:t>
            </a:r>
          </a:p>
          <a:p>
            <a:pPr marL="457200" marR="137250">
              <a:spcBef>
                <a:spcPts val="600"/>
              </a:spcBef>
              <a:spcAft>
                <a:spcPts val="800"/>
              </a:spcAft>
              <a:buClr>
                <a:schemeClr val="accent6"/>
              </a:buClr>
              <a:tabLst>
                <a:tab pos="457496" algn="l"/>
                <a:tab pos="1258108" algn="l"/>
              </a:tabLst>
            </a:pPr>
            <a:r>
              <a:rPr lang="en-US" sz="2400" dirty="0"/>
              <a:t>A written commitment to take corrective action.</a:t>
            </a:r>
          </a:p>
          <a:p>
            <a:pPr marL="457200" marR="137250">
              <a:spcBef>
                <a:spcPts val="600"/>
              </a:spcBef>
              <a:spcAft>
                <a:spcPts val="800"/>
              </a:spcAft>
              <a:buClr>
                <a:schemeClr val="accent6"/>
              </a:buClr>
              <a:tabLst>
                <a:tab pos="457496" algn="l"/>
                <a:tab pos="1258108" algn="l"/>
              </a:tabLst>
            </a:pPr>
            <a:r>
              <a:rPr lang="en-US" sz="2400" dirty="0"/>
              <a:t>Precise actions to be taken.</a:t>
            </a:r>
          </a:p>
          <a:p>
            <a:pPr marL="457200" marR="137250">
              <a:spcBef>
                <a:spcPts val="600"/>
              </a:spcBef>
              <a:spcAft>
                <a:spcPts val="800"/>
              </a:spcAft>
              <a:buClr>
                <a:schemeClr val="accent6"/>
              </a:buClr>
              <a:tabLst>
                <a:tab pos="457496" algn="l"/>
                <a:tab pos="1258108" algn="l"/>
              </a:tabLst>
            </a:pPr>
            <a:r>
              <a:rPr lang="en-US" sz="2400" dirty="0"/>
              <a:t>The time period for making the corrective actions.</a:t>
            </a:r>
          </a:p>
          <a:p>
            <a:pPr marL="457200" marR="137250">
              <a:spcBef>
                <a:spcPts val="600"/>
              </a:spcBef>
              <a:spcAft>
                <a:spcPts val="800"/>
              </a:spcAft>
              <a:buClr>
                <a:schemeClr val="accent6"/>
              </a:buClr>
              <a:tabLst>
                <a:tab pos="457496" algn="l"/>
                <a:tab pos="1258108" algn="l"/>
              </a:tabLst>
            </a:pPr>
            <a:r>
              <a:rPr lang="en-US" sz="2400" dirty="0"/>
              <a:t>A primary point of contact.</a:t>
            </a:r>
          </a:p>
        </p:txBody>
      </p:sp>
      <p:grpSp>
        <p:nvGrpSpPr>
          <p:cNvPr id="39" name="Group 38">
            <a:extLst>
              <a:ext uri="{FF2B5EF4-FFF2-40B4-BE49-F238E27FC236}">
                <a16:creationId xmlns:a16="http://schemas.microsoft.com/office/drawing/2014/main" id="{501242A9-9AA0-2785-BDA8-5E65EDF31933}"/>
              </a:ext>
              <a:ext uri="{C183D7F6-B498-43B3-948B-1728B52AA6E4}">
                <adec:decorative xmlns:adec="http://schemas.microsoft.com/office/drawing/2017/decorative" val="1"/>
              </a:ext>
            </a:extLst>
          </p:cNvPr>
          <p:cNvGrpSpPr/>
          <p:nvPr/>
        </p:nvGrpSpPr>
        <p:grpSpPr>
          <a:xfrm>
            <a:off x="5276850" y="3354830"/>
            <a:ext cx="243113" cy="2604639"/>
            <a:chOff x="5867400" y="3197284"/>
            <a:chExt cx="228600" cy="2449151"/>
          </a:xfrm>
        </p:grpSpPr>
        <p:sp>
          <p:nvSpPr>
            <p:cNvPr id="48" name="Rectangle 47">
              <a:extLst>
                <a:ext uri="{FF2B5EF4-FFF2-40B4-BE49-F238E27FC236}">
                  <a16:creationId xmlns:a16="http://schemas.microsoft.com/office/drawing/2014/main" id="{2E2A5FA3-3FED-B2A4-F3BB-E86AFA22BF90}"/>
                </a:ext>
                <a:ext uri="{C183D7F6-B498-43B3-948B-1728B52AA6E4}">
                  <adec:decorative xmlns:adec="http://schemas.microsoft.com/office/drawing/2017/decorative" val="1"/>
                </a:ext>
              </a:extLst>
            </p:cNvPr>
            <p:cNvSpPr/>
            <p:nvPr/>
          </p:nvSpPr>
          <p:spPr>
            <a:xfrm>
              <a:off x="5867400" y="3197284"/>
              <a:ext cx="228600" cy="228600"/>
            </a:xfrm>
            <a:prstGeom prst="rect">
              <a:avLst/>
            </a:prstGeom>
            <a:solidFill>
              <a:schemeClr val="bg1"/>
            </a:solidFill>
            <a:ln w="19050">
              <a:solidFill>
                <a:srgbClr val="137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3A9A8B6-CF9B-EE73-EB25-BF03EF64FCB0}"/>
                </a:ext>
                <a:ext uri="{C183D7F6-B498-43B3-948B-1728B52AA6E4}">
                  <adec:decorative xmlns:adec="http://schemas.microsoft.com/office/drawing/2017/decorative" val="1"/>
                </a:ext>
              </a:extLst>
            </p:cNvPr>
            <p:cNvSpPr/>
            <p:nvPr/>
          </p:nvSpPr>
          <p:spPr>
            <a:xfrm>
              <a:off x="5867400" y="4063929"/>
              <a:ext cx="228600" cy="228600"/>
            </a:xfrm>
            <a:prstGeom prst="rect">
              <a:avLst/>
            </a:prstGeom>
            <a:solidFill>
              <a:schemeClr val="bg1"/>
            </a:solidFill>
            <a:ln w="19050">
              <a:solidFill>
                <a:srgbClr val="137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A306E94-0C14-BAFD-F5DE-F2CA2EF5B377}"/>
                </a:ext>
                <a:ext uri="{C183D7F6-B498-43B3-948B-1728B52AA6E4}">
                  <adec:decorative xmlns:adec="http://schemas.microsoft.com/office/drawing/2017/decorative" val="1"/>
                </a:ext>
              </a:extLst>
            </p:cNvPr>
            <p:cNvSpPr/>
            <p:nvPr/>
          </p:nvSpPr>
          <p:spPr>
            <a:xfrm>
              <a:off x="5867400" y="4550448"/>
              <a:ext cx="228600" cy="228600"/>
            </a:xfrm>
            <a:prstGeom prst="rect">
              <a:avLst/>
            </a:prstGeom>
            <a:solidFill>
              <a:schemeClr val="bg1"/>
            </a:solidFill>
            <a:ln w="19050">
              <a:solidFill>
                <a:srgbClr val="137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76337C3-5FEE-6D77-6AA2-DD55DD6034DA}"/>
                </a:ext>
                <a:ext uri="{C183D7F6-B498-43B3-948B-1728B52AA6E4}">
                  <adec:decorative xmlns:adec="http://schemas.microsoft.com/office/drawing/2017/decorative" val="1"/>
                </a:ext>
              </a:extLst>
            </p:cNvPr>
            <p:cNvSpPr/>
            <p:nvPr/>
          </p:nvSpPr>
          <p:spPr>
            <a:xfrm>
              <a:off x="5867400" y="5417835"/>
              <a:ext cx="228600" cy="228600"/>
            </a:xfrm>
            <a:prstGeom prst="rect">
              <a:avLst/>
            </a:prstGeom>
            <a:solidFill>
              <a:schemeClr val="bg1"/>
            </a:solidFill>
            <a:ln w="19050">
              <a:solidFill>
                <a:srgbClr val="137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60AD5BB4-6F9F-A1C1-9236-A955C8FD88E6}"/>
              </a:ext>
              <a:ext uri="{C183D7F6-B498-43B3-948B-1728B52AA6E4}">
                <adec:decorative xmlns:adec="http://schemas.microsoft.com/office/drawing/2017/decorative" val="1"/>
              </a:ext>
            </a:extLst>
          </p:cNvPr>
          <p:cNvSpPr txBox="1"/>
          <p:nvPr/>
        </p:nvSpPr>
        <p:spPr>
          <a:xfrm>
            <a:off x="5172529" y="3166034"/>
            <a:ext cx="451757" cy="646331"/>
          </a:xfrm>
          <a:prstGeom prst="rect">
            <a:avLst/>
          </a:prstGeom>
          <a:noFill/>
        </p:spPr>
        <p:txBody>
          <a:bodyPr wrap="square" rtlCol="0">
            <a:spAutoFit/>
          </a:bodyPr>
          <a:lstStyle/>
          <a:p>
            <a:r>
              <a:rPr lang="en-US" sz="3600" dirty="0">
                <a:solidFill>
                  <a:srgbClr val="620909"/>
                </a:solidFill>
                <a:sym typeface="Wingdings" panose="05000000000000000000" pitchFamily="2" charset="2"/>
              </a:rPr>
              <a:t></a:t>
            </a:r>
            <a:endParaRPr lang="en-US" sz="3600" dirty="0">
              <a:solidFill>
                <a:srgbClr val="620909"/>
              </a:solidFill>
            </a:endParaRPr>
          </a:p>
        </p:txBody>
      </p:sp>
      <p:sp>
        <p:nvSpPr>
          <p:cNvPr id="54" name="TextBox 53">
            <a:extLst>
              <a:ext uri="{FF2B5EF4-FFF2-40B4-BE49-F238E27FC236}">
                <a16:creationId xmlns:a16="http://schemas.microsoft.com/office/drawing/2014/main" id="{CD5D7ADA-C283-CC2A-F688-AFC96A08AE17}"/>
              </a:ext>
              <a:ext uri="{C183D7F6-B498-43B3-948B-1728B52AA6E4}">
                <adec:decorative xmlns:adec="http://schemas.microsoft.com/office/drawing/2017/decorative" val="1"/>
              </a:ext>
            </a:extLst>
          </p:cNvPr>
          <p:cNvSpPr txBox="1"/>
          <p:nvPr/>
        </p:nvSpPr>
        <p:spPr>
          <a:xfrm>
            <a:off x="5172529" y="4092842"/>
            <a:ext cx="451757" cy="646331"/>
          </a:xfrm>
          <a:prstGeom prst="rect">
            <a:avLst/>
          </a:prstGeom>
          <a:noFill/>
        </p:spPr>
        <p:txBody>
          <a:bodyPr wrap="square" rtlCol="0">
            <a:spAutoFit/>
          </a:bodyPr>
          <a:lstStyle/>
          <a:p>
            <a:r>
              <a:rPr lang="en-US" sz="3600" dirty="0">
                <a:solidFill>
                  <a:srgbClr val="620909"/>
                </a:solidFill>
                <a:sym typeface="Wingdings" panose="05000000000000000000" pitchFamily="2" charset="2"/>
              </a:rPr>
              <a:t></a:t>
            </a:r>
            <a:endParaRPr lang="en-US" sz="3600" dirty="0">
              <a:solidFill>
                <a:srgbClr val="620909"/>
              </a:solidFill>
            </a:endParaRPr>
          </a:p>
        </p:txBody>
      </p:sp>
      <p:sp>
        <p:nvSpPr>
          <p:cNvPr id="55" name="TextBox 54">
            <a:extLst>
              <a:ext uri="{FF2B5EF4-FFF2-40B4-BE49-F238E27FC236}">
                <a16:creationId xmlns:a16="http://schemas.microsoft.com/office/drawing/2014/main" id="{D3024CD7-2C8B-81EC-B275-92E76DF46CD9}"/>
              </a:ext>
              <a:ext uri="{C183D7F6-B498-43B3-948B-1728B52AA6E4}">
                <adec:decorative xmlns:adec="http://schemas.microsoft.com/office/drawing/2017/decorative" val="1"/>
              </a:ext>
            </a:extLst>
          </p:cNvPr>
          <p:cNvSpPr txBox="1"/>
          <p:nvPr/>
        </p:nvSpPr>
        <p:spPr>
          <a:xfrm>
            <a:off x="5172529" y="4614808"/>
            <a:ext cx="451757" cy="646331"/>
          </a:xfrm>
          <a:prstGeom prst="rect">
            <a:avLst/>
          </a:prstGeom>
          <a:noFill/>
        </p:spPr>
        <p:txBody>
          <a:bodyPr wrap="square" rtlCol="0">
            <a:spAutoFit/>
          </a:bodyPr>
          <a:lstStyle/>
          <a:p>
            <a:r>
              <a:rPr lang="en-US" sz="3600" dirty="0">
                <a:solidFill>
                  <a:srgbClr val="620909"/>
                </a:solidFill>
                <a:sym typeface="Wingdings" panose="05000000000000000000" pitchFamily="2" charset="2"/>
              </a:rPr>
              <a:t></a:t>
            </a:r>
            <a:endParaRPr lang="en-US" sz="3600" dirty="0">
              <a:solidFill>
                <a:srgbClr val="620909"/>
              </a:solidFill>
            </a:endParaRPr>
          </a:p>
        </p:txBody>
      </p:sp>
      <p:sp>
        <p:nvSpPr>
          <p:cNvPr id="56" name="TextBox 55">
            <a:extLst>
              <a:ext uri="{FF2B5EF4-FFF2-40B4-BE49-F238E27FC236}">
                <a16:creationId xmlns:a16="http://schemas.microsoft.com/office/drawing/2014/main" id="{E8C502CC-DC7A-6F84-9AC3-708EFC7AB4CC}"/>
              </a:ext>
              <a:ext uri="{C183D7F6-B498-43B3-948B-1728B52AA6E4}">
                <adec:decorative xmlns:adec="http://schemas.microsoft.com/office/drawing/2017/decorative" val="1"/>
              </a:ext>
            </a:extLst>
          </p:cNvPr>
          <p:cNvSpPr txBox="1"/>
          <p:nvPr/>
        </p:nvSpPr>
        <p:spPr>
          <a:xfrm>
            <a:off x="5172529" y="5522122"/>
            <a:ext cx="451757" cy="646331"/>
          </a:xfrm>
          <a:prstGeom prst="rect">
            <a:avLst/>
          </a:prstGeom>
          <a:noFill/>
        </p:spPr>
        <p:txBody>
          <a:bodyPr wrap="square" rtlCol="0">
            <a:spAutoFit/>
          </a:bodyPr>
          <a:lstStyle/>
          <a:p>
            <a:r>
              <a:rPr lang="en-US" sz="3600" dirty="0">
                <a:solidFill>
                  <a:srgbClr val="620909"/>
                </a:solidFill>
                <a:sym typeface="Wingdings" panose="05000000000000000000" pitchFamily="2" charset="2"/>
              </a:rPr>
              <a:t></a:t>
            </a:r>
            <a:endParaRPr lang="en-US" sz="3600" dirty="0">
              <a:solidFill>
                <a:srgbClr val="620909"/>
              </a:solidFill>
            </a:endParaRPr>
          </a:p>
        </p:txBody>
      </p:sp>
      <p:grpSp>
        <p:nvGrpSpPr>
          <p:cNvPr id="57" name="Group 56" descr="Sticky note with text: Upon approval, the sponsor will be considered in compliance if the Compliance Action Plan is implemented.">
            <a:extLst>
              <a:ext uri="{FF2B5EF4-FFF2-40B4-BE49-F238E27FC236}">
                <a16:creationId xmlns:a16="http://schemas.microsoft.com/office/drawing/2014/main" id="{6AA72EAD-BA2A-E3BF-CEFD-4E77DAEC350F}"/>
              </a:ext>
            </a:extLst>
          </p:cNvPr>
          <p:cNvGrpSpPr/>
          <p:nvPr/>
        </p:nvGrpSpPr>
        <p:grpSpPr>
          <a:xfrm>
            <a:off x="9827276" y="4072632"/>
            <a:ext cx="2360196" cy="2323255"/>
            <a:chOff x="9822150" y="2044100"/>
            <a:chExt cx="2297106" cy="2322044"/>
          </a:xfrm>
        </p:grpSpPr>
        <p:pic>
          <p:nvPicPr>
            <p:cNvPr id="58" name="Picture 57" descr="Shape, icon&#10;&#10;Description automatically generated">
              <a:extLst>
                <a:ext uri="{FF2B5EF4-FFF2-40B4-BE49-F238E27FC236}">
                  <a16:creationId xmlns:a16="http://schemas.microsoft.com/office/drawing/2014/main" id="{E1DC9357-E052-9953-8089-44750192AF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2150" y="2044100"/>
              <a:ext cx="2297106" cy="2322044"/>
            </a:xfrm>
            <a:prstGeom prst="rect">
              <a:avLst/>
            </a:prstGeom>
          </p:spPr>
        </p:pic>
        <p:sp>
          <p:nvSpPr>
            <p:cNvPr id="59" name="TextBox 58">
              <a:extLst>
                <a:ext uri="{FF2B5EF4-FFF2-40B4-BE49-F238E27FC236}">
                  <a16:creationId xmlns:a16="http://schemas.microsoft.com/office/drawing/2014/main" id="{AA9E4832-2574-ECE1-AF6E-BB24291312A4}"/>
                </a:ext>
              </a:extLst>
            </p:cNvPr>
            <p:cNvSpPr txBox="1"/>
            <p:nvPr/>
          </p:nvSpPr>
          <p:spPr>
            <a:xfrm>
              <a:off x="9882190" y="2137099"/>
              <a:ext cx="2177024" cy="1587299"/>
            </a:xfrm>
            <a:prstGeom prst="rect">
              <a:avLst/>
            </a:prstGeom>
            <a:noFill/>
          </p:spPr>
          <p:txBody>
            <a:bodyPr wrap="square" rtlCol="0">
              <a:spAutoFit/>
            </a:bodyPr>
            <a:lstStyle/>
            <a:p>
              <a:pPr>
                <a:lnSpc>
                  <a:spcPct val="90000"/>
                </a:lnSpc>
              </a:pPr>
              <a:r>
                <a:rPr lang="en-US" dirty="0"/>
                <a:t>Upon approval, the sponsor will be considered </a:t>
              </a:r>
              <a:r>
                <a:rPr lang="en-US" b="1" dirty="0"/>
                <a:t>in compliance </a:t>
              </a:r>
              <a:r>
                <a:rPr lang="en-US" dirty="0"/>
                <a:t>if the Compliance Action Plan is implemented.</a:t>
              </a:r>
            </a:p>
          </p:txBody>
        </p:sp>
      </p:grpSp>
      <p:sp>
        <p:nvSpPr>
          <p:cNvPr id="25" name="Half Frame 24" descr="Right-facing arrow">
            <a:extLst>
              <a:ext uri="{FF2B5EF4-FFF2-40B4-BE49-F238E27FC236}">
                <a16:creationId xmlns:a16="http://schemas.microsoft.com/office/drawing/2014/main" id="{208B9538-A71A-EB97-4A5F-57CD7E6BC6F1}"/>
              </a:ext>
            </a:extLst>
          </p:cNvPr>
          <p:cNvSpPr/>
          <p:nvPr/>
        </p:nvSpPr>
        <p:spPr>
          <a:xfrm rot="8299029">
            <a:off x="11517406" y="2884286"/>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23" name="Half Frame 22" descr="Clickable object: Back to previous slide">
            <a:hlinkClick r:id="rId7" action="ppaction://hlinksldjump" highlightClick="1"/>
            <a:hlinkHover r:id="" action="ppaction://noaction" highlightClick="1"/>
            <a:extLst>
              <a:ext uri="{FF2B5EF4-FFF2-40B4-BE49-F238E27FC236}">
                <a16:creationId xmlns:a16="http://schemas.microsoft.com/office/drawing/2014/main" id="{9F7065D1-CF37-A172-7B00-8F2F9C44AEAE}"/>
              </a:ext>
            </a:extLst>
          </p:cNvPr>
          <p:cNvSpPr/>
          <p:nvPr/>
        </p:nvSpPr>
        <p:spPr>
          <a:xfrm rot="13300971" flipH="1">
            <a:off x="3513154" y="2866067"/>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60" name="TextBox 59">
            <a:extLst>
              <a:ext uri="{FF2B5EF4-FFF2-40B4-BE49-F238E27FC236}">
                <a16:creationId xmlns:a16="http://schemas.microsoft.com/office/drawing/2014/main" id="{E895FEBB-7689-B962-7A88-9BC36137043C}"/>
              </a:ext>
            </a:extLst>
          </p:cNvPr>
          <p:cNvSpPr txBox="1"/>
          <p:nvPr/>
        </p:nvSpPr>
        <p:spPr>
          <a:xfrm>
            <a:off x="11398518" y="3503984"/>
            <a:ext cx="799832" cy="338730"/>
          </a:xfrm>
          <a:prstGeom prst="rect">
            <a:avLst/>
          </a:prstGeom>
          <a:noFill/>
        </p:spPr>
        <p:txBody>
          <a:bodyPr wrap="square" rtlCol="0">
            <a:spAutoFit/>
          </a:bodyPr>
          <a:lstStyle/>
          <a:p>
            <a:pPr algn="r"/>
            <a:r>
              <a:rPr lang="en-US" sz="1601" b="1" dirty="0">
                <a:solidFill>
                  <a:srgbClr val="620909"/>
                </a:solidFill>
              </a:rPr>
              <a:t>MORE</a:t>
            </a:r>
          </a:p>
        </p:txBody>
      </p:sp>
      <p:sp>
        <p:nvSpPr>
          <p:cNvPr id="2" name="Rectangle 1" descr="Clickable object: Desk Review">
            <a:hlinkClick r:id="rId8" action="ppaction://hlinksldjump" highlightClick="1"/>
            <a:hlinkHover r:id="" action="ppaction://noaction" highlightClick="1"/>
            <a:extLst>
              <a:ext uri="{FF2B5EF4-FFF2-40B4-BE49-F238E27FC236}">
                <a16:creationId xmlns:a16="http://schemas.microsoft.com/office/drawing/2014/main" id="{3A059567-9CEE-F5B5-0A55-1F17F57EC3AA}"/>
              </a:ext>
            </a:extLst>
          </p:cNvPr>
          <p:cNvSpPr/>
          <p:nvPr/>
        </p:nvSpPr>
        <p:spPr>
          <a:xfrm>
            <a:off x="380560" y="2584634"/>
            <a:ext cx="2438226" cy="125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4" name="Rectangle 3" descr="Clickable object: In-Person Review">
            <a:hlinkClick r:id="rId9" action="ppaction://hlinksldjump" highlightClick="1"/>
            <a:hlinkHover r:id="" action="ppaction://noaction" highlightClick="1"/>
            <a:extLst>
              <a:ext uri="{FF2B5EF4-FFF2-40B4-BE49-F238E27FC236}">
                <a16:creationId xmlns:a16="http://schemas.microsoft.com/office/drawing/2014/main" id="{B2CBFC29-C07F-53B4-68B7-A93B819A2F75}"/>
              </a:ext>
            </a:extLst>
          </p:cNvPr>
          <p:cNvSpPr/>
          <p:nvPr/>
        </p:nvSpPr>
        <p:spPr>
          <a:xfrm>
            <a:off x="307546" y="3903262"/>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51" name="TextBox 50">
            <a:hlinkClick r:id="rId9" action="ppaction://hlinksldjump" highlightClick="1"/>
            <a:hlinkHover r:id="" action="ppaction://noaction" highlightClick="1"/>
            <a:extLst>
              <a:ext uri="{FF2B5EF4-FFF2-40B4-BE49-F238E27FC236}">
                <a16:creationId xmlns:a16="http://schemas.microsoft.com/office/drawing/2014/main" id="{FB9F9A8C-2C76-4879-B84E-B69121102DBF}"/>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26" name="Rectangle 25" descr="Clickable object: More information">
            <a:hlinkClick r:id="" action="ppaction://hlinkshowjump?jump=nextslide" highlightClick="1"/>
            <a:hlinkHover r:id="" action="ppaction://noaction" highlightClick="1"/>
            <a:extLst>
              <a:ext uri="{FF2B5EF4-FFF2-40B4-BE49-F238E27FC236}">
                <a16:creationId xmlns:a16="http://schemas.microsoft.com/office/drawing/2014/main" id="{C9E12999-E162-E8C7-112A-417ABC9B18C9}"/>
              </a:ext>
            </a:extLst>
          </p:cNvPr>
          <p:cNvSpPr/>
          <p:nvPr/>
        </p:nvSpPr>
        <p:spPr>
          <a:xfrm>
            <a:off x="11523095" y="2731965"/>
            <a:ext cx="675267" cy="1110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24" name="Rectangle 23" descr="Left-facing arrow">
            <a:hlinkClick r:id="rId10" action="ppaction://hlinksldjump" highlightClick="1"/>
            <a:hlinkHover r:id="" action="ppaction://noaction" highlightClick="1"/>
            <a:extLst>
              <a:ext uri="{FF2B5EF4-FFF2-40B4-BE49-F238E27FC236}">
                <a16:creationId xmlns:a16="http://schemas.microsoft.com/office/drawing/2014/main" id="{027F137B-4E88-909E-C687-E72C2EFC4710}"/>
              </a:ext>
            </a:extLst>
          </p:cNvPr>
          <p:cNvSpPr/>
          <p:nvPr/>
        </p:nvSpPr>
        <p:spPr>
          <a:xfrm>
            <a:off x="3371324" y="2698709"/>
            <a:ext cx="585534" cy="872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Tree>
    <p:extLst>
      <p:ext uri="{BB962C8B-B14F-4D97-AF65-F5344CB8AC3E}">
        <p14:creationId xmlns:p14="http://schemas.microsoft.com/office/powerpoint/2010/main" val="3771915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04" fill="hold"/>
                                        <p:tgtEl>
                                          <p:spTgt spid="3"/>
                                        </p:tgtEl>
                                      </p:cBhvr>
                                    </p:cmd>
                                  </p:childTnLst>
                                </p:cTn>
                              </p:par>
                              <p:par>
                                <p:cTn id="7" presetID="10" presetClass="entr" presetSubtype="0" fill="hold" nodeType="withEffect">
                                  <p:stCondLst>
                                    <p:cond delay="50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500"/>
                                        <p:tgtEl>
                                          <p:spTgt spid="28"/>
                                        </p:tgtEl>
                                      </p:cBhvr>
                                    </p:animEffect>
                                  </p:childTnLst>
                                </p:cTn>
                              </p:par>
                              <p:par>
                                <p:cTn id="10" presetID="42" presetClass="entr" presetSubtype="0" fill="hold" grpId="0" nodeType="withEffect">
                                  <p:stCondLst>
                                    <p:cond delay="2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375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wipe(left)">
                                      <p:cBhvr>
                                        <p:cTn id="17" dur="500"/>
                                        <p:tgtEl>
                                          <p:spTgt spid="38">
                                            <p:txEl>
                                              <p:pRg st="0" end="0"/>
                                            </p:txEl>
                                          </p:spTgt>
                                        </p:tgtEl>
                                      </p:cBhvr>
                                    </p:animEffect>
                                  </p:childTnLst>
                                </p:cTn>
                              </p:par>
                              <p:par>
                                <p:cTn id="18" presetID="10" presetClass="entr" presetSubtype="0" fill="hold" nodeType="withEffect">
                                  <p:stCondLst>
                                    <p:cond delay="380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22" presetClass="entr" presetSubtype="8" fill="hold" grpId="0" nodeType="withEffect">
                                  <p:stCondLst>
                                    <p:cond delay="6000"/>
                                  </p:stCondLst>
                                  <p:childTnLst>
                                    <p:set>
                                      <p:cBhvr>
                                        <p:cTn id="22" dur="1" fill="hold">
                                          <p:stCondLst>
                                            <p:cond delay="0"/>
                                          </p:stCondLst>
                                        </p:cTn>
                                        <p:tgtEl>
                                          <p:spTgt spid="38">
                                            <p:txEl>
                                              <p:pRg st="1" end="1"/>
                                            </p:txEl>
                                          </p:spTgt>
                                        </p:tgtEl>
                                        <p:attrNameLst>
                                          <p:attrName>style.visibility</p:attrName>
                                        </p:attrNameLst>
                                      </p:cBhvr>
                                      <p:to>
                                        <p:strVal val="visible"/>
                                      </p:to>
                                    </p:set>
                                    <p:animEffect transition="in" filter="wipe(left)">
                                      <p:cBhvr>
                                        <p:cTn id="23" dur="500"/>
                                        <p:tgtEl>
                                          <p:spTgt spid="38">
                                            <p:txEl>
                                              <p:pRg st="1" end="1"/>
                                            </p:txEl>
                                          </p:spTgt>
                                        </p:tgtEl>
                                      </p:cBhvr>
                                    </p:animEffect>
                                  </p:childTnLst>
                                </p:cTn>
                              </p:par>
                              <p:par>
                                <p:cTn id="24" presetID="22" presetClass="entr" presetSubtype="8" fill="hold" grpId="0" nodeType="withEffect">
                                  <p:stCondLst>
                                    <p:cond delay="6050"/>
                                  </p:stCondLst>
                                  <p:childTnLst>
                                    <p:set>
                                      <p:cBhvr>
                                        <p:cTn id="25" dur="1" fill="hold">
                                          <p:stCondLst>
                                            <p:cond delay="0"/>
                                          </p:stCondLst>
                                        </p:cTn>
                                        <p:tgtEl>
                                          <p:spTgt spid="53"/>
                                        </p:tgtEl>
                                        <p:attrNameLst>
                                          <p:attrName>style.visibility</p:attrName>
                                        </p:attrNameLst>
                                      </p:cBhvr>
                                      <p:to>
                                        <p:strVal val="visible"/>
                                      </p:to>
                                    </p:set>
                                    <p:animEffect transition="in" filter="wipe(left)">
                                      <p:cBhvr>
                                        <p:cTn id="26" dur="500"/>
                                        <p:tgtEl>
                                          <p:spTgt spid="53"/>
                                        </p:tgtEl>
                                      </p:cBhvr>
                                    </p:animEffect>
                                  </p:childTnLst>
                                </p:cTn>
                              </p:par>
                              <p:par>
                                <p:cTn id="27" presetID="22" presetClass="entr" presetSubtype="8" fill="hold" grpId="0" nodeType="withEffect">
                                  <p:stCondLst>
                                    <p:cond delay="14000"/>
                                  </p:stCondLst>
                                  <p:childTnLst>
                                    <p:set>
                                      <p:cBhvr>
                                        <p:cTn id="28" dur="1" fill="hold">
                                          <p:stCondLst>
                                            <p:cond delay="0"/>
                                          </p:stCondLst>
                                        </p:cTn>
                                        <p:tgtEl>
                                          <p:spTgt spid="38">
                                            <p:txEl>
                                              <p:pRg st="2" end="2"/>
                                            </p:txEl>
                                          </p:spTgt>
                                        </p:tgtEl>
                                        <p:attrNameLst>
                                          <p:attrName>style.visibility</p:attrName>
                                        </p:attrNameLst>
                                      </p:cBhvr>
                                      <p:to>
                                        <p:strVal val="visible"/>
                                      </p:to>
                                    </p:set>
                                    <p:animEffect transition="in" filter="wipe(left)">
                                      <p:cBhvr>
                                        <p:cTn id="29" dur="500"/>
                                        <p:tgtEl>
                                          <p:spTgt spid="38">
                                            <p:txEl>
                                              <p:pRg st="2" end="2"/>
                                            </p:txEl>
                                          </p:spTgt>
                                        </p:tgtEl>
                                      </p:cBhvr>
                                    </p:animEffect>
                                  </p:childTnLst>
                                </p:cTn>
                              </p:par>
                              <p:par>
                                <p:cTn id="30" presetID="22" presetClass="entr" presetSubtype="8" fill="hold" grpId="0" nodeType="withEffect">
                                  <p:stCondLst>
                                    <p:cond delay="1405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500"/>
                                        <p:tgtEl>
                                          <p:spTgt spid="54"/>
                                        </p:tgtEl>
                                      </p:cBhvr>
                                    </p:animEffect>
                                  </p:childTnLst>
                                </p:cTn>
                              </p:par>
                              <p:par>
                                <p:cTn id="33" presetID="22" presetClass="entr" presetSubtype="8" fill="hold" grpId="0" nodeType="withEffect">
                                  <p:stCondLst>
                                    <p:cond delay="19500"/>
                                  </p:stCondLst>
                                  <p:childTnLst>
                                    <p:set>
                                      <p:cBhvr>
                                        <p:cTn id="34" dur="1" fill="hold">
                                          <p:stCondLst>
                                            <p:cond delay="0"/>
                                          </p:stCondLst>
                                        </p:cTn>
                                        <p:tgtEl>
                                          <p:spTgt spid="38">
                                            <p:txEl>
                                              <p:pRg st="3" end="3"/>
                                            </p:txEl>
                                          </p:spTgt>
                                        </p:tgtEl>
                                        <p:attrNameLst>
                                          <p:attrName>style.visibility</p:attrName>
                                        </p:attrNameLst>
                                      </p:cBhvr>
                                      <p:to>
                                        <p:strVal val="visible"/>
                                      </p:to>
                                    </p:set>
                                    <p:animEffect transition="in" filter="wipe(left)">
                                      <p:cBhvr>
                                        <p:cTn id="35" dur="500"/>
                                        <p:tgtEl>
                                          <p:spTgt spid="38">
                                            <p:txEl>
                                              <p:pRg st="3" end="3"/>
                                            </p:txEl>
                                          </p:spTgt>
                                        </p:tgtEl>
                                      </p:cBhvr>
                                    </p:animEffect>
                                  </p:childTnLst>
                                </p:cTn>
                              </p:par>
                              <p:par>
                                <p:cTn id="36" presetID="22" presetClass="entr" presetSubtype="8" fill="hold" grpId="0" nodeType="withEffect">
                                  <p:stCondLst>
                                    <p:cond delay="19550"/>
                                  </p:stCondLst>
                                  <p:childTnLst>
                                    <p:set>
                                      <p:cBhvr>
                                        <p:cTn id="37" dur="1" fill="hold">
                                          <p:stCondLst>
                                            <p:cond delay="0"/>
                                          </p:stCondLst>
                                        </p:cTn>
                                        <p:tgtEl>
                                          <p:spTgt spid="55"/>
                                        </p:tgtEl>
                                        <p:attrNameLst>
                                          <p:attrName>style.visibility</p:attrName>
                                        </p:attrNameLst>
                                      </p:cBhvr>
                                      <p:to>
                                        <p:strVal val="visible"/>
                                      </p:to>
                                    </p:set>
                                    <p:animEffect transition="in" filter="wipe(left)">
                                      <p:cBhvr>
                                        <p:cTn id="38" dur="500"/>
                                        <p:tgtEl>
                                          <p:spTgt spid="55"/>
                                        </p:tgtEl>
                                      </p:cBhvr>
                                    </p:animEffect>
                                  </p:childTnLst>
                                </p:cTn>
                              </p:par>
                              <p:par>
                                <p:cTn id="39" presetID="22" presetClass="entr" presetSubtype="8" fill="hold" grpId="0" nodeType="withEffect">
                                  <p:stCondLst>
                                    <p:cond delay="25500"/>
                                  </p:stCondLst>
                                  <p:childTnLst>
                                    <p:set>
                                      <p:cBhvr>
                                        <p:cTn id="40" dur="1" fill="hold">
                                          <p:stCondLst>
                                            <p:cond delay="0"/>
                                          </p:stCondLst>
                                        </p:cTn>
                                        <p:tgtEl>
                                          <p:spTgt spid="38">
                                            <p:txEl>
                                              <p:pRg st="4" end="4"/>
                                            </p:txEl>
                                          </p:spTgt>
                                        </p:tgtEl>
                                        <p:attrNameLst>
                                          <p:attrName>style.visibility</p:attrName>
                                        </p:attrNameLst>
                                      </p:cBhvr>
                                      <p:to>
                                        <p:strVal val="visible"/>
                                      </p:to>
                                    </p:set>
                                    <p:animEffect transition="in" filter="wipe(left)">
                                      <p:cBhvr>
                                        <p:cTn id="41" dur="500"/>
                                        <p:tgtEl>
                                          <p:spTgt spid="38">
                                            <p:txEl>
                                              <p:pRg st="4" end="4"/>
                                            </p:txEl>
                                          </p:spTgt>
                                        </p:tgtEl>
                                      </p:cBhvr>
                                    </p:animEffect>
                                  </p:childTnLst>
                                </p:cTn>
                              </p:par>
                              <p:par>
                                <p:cTn id="42" presetID="22" presetClass="entr" presetSubtype="8" fill="hold" grpId="0" nodeType="withEffect">
                                  <p:stCondLst>
                                    <p:cond delay="2555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par>
                                <p:cTn id="45" presetID="42" presetClass="entr" presetSubtype="0" fill="hold" nodeType="withEffect">
                                  <p:stCondLst>
                                    <p:cond delay="3650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anim calcmode="lin" valueType="num">
                                      <p:cBhvr>
                                        <p:cTn id="48" dur="500" fill="hold"/>
                                        <p:tgtEl>
                                          <p:spTgt spid="57"/>
                                        </p:tgtEl>
                                        <p:attrNameLst>
                                          <p:attrName>ppt_x</p:attrName>
                                        </p:attrNameLst>
                                      </p:cBhvr>
                                      <p:tavLst>
                                        <p:tav tm="0">
                                          <p:val>
                                            <p:strVal val="#ppt_x"/>
                                          </p:val>
                                        </p:tav>
                                        <p:tav tm="100000">
                                          <p:val>
                                            <p:strVal val="#ppt_x"/>
                                          </p:val>
                                        </p:tav>
                                      </p:tavLst>
                                    </p:anim>
                                    <p:anim calcmode="lin" valueType="num">
                                      <p:cBhvr>
                                        <p:cTn id="49" dur="500" fill="hold"/>
                                        <p:tgtEl>
                                          <p:spTgt spid="5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4230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anim calcmode="lin" valueType="num">
                                      <p:cBhvr>
                                        <p:cTn id="53" dur="500" fill="hold"/>
                                        <p:tgtEl>
                                          <p:spTgt spid="60"/>
                                        </p:tgtEl>
                                        <p:attrNameLst>
                                          <p:attrName>ppt_x</p:attrName>
                                        </p:attrNameLst>
                                      </p:cBhvr>
                                      <p:tavLst>
                                        <p:tav tm="0">
                                          <p:val>
                                            <p:strVal val="#ppt_x"/>
                                          </p:val>
                                        </p:tav>
                                        <p:tav tm="100000">
                                          <p:val>
                                            <p:strVal val="#ppt_x"/>
                                          </p:val>
                                        </p:tav>
                                      </p:tavLst>
                                    </p:anim>
                                    <p:anim calcmode="lin" valueType="num">
                                      <p:cBhvr>
                                        <p:cTn id="54"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remove" display="0">
                  <p:stCondLst>
                    <p:cond delay="indefinite"/>
                  </p:stCondLst>
                  <p:endCondLst>
                    <p:cond evt="onStopAudio" delay="0">
                      <p:tgtEl>
                        <p:sldTgt/>
                      </p:tgtEl>
                    </p:cond>
                  </p:endCondLst>
                </p:cTn>
                <p:tgtEl>
                  <p:spTgt spid="3"/>
                </p:tgtEl>
              </p:cMediaNode>
            </p:audio>
          </p:childTnLst>
        </p:cTn>
      </p:par>
    </p:tnLst>
    <p:bldLst>
      <p:bldP spid="37" grpId="0"/>
      <p:bldP spid="38" grpId="0" uiExpand="1" build="p"/>
      <p:bldP spid="53" grpId="0"/>
      <p:bldP spid="54" grpId="0"/>
      <p:bldP spid="55" grpId="0"/>
      <p:bldP spid="56" grpId="0"/>
      <p:bldP spid="6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074CD39-D4F9-4E99-B666-3D7AE4D2092E}"/>
              </a:ext>
            </a:extLst>
          </p:cNvPr>
          <p:cNvSpPr>
            <a:spLocks noGrp="1"/>
          </p:cNvSpPr>
          <p:nvPr>
            <p:ph type="title" idx="4294967295"/>
          </p:nvPr>
        </p:nvSpPr>
        <p:spPr>
          <a:xfrm>
            <a:off x="838200" y="365125"/>
            <a:ext cx="10521950" cy="1325563"/>
          </a:xfrm>
          <a:prstGeom prst="rect">
            <a:avLst/>
          </a:prstGeom>
        </p:spPr>
        <p:txBody>
          <a:bodyPr/>
          <a:lstStyle/>
          <a:p>
            <a:r>
              <a:rPr lang="en-US" dirty="0"/>
              <a:t>56</a:t>
            </a:r>
          </a:p>
        </p:txBody>
      </p:sp>
    </p:spTree>
    <p:extLst>
      <p:ext uri="{BB962C8B-B14F-4D97-AF65-F5344CB8AC3E}">
        <p14:creationId xmlns:p14="http://schemas.microsoft.com/office/powerpoint/2010/main" val="116510211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 uri="{C183D7F6-B498-43B3-948B-1728B52AA6E4}">
                <adec:decorative xmlns:adec="http://schemas.microsoft.com/office/drawing/2017/decorative" val="1"/>
              </a:ext>
            </a:extLst>
          </p:cNvPr>
          <p:cNvSpPr>
            <a:spLocks/>
          </p:cNvSpPr>
          <p:nvPr/>
        </p:nvSpPr>
        <p:spPr>
          <a:xfrm>
            <a:off x="144483" y="878806"/>
            <a:ext cx="3051076" cy="24574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3 Components of a Program Review</a:t>
            </a:r>
            <a:r>
              <a:rPr kumimoji="0" lang="en-US" sz="3605"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rotWithShape="0">
                    <a:srgbClr val="000000">
                      <a:alpha val="43000"/>
                    </a:srgbClr>
                  </a:outerShdw>
                </a:effectLst>
                <a:uLnTx/>
                <a:uFillTx/>
                <a:latin typeface="Georgia" panose="02040502050405020303" pitchFamily="18" charset="0"/>
                <a:ea typeface="+mj-ea"/>
                <a:cs typeface="+mj-cs"/>
              </a:rPr>
              <a:t>         </a:t>
            </a:r>
            <a:endParaRPr kumimoji="0" lang="en-US" sz="3202"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endParaRPr>
          </a:p>
        </p:txBody>
      </p:sp>
      <p:pic>
        <p:nvPicPr>
          <p:cNvPr id="2" name="slide57_options" descr="&quot;Audio&quot;">
            <a:hlinkClick r:id="" action="ppaction://media"/>
            <a:extLst>
              <a:ext uri="{FF2B5EF4-FFF2-40B4-BE49-F238E27FC236}">
                <a16:creationId xmlns:a16="http://schemas.microsoft.com/office/drawing/2014/main" id="{4C08EA84-A2A2-3834-F860-3AF7E5AB2A17}"/>
              </a:ext>
            </a:extLst>
          </p:cNvPr>
          <p:cNvPicPr>
            <a:picLocks noChangeAspect="1"/>
          </p:cNvPicPr>
          <p:nvPr>
            <a:audioFile r:link="rId1"/>
            <p:extLst>
              <p:ext uri="{DAA4B4D4-6D71-4841-9C94-3DE7FCFB9230}">
                <p14:media xmlns:p14="http://schemas.microsoft.com/office/powerpoint/2010/main" r:embed="rId2">
                  <p14:trim end="14964"/>
                </p14:media>
              </p:ext>
            </p:extLst>
          </p:nvPr>
        </p:nvPicPr>
        <p:blipFill>
          <a:blip r:embed="rId5"/>
          <a:stretch>
            <a:fillRect/>
          </a:stretch>
        </p:blipFill>
        <p:spPr>
          <a:xfrm>
            <a:off x="-424474" y="3805778"/>
            <a:ext cx="347663" cy="347663"/>
          </a:xfrm>
          <a:prstGeom prst="rect">
            <a:avLst/>
          </a:prstGeom>
        </p:spPr>
      </p:pic>
      <p:sp>
        <p:nvSpPr>
          <p:cNvPr id="27" name="TextBox 26">
            <a:extLst>
              <a:ext uri="{FF2B5EF4-FFF2-40B4-BE49-F238E27FC236}">
                <a16:creationId xmlns:a16="http://schemas.microsoft.com/office/drawing/2014/main" id="{5A2D2918-7808-48E9-9FF2-A35E115A605E}"/>
              </a:ext>
              <a:ext uri="{C183D7F6-B498-43B3-948B-1728B52AA6E4}">
                <adec:decorative xmlns:adec="http://schemas.microsoft.com/office/drawing/2017/decorative" val="1"/>
              </a:ext>
            </a:extLst>
          </p:cNvPr>
          <p:cNvSpPr txBox="1"/>
          <p:nvPr/>
        </p:nvSpPr>
        <p:spPr>
          <a:xfrm>
            <a:off x="3481220" y="-1889"/>
            <a:ext cx="6684071" cy="770292"/>
          </a:xfrm>
          <a:prstGeom prst="rect">
            <a:avLst/>
          </a:prstGeom>
          <a:noFill/>
        </p:spPr>
        <p:txBody>
          <a:bodyPr wrap="square" rtlCol="0">
            <a:spAutoFit/>
          </a:bodyPr>
          <a:lstStyle/>
          <a:p>
            <a:r>
              <a:rPr lang="en-US" sz="4405" b="1" spc="-152" dirty="0">
                <a:solidFill>
                  <a:srgbClr val="083045"/>
                </a:solidFill>
              </a:rPr>
              <a:t>3) ANALYSIS OF FINDINGS</a:t>
            </a:r>
          </a:p>
        </p:txBody>
      </p:sp>
      <p:grpSp>
        <p:nvGrpSpPr>
          <p:cNvPr id="33" name="Group 32" descr="Slide six of six">
            <a:extLst>
              <a:ext uri="{FF2B5EF4-FFF2-40B4-BE49-F238E27FC236}">
                <a16:creationId xmlns:a16="http://schemas.microsoft.com/office/drawing/2014/main" id="{A070DEFD-3B67-D60B-1D67-F846B056A2EE}"/>
              </a:ext>
            </a:extLst>
          </p:cNvPr>
          <p:cNvGrpSpPr/>
          <p:nvPr/>
        </p:nvGrpSpPr>
        <p:grpSpPr>
          <a:xfrm>
            <a:off x="10548886" y="180549"/>
            <a:ext cx="1501389" cy="482333"/>
            <a:chOff x="10543381" y="182230"/>
            <a:chExt cx="1500607" cy="482083"/>
          </a:xfrm>
        </p:grpSpPr>
        <p:sp>
          <p:nvSpPr>
            <p:cNvPr id="34" name="Rectangle 33">
              <a:extLst>
                <a:ext uri="{FF2B5EF4-FFF2-40B4-BE49-F238E27FC236}">
                  <a16:creationId xmlns:a16="http://schemas.microsoft.com/office/drawing/2014/main" id="{117D7FEF-7351-B73C-9BF5-CCA16ADF1700}"/>
                </a:ext>
              </a:extLst>
            </p:cNvPr>
            <p:cNvSpPr/>
            <p:nvPr/>
          </p:nvSpPr>
          <p:spPr>
            <a:xfrm>
              <a:off x="11057007"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1" name="Rectangle 40">
              <a:extLst>
                <a:ext uri="{FF2B5EF4-FFF2-40B4-BE49-F238E27FC236}">
                  <a16:creationId xmlns:a16="http://schemas.microsoft.com/office/drawing/2014/main" id="{F8C92EE4-50B0-243C-F37E-39DC592B5FF7}"/>
                </a:ext>
              </a:extLst>
            </p:cNvPr>
            <p:cNvSpPr/>
            <p:nvPr/>
          </p:nvSpPr>
          <p:spPr>
            <a:xfrm>
              <a:off x="11579452"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2" name="Rectangle 41">
              <a:extLst>
                <a:ext uri="{FF2B5EF4-FFF2-40B4-BE49-F238E27FC236}">
                  <a16:creationId xmlns:a16="http://schemas.microsoft.com/office/drawing/2014/main" id="{C4641F97-C073-AB03-B9D7-47578CA7CEC9}"/>
                </a:ext>
              </a:extLst>
            </p:cNvPr>
            <p:cNvSpPr/>
            <p:nvPr/>
          </p:nvSpPr>
          <p:spPr>
            <a:xfrm>
              <a:off x="11318178"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3" name="TextBox 42">
              <a:extLst>
                <a:ext uri="{FF2B5EF4-FFF2-40B4-BE49-F238E27FC236}">
                  <a16:creationId xmlns:a16="http://schemas.microsoft.com/office/drawing/2014/main" id="{1DB69577-597B-2D4D-7E8B-9B16F9410E1E}"/>
                </a:ext>
              </a:extLst>
            </p:cNvPr>
            <p:cNvSpPr txBox="1"/>
            <p:nvPr/>
          </p:nvSpPr>
          <p:spPr>
            <a:xfrm>
              <a:off x="11047909" y="386865"/>
              <a:ext cx="540533" cy="277448"/>
            </a:xfrm>
            <a:prstGeom prst="rect">
              <a:avLst/>
            </a:prstGeom>
            <a:noFill/>
          </p:spPr>
          <p:txBody>
            <a:bodyPr wrap="none" rtlCol="0">
              <a:spAutoFit/>
            </a:bodyPr>
            <a:lstStyle/>
            <a:p>
              <a:pPr algn="ctr"/>
              <a:r>
                <a:rPr lang="en-US" sz="1204" dirty="0"/>
                <a:t>6 of 6</a:t>
              </a:r>
            </a:p>
          </p:txBody>
        </p:sp>
        <p:sp>
          <p:nvSpPr>
            <p:cNvPr id="44" name="Rectangle 43">
              <a:extLst>
                <a:ext uri="{FF2B5EF4-FFF2-40B4-BE49-F238E27FC236}">
                  <a16:creationId xmlns:a16="http://schemas.microsoft.com/office/drawing/2014/main" id="{95B57373-4C64-3376-35CE-4473F5332162}"/>
                </a:ext>
              </a:extLst>
            </p:cNvPr>
            <p:cNvSpPr/>
            <p:nvPr/>
          </p:nvSpPr>
          <p:spPr>
            <a:xfrm>
              <a:off x="10543381"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5" name="Rectangle 44">
              <a:extLst>
                <a:ext uri="{FF2B5EF4-FFF2-40B4-BE49-F238E27FC236}">
                  <a16:creationId xmlns:a16="http://schemas.microsoft.com/office/drawing/2014/main" id="{FE384305-7507-71DE-F83F-DC04CE539A25}"/>
                </a:ext>
              </a:extLst>
            </p:cNvPr>
            <p:cNvSpPr/>
            <p:nvPr/>
          </p:nvSpPr>
          <p:spPr>
            <a:xfrm>
              <a:off x="10795733" y="182230"/>
              <a:ext cx="203262" cy="2096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46" name="Rectangle 45">
              <a:extLst>
                <a:ext uri="{FF2B5EF4-FFF2-40B4-BE49-F238E27FC236}">
                  <a16:creationId xmlns:a16="http://schemas.microsoft.com/office/drawing/2014/main" id="{A77001BB-A5AE-6D38-70C8-5032FB2B24DA}"/>
                </a:ext>
              </a:extLst>
            </p:cNvPr>
            <p:cNvSpPr/>
            <p:nvPr/>
          </p:nvSpPr>
          <p:spPr>
            <a:xfrm>
              <a:off x="11840726" y="182230"/>
              <a:ext cx="203262" cy="209656"/>
            </a:xfrm>
            <a:prstGeom prst="rect">
              <a:avLst/>
            </a:prstGeom>
            <a:solidFill>
              <a:srgbClr val="1373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grpSp>
      <p:sp>
        <p:nvSpPr>
          <p:cNvPr id="25" name="Title 24">
            <a:extLst>
              <a:ext uri="{FF2B5EF4-FFF2-40B4-BE49-F238E27FC236}">
                <a16:creationId xmlns:a16="http://schemas.microsoft.com/office/drawing/2014/main" id="{A3DD8FCE-9697-26A3-A062-D6D1D002C6AD}"/>
              </a:ext>
            </a:extLst>
          </p:cNvPr>
          <p:cNvSpPr txBox="1">
            <a:spLocks noGrp="1"/>
          </p:cNvSpPr>
          <p:nvPr>
            <p:ph type="title" idx="4294967295"/>
          </p:nvPr>
        </p:nvSpPr>
        <p:spPr>
          <a:xfrm>
            <a:off x="4160753" y="885868"/>
            <a:ext cx="6561816" cy="461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2400" b="1">
                <a:solidFill>
                  <a:srgbClr val="1373A6"/>
                </a:solidFill>
                <a:effectLst>
                  <a:glow rad="520700">
                    <a:schemeClr val="bg1"/>
                  </a:glow>
                </a:effectLst>
              </a:defRPr>
            </a:lvl1p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2401" b="1" i="0" u="none" strike="noStrike" kern="1200" cap="none" spc="0" normalizeH="0" baseline="0" noProof="0" dirty="0">
                <a:ln>
                  <a:noFill/>
                </a:ln>
                <a:solidFill>
                  <a:srgbClr val="1373A6"/>
                </a:solidFill>
                <a:effectLst>
                  <a:glow rad="127000">
                    <a:schemeClr val="bg1">
                      <a:alpha val="85000"/>
                    </a:schemeClr>
                  </a:glow>
                </a:effectLst>
                <a:uLnTx/>
                <a:uFillTx/>
                <a:latin typeface="+mn-lt"/>
                <a:ea typeface="+mn-ea"/>
                <a:cs typeface="+mn-cs"/>
              </a:rPr>
              <a:t>Agency’s Response to Sponsor’s Written Rebuttal</a:t>
            </a:r>
          </a:p>
        </p:txBody>
      </p:sp>
      <p:sp>
        <p:nvSpPr>
          <p:cNvPr id="19" name="TextBox 18">
            <a:extLst>
              <a:ext uri="{FF2B5EF4-FFF2-40B4-BE49-F238E27FC236}">
                <a16:creationId xmlns:a16="http://schemas.microsoft.com/office/drawing/2014/main" id="{C8960CDD-0814-3030-7C72-557D10880484}"/>
              </a:ext>
            </a:extLst>
          </p:cNvPr>
          <p:cNvSpPr txBox="1"/>
          <p:nvPr/>
        </p:nvSpPr>
        <p:spPr>
          <a:xfrm>
            <a:off x="4269476" y="1433265"/>
            <a:ext cx="7373423" cy="831430"/>
          </a:xfrm>
          <a:prstGeom prst="rect">
            <a:avLst/>
          </a:prstGeom>
          <a:noFill/>
        </p:spPr>
        <p:txBody>
          <a:bodyPr wrap="square" rtlCol="0">
            <a:spAutoFit/>
          </a:bodyPr>
          <a:lstStyle/>
          <a:p>
            <a:pPr>
              <a:spcBef>
                <a:spcPts val="1204"/>
              </a:spcBef>
              <a:buClr>
                <a:schemeClr val="accent6"/>
              </a:buClr>
            </a:pPr>
            <a:r>
              <a:rPr lang="en-US" sz="2401" dirty="0">
                <a:solidFill>
                  <a:schemeClr val="tx1">
                    <a:lumMod val="95000"/>
                    <a:lumOff val="5000"/>
                  </a:schemeClr>
                </a:solidFill>
              </a:rPr>
              <a:t>If a sponsor submits a written rebuttal, the registration agency will determine one of three possible outcomes.</a:t>
            </a:r>
          </a:p>
        </p:txBody>
      </p:sp>
      <p:pic>
        <p:nvPicPr>
          <p:cNvPr id="3" name="slide57_options" descr="&quot;Audio&quot;">
            <a:hlinkClick r:id="" action="ppaction://media"/>
            <a:extLst>
              <a:ext uri="{FF2B5EF4-FFF2-40B4-BE49-F238E27FC236}">
                <a16:creationId xmlns:a16="http://schemas.microsoft.com/office/drawing/2014/main" id="{E3067269-AC34-6E10-779D-77D4DF93A76E}"/>
              </a:ext>
            </a:extLst>
          </p:cNvPr>
          <p:cNvPicPr>
            <a:picLocks noChangeAspect="1"/>
          </p:cNvPicPr>
          <p:nvPr>
            <a:audioFile r:link="rId1"/>
            <p:extLst>
              <p:ext uri="{DAA4B4D4-6D71-4841-9C94-3DE7FCFB9230}">
                <p14:media xmlns:p14="http://schemas.microsoft.com/office/powerpoint/2010/main" r:embed="rId2">
                  <p14:trim st="72386"/>
                </p14:media>
              </p:ext>
            </p:extLst>
          </p:nvPr>
        </p:nvPicPr>
        <p:blipFill>
          <a:blip r:embed="rId5"/>
          <a:stretch>
            <a:fillRect/>
          </a:stretch>
        </p:blipFill>
        <p:spPr>
          <a:xfrm>
            <a:off x="-424474" y="4468132"/>
            <a:ext cx="347663" cy="347663"/>
          </a:xfrm>
          <a:prstGeom prst="rect">
            <a:avLst/>
          </a:prstGeom>
        </p:spPr>
      </p:pic>
      <p:graphicFrame>
        <p:nvGraphicFramePr>
          <p:cNvPr id="51" name="Table 50" descr="Table with registration agency's three options for responnding to a sponsor's written rebuttal. Option 1: Agency agrees with all rebutted items and amends the Notice of Review Findings with no findings of deficiency. Option 2: Agency agrees to some rebutted items and amends the Notice of Review Findings with amended findings of deficiency. Option 3: Agency upholds the original Notice of Findings with no changes and sponsor must submit a Compliance Action Plan within 30 days.">
            <a:extLst>
              <a:ext uri="{FF2B5EF4-FFF2-40B4-BE49-F238E27FC236}">
                <a16:creationId xmlns:a16="http://schemas.microsoft.com/office/drawing/2014/main" id="{0792AC38-9511-A8BE-EB42-3166E8D15D17}"/>
              </a:ext>
            </a:extLst>
          </p:cNvPr>
          <p:cNvGraphicFramePr>
            <a:graphicFrameLocks noGrp="1"/>
          </p:cNvGraphicFramePr>
          <p:nvPr>
            <p:extLst>
              <p:ext uri="{D42A27DB-BD31-4B8C-83A1-F6EECF244321}">
                <p14:modId xmlns:p14="http://schemas.microsoft.com/office/powerpoint/2010/main" val="2475627335"/>
              </p:ext>
            </p:extLst>
          </p:nvPr>
        </p:nvGraphicFramePr>
        <p:xfrm>
          <a:off x="4312989" y="2420501"/>
          <a:ext cx="7138739" cy="4005700"/>
        </p:xfrm>
        <a:graphic>
          <a:graphicData uri="http://schemas.openxmlformats.org/drawingml/2006/table">
            <a:tbl>
              <a:tblPr firstRow="1" firstCol="1" bandRow="1">
                <a:tableStyleId>{5C22544A-7EE6-4342-B048-85BDC9FD1C3A}</a:tableStyleId>
              </a:tblPr>
              <a:tblGrid>
                <a:gridCol w="1681990">
                  <a:extLst>
                    <a:ext uri="{9D8B030D-6E8A-4147-A177-3AD203B41FA5}">
                      <a16:colId xmlns:a16="http://schemas.microsoft.com/office/drawing/2014/main" val="3047448697"/>
                    </a:ext>
                  </a:extLst>
                </a:gridCol>
                <a:gridCol w="1541859">
                  <a:extLst>
                    <a:ext uri="{9D8B030D-6E8A-4147-A177-3AD203B41FA5}">
                      <a16:colId xmlns:a16="http://schemas.microsoft.com/office/drawing/2014/main" val="2517668299"/>
                    </a:ext>
                  </a:extLst>
                </a:gridCol>
                <a:gridCol w="1823199">
                  <a:extLst>
                    <a:ext uri="{9D8B030D-6E8A-4147-A177-3AD203B41FA5}">
                      <a16:colId xmlns:a16="http://schemas.microsoft.com/office/drawing/2014/main" val="3845119304"/>
                    </a:ext>
                  </a:extLst>
                </a:gridCol>
                <a:gridCol w="2091691">
                  <a:extLst>
                    <a:ext uri="{9D8B030D-6E8A-4147-A177-3AD203B41FA5}">
                      <a16:colId xmlns:a16="http://schemas.microsoft.com/office/drawing/2014/main" val="530089339"/>
                    </a:ext>
                  </a:extLst>
                </a:gridCol>
              </a:tblGrid>
              <a:tr h="380752">
                <a:tc>
                  <a:txBody>
                    <a:bodyPr/>
                    <a:lstStyle/>
                    <a:p>
                      <a:pPr marL="0" marR="0" algn="ctr">
                        <a:spcBef>
                          <a:spcPts val="0"/>
                        </a:spcBef>
                        <a:spcAft>
                          <a:spcPts val="0"/>
                        </a:spcAft>
                      </a:pPr>
                      <a:r>
                        <a:rPr lang="en-US" sz="2000" dirty="0">
                          <a:effectLst/>
                        </a:rPr>
                        <a:t> </a:t>
                      </a:r>
                      <a:endParaRPr lang="en-US" sz="20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spcBef>
                          <a:spcPts val="0"/>
                        </a:spcBef>
                        <a:spcAft>
                          <a:spcPts val="0"/>
                        </a:spcAft>
                      </a:pPr>
                      <a:r>
                        <a:rPr lang="en-US" sz="1600" dirty="0">
                          <a:effectLst/>
                        </a:rPr>
                        <a:t>Option #1</a:t>
                      </a:r>
                      <a:endParaRPr lang="en-US" sz="16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spcBef>
                          <a:spcPts val="0"/>
                        </a:spcBef>
                        <a:spcAft>
                          <a:spcPts val="0"/>
                        </a:spcAft>
                      </a:pPr>
                      <a:r>
                        <a:rPr lang="en-US" sz="1600">
                          <a:effectLst/>
                        </a:rPr>
                        <a:t>Option #2</a:t>
                      </a:r>
                      <a:endParaRPr lang="en-US" sz="160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spcBef>
                          <a:spcPts val="0"/>
                        </a:spcBef>
                        <a:spcAft>
                          <a:spcPts val="0"/>
                        </a:spcAft>
                      </a:pPr>
                      <a:r>
                        <a:rPr lang="en-US" sz="1600" dirty="0">
                          <a:effectLst/>
                        </a:rPr>
                        <a:t>Option #3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616" marR="68616" marT="0" marB="0" anchor="ctr"/>
                </a:tc>
                <a:extLst>
                  <a:ext uri="{0D108BD9-81ED-4DB2-BD59-A6C34878D82A}">
                    <a16:rowId xmlns:a16="http://schemas.microsoft.com/office/drawing/2014/main" val="2817618145"/>
                  </a:ext>
                </a:extLst>
              </a:tr>
              <a:tr h="868962">
                <a:tc>
                  <a:txBody>
                    <a:bodyPr/>
                    <a:lstStyle/>
                    <a:p>
                      <a:pPr marL="0" marR="0" algn="l">
                        <a:spcBef>
                          <a:spcPts val="0"/>
                        </a:spcBef>
                        <a:spcAft>
                          <a:spcPts val="0"/>
                        </a:spcAft>
                      </a:pPr>
                      <a:r>
                        <a:rPr lang="en-US" sz="1600" dirty="0">
                          <a:effectLst/>
                        </a:rPr>
                        <a:t>Agency Decision</a:t>
                      </a:r>
                      <a:endParaRPr lang="en-US" sz="16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dirty="0">
                          <a:effectLst/>
                        </a:rPr>
                        <a:t>Agrees with </a:t>
                      </a:r>
                      <a:r>
                        <a:rPr lang="en-US" sz="1800" u="sng" dirty="0">
                          <a:effectLst/>
                        </a:rPr>
                        <a:t>all</a:t>
                      </a:r>
                      <a:r>
                        <a:rPr lang="en-US" sz="1800" dirty="0">
                          <a:effectLst/>
                        </a:rPr>
                        <a:t> rebutted items</a:t>
                      </a:r>
                      <a:endParaRPr lang="en-US" sz="18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dirty="0">
                          <a:effectLst/>
                        </a:rPr>
                        <a:t>Agrees to </a:t>
                      </a:r>
                      <a:r>
                        <a:rPr lang="en-US" sz="1800" u="sng" dirty="0">
                          <a:effectLst/>
                        </a:rPr>
                        <a:t>some</a:t>
                      </a:r>
                      <a:r>
                        <a:rPr lang="en-US" sz="1800" dirty="0">
                          <a:effectLst/>
                        </a:rPr>
                        <a:t> rebutted items</a:t>
                      </a:r>
                      <a:endParaRPr lang="en-US" sz="18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a:effectLst/>
                        </a:rPr>
                        <a:t>Upholds the original Notice of Findings with no changes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616" marR="68616" marT="0" marB="0" anchor="ctr"/>
                </a:tc>
                <a:extLst>
                  <a:ext uri="{0D108BD9-81ED-4DB2-BD59-A6C34878D82A}">
                    <a16:rowId xmlns:a16="http://schemas.microsoft.com/office/drawing/2014/main" val="1924618846"/>
                  </a:ext>
                </a:extLst>
              </a:tr>
              <a:tr h="607871">
                <a:tc>
                  <a:txBody>
                    <a:bodyPr/>
                    <a:lstStyle/>
                    <a:p>
                      <a:pPr marL="0" marR="0" algn="l">
                        <a:spcBef>
                          <a:spcPts val="0"/>
                        </a:spcBef>
                        <a:spcAft>
                          <a:spcPts val="0"/>
                        </a:spcAft>
                      </a:pPr>
                      <a:r>
                        <a:rPr lang="en-US" sz="1600" dirty="0">
                          <a:effectLst/>
                        </a:rPr>
                        <a:t>Agency Recommendation</a:t>
                      </a:r>
                      <a:endParaRPr lang="en-US" sz="16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dirty="0">
                          <a:effectLst/>
                        </a:rPr>
                        <a:t>Amended</a:t>
                      </a:r>
                      <a:endParaRPr lang="en-US" sz="18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dirty="0">
                          <a:effectLst/>
                        </a:rPr>
                        <a:t>Amended</a:t>
                      </a:r>
                      <a:endParaRPr lang="en-US" sz="18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a:effectLst/>
                        </a:rPr>
                        <a:t>Upheld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616" marR="68616" marT="0" marB="0" anchor="ctr"/>
                </a:tc>
                <a:extLst>
                  <a:ext uri="{0D108BD9-81ED-4DB2-BD59-A6C34878D82A}">
                    <a16:rowId xmlns:a16="http://schemas.microsoft.com/office/drawing/2014/main" val="2344826674"/>
                  </a:ext>
                </a:extLst>
              </a:tr>
              <a:tr h="1366157">
                <a:tc>
                  <a:txBody>
                    <a:bodyPr/>
                    <a:lstStyle/>
                    <a:p>
                      <a:pPr marL="0" marR="0" algn="l">
                        <a:spcBef>
                          <a:spcPts val="0"/>
                        </a:spcBef>
                        <a:spcAft>
                          <a:spcPts val="0"/>
                        </a:spcAft>
                      </a:pPr>
                      <a:r>
                        <a:rPr lang="en-US" sz="1600" dirty="0">
                          <a:effectLst/>
                        </a:rPr>
                        <a:t>Written </a:t>
                      </a:r>
                    </a:p>
                    <a:p>
                      <a:pPr marL="0" marR="0" algn="l">
                        <a:spcBef>
                          <a:spcPts val="0"/>
                        </a:spcBef>
                        <a:spcAft>
                          <a:spcPts val="0"/>
                        </a:spcAft>
                      </a:pPr>
                      <a:r>
                        <a:rPr lang="en-US" sz="1600" dirty="0">
                          <a:effectLst/>
                        </a:rPr>
                        <a:t>Notice</a:t>
                      </a:r>
                      <a:endParaRPr lang="en-US" sz="16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a:effectLst/>
                        </a:rPr>
                        <a:t>New Notice of Findings</a:t>
                      </a:r>
                      <a:endParaRPr lang="en-US" sz="180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dirty="0">
                          <a:effectLst/>
                        </a:rPr>
                        <a:t>Amended Notice of Findings </a:t>
                      </a:r>
                      <a:r>
                        <a:rPr lang="en-US" sz="1800" u="sng" dirty="0">
                          <a:effectLst/>
                        </a:rPr>
                        <a:t>after</a:t>
                      </a:r>
                      <a:r>
                        <a:rPr lang="en-US" sz="1800" dirty="0">
                          <a:effectLst/>
                        </a:rPr>
                        <a:t> sponsor submits Compliance Action Plan</a:t>
                      </a:r>
                      <a:endParaRPr lang="en-US" sz="18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dirty="0">
                          <a:effectLst/>
                        </a:rPr>
                        <a:t>Notice: </a:t>
                      </a:r>
                    </a:p>
                    <a:p>
                      <a:pPr marL="0" marR="0" algn="ctr">
                        <a:lnSpc>
                          <a:spcPts val="1900"/>
                        </a:lnSpc>
                        <a:spcBef>
                          <a:spcPts val="0"/>
                        </a:spcBef>
                        <a:spcAft>
                          <a:spcPts val="0"/>
                        </a:spcAft>
                      </a:pPr>
                      <a:r>
                        <a:rPr lang="en-US" sz="1800" dirty="0">
                          <a:effectLst/>
                        </a:rPr>
                        <a:t>Compliance Action Plan due </a:t>
                      </a:r>
                      <a:br>
                        <a:rPr lang="en-US" sz="1800" dirty="0">
                          <a:effectLst/>
                        </a:rPr>
                      </a:br>
                      <a:r>
                        <a:rPr lang="en-US" sz="1800" dirty="0">
                          <a:effectLst/>
                        </a:rPr>
                        <a:t>(within 30 days)</a:t>
                      </a:r>
                    </a:p>
                    <a:p>
                      <a:pPr marL="0" marR="0" algn="ctr">
                        <a:lnSpc>
                          <a:spcPts val="19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616" marR="68616" marT="0" marB="0" anchor="ctr"/>
                </a:tc>
                <a:extLst>
                  <a:ext uri="{0D108BD9-81ED-4DB2-BD59-A6C34878D82A}">
                    <a16:rowId xmlns:a16="http://schemas.microsoft.com/office/drawing/2014/main" val="2981171698"/>
                  </a:ext>
                </a:extLst>
              </a:tr>
              <a:tr h="781958">
                <a:tc>
                  <a:txBody>
                    <a:bodyPr/>
                    <a:lstStyle/>
                    <a:p>
                      <a:pPr marL="0" marR="0" algn="l">
                        <a:spcBef>
                          <a:spcPts val="0"/>
                        </a:spcBef>
                        <a:spcAft>
                          <a:spcPts val="0"/>
                        </a:spcAft>
                      </a:pPr>
                      <a:r>
                        <a:rPr lang="en-US" sz="1600" dirty="0">
                          <a:effectLst/>
                        </a:rPr>
                        <a:t>Findings within the Notice</a:t>
                      </a:r>
                      <a:endParaRPr lang="en-US" sz="16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a:effectLst/>
                        </a:rPr>
                        <a:t>No findings of deficiency</a:t>
                      </a:r>
                      <a:endParaRPr lang="en-US" sz="180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dirty="0">
                          <a:effectLst/>
                        </a:rPr>
                        <a:t>Findings for the areas identified</a:t>
                      </a:r>
                      <a:endParaRPr lang="en-US" sz="1800" dirty="0">
                        <a:effectLst/>
                        <a:latin typeface="Calibri" panose="020F0502020204030204" pitchFamily="34" charset="0"/>
                        <a:ea typeface="+mn-ea"/>
                        <a:cs typeface="Times New Roman" panose="02020603050405020304" pitchFamily="18" charset="0"/>
                      </a:endParaRPr>
                    </a:p>
                  </a:txBody>
                  <a:tcPr marL="68616" marR="68616" marT="0" marB="0" anchor="ctr"/>
                </a:tc>
                <a:tc>
                  <a:txBody>
                    <a:bodyPr/>
                    <a:lstStyle/>
                    <a:p>
                      <a:pPr marL="0" marR="0" algn="ctr">
                        <a:lnSpc>
                          <a:spcPts val="1900"/>
                        </a:lnSpc>
                        <a:spcBef>
                          <a:spcPts val="0"/>
                        </a:spcBef>
                        <a:spcAft>
                          <a:spcPts val="0"/>
                        </a:spcAft>
                      </a:pPr>
                      <a:r>
                        <a:rPr lang="en-US" sz="1800" dirty="0">
                          <a:effectLst/>
                        </a:rPr>
                        <a:t>Upholding original findings</a:t>
                      </a:r>
                    </a:p>
                  </a:txBody>
                  <a:tcPr marL="68616" marR="68616" marT="0" marB="0" anchor="ctr"/>
                </a:tc>
                <a:extLst>
                  <a:ext uri="{0D108BD9-81ED-4DB2-BD59-A6C34878D82A}">
                    <a16:rowId xmlns:a16="http://schemas.microsoft.com/office/drawing/2014/main" val="330054621"/>
                  </a:ext>
                </a:extLst>
              </a:tr>
            </a:tbl>
          </a:graphicData>
        </a:graphic>
      </p:graphicFrame>
      <p:sp>
        <p:nvSpPr>
          <p:cNvPr id="52" name="Rectangle 51" descr="&quot;Decorative&quot;">
            <a:extLst>
              <a:ext uri="{FF2B5EF4-FFF2-40B4-BE49-F238E27FC236}">
                <a16:creationId xmlns:a16="http://schemas.microsoft.com/office/drawing/2014/main" id="{FAB55356-7705-FEE0-4BAF-F49DD2B37531}"/>
              </a:ext>
            </a:extLst>
          </p:cNvPr>
          <p:cNvSpPr/>
          <p:nvPr/>
        </p:nvSpPr>
        <p:spPr>
          <a:xfrm>
            <a:off x="5995707" y="2390715"/>
            <a:ext cx="1535684" cy="4035695"/>
          </a:xfrm>
          <a:prstGeom prst="rect">
            <a:avLst/>
          </a:prstGeom>
          <a:noFill/>
          <a:ln w="76200">
            <a:solidFill>
              <a:srgbClr val="F9CB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3" name="Rectangle 52" descr="&quot;Decorative&quot;">
            <a:extLst>
              <a:ext uri="{FF2B5EF4-FFF2-40B4-BE49-F238E27FC236}">
                <a16:creationId xmlns:a16="http://schemas.microsoft.com/office/drawing/2014/main" id="{30CEB3BB-E640-6E35-38C1-979E79268730}"/>
              </a:ext>
            </a:extLst>
          </p:cNvPr>
          <p:cNvSpPr/>
          <p:nvPr/>
        </p:nvSpPr>
        <p:spPr>
          <a:xfrm>
            <a:off x="7531391" y="2387378"/>
            <a:ext cx="1813417" cy="4038824"/>
          </a:xfrm>
          <a:prstGeom prst="rect">
            <a:avLst/>
          </a:prstGeom>
          <a:noFill/>
          <a:ln w="76200">
            <a:solidFill>
              <a:srgbClr val="F9CB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4" name="Rectangle 53" descr="&quot;Decorative&quot;">
            <a:extLst>
              <a:ext uri="{FF2B5EF4-FFF2-40B4-BE49-F238E27FC236}">
                <a16:creationId xmlns:a16="http://schemas.microsoft.com/office/drawing/2014/main" id="{900D9F64-CA15-2125-D475-35FE18BC08B9}"/>
              </a:ext>
            </a:extLst>
          </p:cNvPr>
          <p:cNvSpPr/>
          <p:nvPr/>
        </p:nvSpPr>
        <p:spPr>
          <a:xfrm>
            <a:off x="9344808" y="2387378"/>
            <a:ext cx="2106920" cy="4038824"/>
          </a:xfrm>
          <a:prstGeom prst="rect">
            <a:avLst/>
          </a:prstGeom>
          <a:noFill/>
          <a:ln w="76200">
            <a:solidFill>
              <a:srgbClr val="F9CB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Half Frame 22" descr="Left-facing arrow">
            <a:hlinkClick r:id="rId6" action="ppaction://hlinksldjump" highlightClick="1"/>
            <a:hlinkHover r:id="" action="ppaction://noaction" highlightClick="1"/>
            <a:extLst>
              <a:ext uri="{FF2B5EF4-FFF2-40B4-BE49-F238E27FC236}">
                <a16:creationId xmlns:a16="http://schemas.microsoft.com/office/drawing/2014/main" id="{9F7065D1-CF37-A172-7B00-8F2F9C44AEAE}"/>
              </a:ext>
            </a:extLst>
          </p:cNvPr>
          <p:cNvSpPr/>
          <p:nvPr/>
        </p:nvSpPr>
        <p:spPr>
          <a:xfrm rot="13300971" flipH="1">
            <a:off x="3513154" y="2866067"/>
            <a:ext cx="493496" cy="545421"/>
          </a:xfrm>
          <a:prstGeom prst="halfFrame">
            <a:avLst>
              <a:gd name="adj1" fmla="val 16666"/>
              <a:gd name="adj2" fmla="val 15217"/>
            </a:avLst>
          </a:prstGeom>
          <a:solidFill>
            <a:srgbClr val="620909"/>
          </a:solidFill>
          <a:ln>
            <a:solidFill>
              <a:srgbClr val="62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tx1"/>
              </a:solidFill>
            </a:endParaRPr>
          </a:p>
        </p:txBody>
      </p:sp>
      <p:sp>
        <p:nvSpPr>
          <p:cNvPr id="4" name="Rectangle 3" descr="Clickable object: Desk Review">
            <a:hlinkClick r:id="rId7" action="ppaction://hlinksldjump" highlightClick="1"/>
            <a:hlinkHover r:id="" action="ppaction://noaction" highlightClick="1"/>
            <a:extLst>
              <a:ext uri="{FF2B5EF4-FFF2-40B4-BE49-F238E27FC236}">
                <a16:creationId xmlns:a16="http://schemas.microsoft.com/office/drawing/2014/main" id="{2A6CA108-2B8B-0367-D91F-EAC6F2940E5E}"/>
              </a:ext>
            </a:extLst>
          </p:cNvPr>
          <p:cNvSpPr/>
          <p:nvPr/>
        </p:nvSpPr>
        <p:spPr>
          <a:xfrm>
            <a:off x="380560" y="2584634"/>
            <a:ext cx="2438226" cy="125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5" name="Rectangle 4" descr="Clickable object: In-Person Review">
            <a:hlinkClick r:id="rId8" action="ppaction://hlinksldjump" highlightClick="1"/>
            <a:hlinkHover r:id="" action="ppaction://noaction" highlightClick="1"/>
            <a:extLst>
              <a:ext uri="{FF2B5EF4-FFF2-40B4-BE49-F238E27FC236}">
                <a16:creationId xmlns:a16="http://schemas.microsoft.com/office/drawing/2014/main" id="{9815646F-E717-9782-597F-C0D88CFF8BBB}"/>
              </a:ext>
            </a:extLst>
          </p:cNvPr>
          <p:cNvSpPr/>
          <p:nvPr/>
        </p:nvSpPr>
        <p:spPr>
          <a:xfrm>
            <a:off x="307546" y="3903262"/>
            <a:ext cx="2598948" cy="1328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
        <p:nvSpPr>
          <p:cNvPr id="26" name="TextBox 25">
            <a:hlinkClick r:id="rId9" action="ppaction://hlinksldjump" highlightClick="1"/>
            <a:hlinkHover r:id="" action="ppaction://noaction" highlightClick="1"/>
            <a:extLst>
              <a:ext uri="{FF2B5EF4-FFF2-40B4-BE49-F238E27FC236}">
                <a16:creationId xmlns:a16="http://schemas.microsoft.com/office/drawing/2014/main" id="{9AFE0EA9-0951-1332-F426-2F3D6151BE7A}"/>
              </a:ext>
            </a:extLst>
          </p:cNvPr>
          <p:cNvSpPr txBox="1"/>
          <p:nvPr/>
        </p:nvSpPr>
        <p:spPr>
          <a:xfrm>
            <a:off x="9448801" y="6512050"/>
            <a:ext cx="2738672" cy="338682"/>
          </a:xfrm>
          <a:prstGeom prst="rect">
            <a:avLst/>
          </a:prstGeom>
          <a:noFill/>
        </p:spPr>
        <p:txBody>
          <a:bodyPr wrap="square" rtlCol="0">
            <a:spAutoFit/>
          </a:bodyPr>
          <a:lstStyle/>
          <a:p>
            <a:pPr algn="r"/>
            <a:r>
              <a:rPr lang="en-US" sz="1601" dirty="0">
                <a:solidFill>
                  <a:srgbClr val="1373A6"/>
                </a:solidFill>
              </a:rPr>
              <a:t>NEXT: </a:t>
            </a:r>
            <a:r>
              <a:rPr lang="en-US" sz="1400" dirty="0">
                <a:solidFill>
                  <a:srgbClr val="1373A6"/>
                </a:solidFill>
              </a:rPr>
              <a:t>Check Your Knowledge </a:t>
            </a:r>
            <a:r>
              <a:rPr lang="en-US" sz="1601" dirty="0">
                <a:solidFill>
                  <a:srgbClr val="1373A6"/>
                </a:solidFill>
              </a:rPr>
              <a:t>&gt;</a:t>
            </a:r>
          </a:p>
        </p:txBody>
      </p:sp>
      <p:sp>
        <p:nvSpPr>
          <p:cNvPr id="40" name="TextBox 39">
            <a:hlinkClick r:id="rId8" action="ppaction://hlinksldjump" highlightClick="1"/>
            <a:hlinkHover r:id="" action="ppaction://noaction" highlightClick="1"/>
            <a:extLst>
              <a:ext uri="{FF2B5EF4-FFF2-40B4-BE49-F238E27FC236}">
                <a16:creationId xmlns:a16="http://schemas.microsoft.com/office/drawing/2014/main" id="{1F045C83-3F63-3457-A585-4D853E50856B}"/>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24" name="Rectangle 23" descr="Clickable object: Back to previous slide">
            <a:hlinkClick r:id="rId10" action="ppaction://hlinksldjump" highlightClick="1"/>
            <a:hlinkHover r:id="" action="ppaction://noaction" highlightClick="1"/>
            <a:extLst>
              <a:ext uri="{FF2B5EF4-FFF2-40B4-BE49-F238E27FC236}">
                <a16:creationId xmlns:a16="http://schemas.microsoft.com/office/drawing/2014/main" id="{027F137B-4E88-909E-C687-E72C2EFC4710}"/>
              </a:ext>
            </a:extLst>
          </p:cNvPr>
          <p:cNvSpPr/>
          <p:nvPr/>
        </p:nvSpPr>
        <p:spPr>
          <a:xfrm>
            <a:off x="3371324" y="2643447"/>
            <a:ext cx="564892" cy="99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dirty="0"/>
          </a:p>
        </p:txBody>
      </p:sp>
    </p:spTree>
    <p:extLst>
      <p:ext uri="{BB962C8B-B14F-4D97-AF65-F5344CB8AC3E}">
        <p14:creationId xmlns:p14="http://schemas.microsoft.com/office/powerpoint/2010/main" val="226927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96" fill="hold"/>
                                        <p:tgtEl>
                                          <p:spTgt spid="2"/>
                                        </p:tgtEl>
                                      </p:cBhvr>
                                    </p:cmd>
                                  </p:childTnLst>
                                </p:cTn>
                              </p:par>
                              <p:par>
                                <p:cTn id="7" presetID="42" presetClass="entr" presetSubtype="0" fill="hold" grpId="0" nodeType="withEffect">
                                  <p:stCondLst>
                                    <p:cond delay="75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anim calcmode="lin" valueType="num">
                                      <p:cBhvr>
                                        <p:cTn id="10" dur="500" fill="hold"/>
                                        <p:tgtEl>
                                          <p:spTgt spid="25"/>
                                        </p:tgtEl>
                                        <p:attrNameLst>
                                          <p:attrName>ppt_x</p:attrName>
                                        </p:attrNameLst>
                                      </p:cBhvr>
                                      <p:tavLst>
                                        <p:tav tm="0">
                                          <p:val>
                                            <p:strVal val="#ppt_x"/>
                                          </p:val>
                                        </p:tav>
                                        <p:tav tm="100000">
                                          <p:val>
                                            <p:strVal val="#ppt_x"/>
                                          </p:val>
                                        </p:tav>
                                      </p:tavLst>
                                    </p:anim>
                                    <p:anim calcmode="lin" valueType="num">
                                      <p:cBhvr>
                                        <p:cTn id="11" dur="500" fill="hold"/>
                                        <p:tgtEl>
                                          <p:spTgt spid="25"/>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575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 presetClass="entr" presetSubtype="0" fill="hold" grpId="0" nodeType="withEffect">
                                  <p:stCondLst>
                                    <p:cond delay="6750"/>
                                  </p:stCondLst>
                                  <p:childTnLst>
                                    <p:set>
                                      <p:cBhvr>
                                        <p:cTn id="19" dur="1" fill="hold">
                                          <p:stCondLst>
                                            <p:cond delay="0"/>
                                          </p:stCondLst>
                                        </p:cTn>
                                        <p:tgtEl>
                                          <p:spTgt spid="52"/>
                                        </p:tgtEl>
                                        <p:attrNameLst>
                                          <p:attrName>style.visibility</p:attrName>
                                        </p:attrNameLst>
                                      </p:cBhvr>
                                      <p:to>
                                        <p:strVal val="visible"/>
                                      </p:to>
                                    </p:set>
                                  </p:childTnLst>
                                </p:cTn>
                              </p:par>
                              <p:par>
                                <p:cTn id="20" presetID="1" presetClass="exit" presetSubtype="0" fill="hold" grpId="1" nodeType="withEffect">
                                  <p:stCondLst>
                                    <p:cond delay="23000"/>
                                  </p:stCondLst>
                                  <p:childTnLst>
                                    <p:set>
                                      <p:cBhvr>
                                        <p:cTn id="21" dur="1" fill="hold">
                                          <p:stCondLst>
                                            <p:cond delay="0"/>
                                          </p:stCondLst>
                                        </p:cTn>
                                        <p:tgtEl>
                                          <p:spTgt spid="52"/>
                                        </p:tgtEl>
                                        <p:attrNameLst>
                                          <p:attrName>style.visibility</p:attrName>
                                        </p:attrNameLst>
                                      </p:cBhvr>
                                      <p:to>
                                        <p:strVal val="hidden"/>
                                      </p:to>
                                    </p:set>
                                  </p:childTnLst>
                                </p:cTn>
                              </p:par>
                              <p:par>
                                <p:cTn id="22" presetID="1" presetClass="entr" presetSubtype="0" fill="hold" grpId="0" nodeType="withEffect">
                                  <p:stCondLst>
                                    <p:cond delay="24000"/>
                                  </p:stCondLst>
                                  <p:childTnLst>
                                    <p:set>
                                      <p:cBhvr>
                                        <p:cTn id="23" dur="1" fill="hold">
                                          <p:stCondLst>
                                            <p:cond delay="0"/>
                                          </p:stCondLst>
                                        </p:cTn>
                                        <p:tgtEl>
                                          <p:spTgt spid="53"/>
                                        </p:tgtEl>
                                        <p:attrNameLst>
                                          <p:attrName>style.visibility</p:attrName>
                                        </p:attrNameLst>
                                      </p:cBhvr>
                                      <p:to>
                                        <p:strVal val="visible"/>
                                      </p:to>
                                    </p:set>
                                  </p:childTnLst>
                                </p:cTn>
                              </p:par>
                              <p:par>
                                <p:cTn id="24" presetID="1" presetClass="exit" presetSubtype="0" fill="hold" grpId="1" nodeType="withEffect">
                                  <p:stCondLst>
                                    <p:cond delay="45000"/>
                                  </p:stCondLst>
                                  <p:childTnLst>
                                    <p:set>
                                      <p:cBhvr>
                                        <p:cTn id="25" dur="1" fill="hold">
                                          <p:stCondLst>
                                            <p:cond delay="0"/>
                                          </p:stCondLst>
                                        </p:cTn>
                                        <p:tgtEl>
                                          <p:spTgt spid="53"/>
                                        </p:tgtEl>
                                        <p:attrNameLst>
                                          <p:attrName>style.visibility</p:attrName>
                                        </p:attrNameLst>
                                      </p:cBhvr>
                                      <p:to>
                                        <p:strVal val="hidden"/>
                                      </p:to>
                                    </p:set>
                                  </p:childTnLst>
                                </p:cTn>
                              </p:par>
                              <p:par>
                                <p:cTn id="26" presetID="1" presetClass="entr" presetSubtype="0" fill="hold" grpId="0" nodeType="withEffect">
                                  <p:stCondLst>
                                    <p:cond delay="46250"/>
                                  </p:stCondLst>
                                  <p:childTnLst>
                                    <p:set>
                                      <p:cBhvr>
                                        <p:cTn id="27" dur="1" fill="hold">
                                          <p:stCondLst>
                                            <p:cond delay="0"/>
                                          </p:stCondLst>
                                        </p:cTn>
                                        <p:tgtEl>
                                          <p:spTgt spid="54"/>
                                        </p:tgtEl>
                                        <p:attrNameLst>
                                          <p:attrName>style.visibility</p:attrName>
                                        </p:attrNameLst>
                                      </p:cBhvr>
                                      <p:to>
                                        <p:strVal val="visible"/>
                                      </p:to>
                                    </p:set>
                                  </p:childTnLst>
                                </p:cTn>
                              </p:par>
                            </p:childTnLst>
                          </p:cTn>
                        </p:par>
                        <p:par>
                          <p:cTn id="28" fill="hold">
                            <p:stCondLst>
                              <p:cond delay="72396"/>
                            </p:stCondLst>
                            <p:childTnLst>
                              <p:par>
                                <p:cTn id="29" presetID="1" presetClass="exit" presetSubtype="0" fill="hold" grpId="1" nodeType="afterEffect">
                                  <p:stCondLst>
                                    <p:cond delay="0"/>
                                  </p:stCondLst>
                                  <p:childTnLst>
                                    <p:set>
                                      <p:cBhvr>
                                        <p:cTn id="30" dur="1" fill="hold">
                                          <p:stCondLst>
                                            <p:cond delay="0"/>
                                          </p:stCondLst>
                                        </p:cTn>
                                        <p:tgtEl>
                                          <p:spTgt spid="54"/>
                                        </p:tgtEl>
                                        <p:attrNameLst>
                                          <p:attrName>style.visibility</p:attrName>
                                        </p:attrNameLst>
                                      </p:cBhvr>
                                      <p:to>
                                        <p:strVal val="hidden"/>
                                      </p:to>
                                    </p:set>
                                  </p:childTnLst>
                                </p:cTn>
                              </p:par>
                              <p:par>
                                <p:cTn id="31" presetID="1" presetClass="mediacall" presetSubtype="0" fill="hold" nodeType="withEffect">
                                  <p:stCondLst>
                                    <p:cond delay="1000"/>
                                  </p:stCondLst>
                                  <p:childTnLst>
                                    <p:cmd type="call" cmd="playFrom(0.0)">
                                      <p:cBhvr>
                                        <p:cTn id="32" dur="149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remove" display="0">
                  <p:stCondLst>
                    <p:cond delay="indefinite"/>
                  </p:stCondLst>
                  <p:endCondLst>
                    <p:cond evt="onStopAudio" delay="0">
                      <p:tgtEl>
                        <p:sldTgt/>
                      </p:tgtEl>
                    </p:cond>
                  </p:endCondLst>
                </p:cTn>
                <p:tgtEl>
                  <p:spTgt spid="2"/>
                </p:tgtEl>
              </p:cMediaNode>
            </p:audio>
            <p:audio>
              <p:cMediaNode vol="80000">
                <p:cTn id="34" fill="remove" display="0">
                  <p:stCondLst>
                    <p:cond delay="indefinite"/>
                  </p:stCondLst>
                  <p:endCondLst>
                    <p:cond evt="onStopAudio" delay="0">
                      <p:tgtEl>
                        <p:sldTgt/>
                      </p:tgtEl>
                    </p:cond>
                  </p:endCondLst>
                </p:cTn>
                <p:tgtEl>
                  <p:spTgt spid="3"/>
                </p:tgtEl>
              </p:cMediaNode>
            </p:audio>
          </p:childTnLst>
        </p:cTn>
      </p:par>
    </p:tnLst>
    <p:bldLst>
      <p:bldP spid="25" grpId="0"/>
      <p:bldP spid="19" grpId="0"/>
      <p:bldP spid="52" grpId="0" animBg="1"/>
      <p:bldP spid="52" grpId="1" animBg="1"/>
      <p:bldP spid="53" grpId="0" animBg="1"/>
      <p:bldP spid="53" grpId="1" animBg="1"/>
      <p:bldP spid="54" grpId="0" animBg="1"/>
      <p:bldP spid="54"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ADCA4A1-A2BE-4178-AE1E-99BC51D05419}"/>
              </a:ext>
            </a:extLst>
          </p:cNvPr>
          <p:cNvSpPr>
            <a:spLocks noGrp="1"/>
          </p:cNvSpPr>
          <p:nvPr>
            <p:ph type="title" idx="4294967295"/>
          </p:nvPr>
        </p:nvSpPr>
        <p:spPr>
          <a:xfrm>
            <a:off x="838200" y="365125"/>
            <a:ext cx="10521950" cy="1325563"/>
          </a:xfrm>
          <a:prstGeom prst="rect">
            <a:avLst/>
          </a:prstGeom>
        </p:spPr>
        <p:txBody>
          <a:bodyPr/>
          <a:lstStyle/>
          <a:p>
            <a:r>
              <a:rPr lang="en-US" dirty="0"/>
              <a:t>58</a:t>
            </a:r>
          </a:p>
        </p:txBody>
      </p:sp>
    </p:spTree>
    <p:extLst>
      <p:ext uri="{BB962C8B-B14F-4D97-AF65-F5344CB8AC3E}">
        <p14:creationId xmlns:p14="http://schemas.microsoft.com/office/powerpoint/2010/main" val="293562507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Lst>
          </p:cNvPr>
          <p:cNvSpPr>
            <a:spLocks noGrp="1"/>
          </p:cNvSpPr>
          <p:nvPr>
            <p:ph type="title"/>
          </p:nvPr>
        </p:nvSpPr>
        <p:spPr/>
        <p:txBody>
          <a:bodyPr/>
          <a:lstStyle/>
          <a:p>
            <a:r>
              <a:rPr lang="en-US" dirty="0"/>
              <a:t>Check Your Knowledge </a:t>
            </a:r>
            <a:r>
              <a:rPr lang="en-US" sz="3605" kern="1200" dirty="0">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rotWithShape="0">
                    <a:srgbClr val="000000">
                      <a:alpha val="43000"/>
                    </a:srgbClr>
                  </a:outerShdw>
                </a:effectLst>
                <a:latin typeface="Georgia" panose="02040502050405020303" pitchFamily="18" charset="0"/>
                <a:ea typeface="+mj-ea"/>
                <a:cs typeface="+mj-cs"/>
              </a:rPr>
              <a:t>      </a:t>
            </a:r>
            <a:endParaRPr lang="en-US" dirty="0"/>
          </a:p>
        </p:txBody>
      </p:sp>
      <p:pic>
        <p:nvPicPr>
          <p:cNvPr id="2" name="slide59_KC2_1" descr="&quot;Audio&quot;">
            <a:hlinkClick r:id="" action="ppaction://media"/>
            <a:extLst>
              <a:ext uri="{FF2B5EF4-FFF2-40B4-BE49-F238E27FC236}">
                <a16:creationId xmlns:a16="http://schemas.microsoft.com/office/drawing/2014/main" id="{C4CAD9C0-0857-48E1-9F77-1E5FC01E80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7281" y="3481552"/>
            <a:ext cx="347663" cy="347663"/>
          </a:xfrm>
          <a:prstGeom prst="rect">
            <a:avLst/>
          </a:prstGeom>
        </p:spPr>
      </p:pic>
      <p:sp>
        <p:nvSpPr>
          <p:cNvPr id="12" name="TextBox 11">
            <a:extLst>
              <a:ext uri="{FF2B5EF4-FFF2-40B4-BE49-F238E27FC236}">
                <a16:creationId xmlns:a16="http://schemas.microsoft.com/office/drawing/2014/main" id="{9DF89E98-79A8-46C3-B783-8827ADD5DCCA}"/>
              </a:ext>
            </a:extLst>
          </p:cNvPr>
          <p:cNvSpPr txBox="1"/>
          <p:nvPr/>
        </p:nvSpPr>
        <p:spPr>
          <a:xfrm>
            <a:off x="541771" y="1335282"/>
            <a:ext cx="4469310" cy="300366"/>
          </a:xfrm>
          <a:prstGeom prst="rect">
            <a:avLst/>
          </a:prstGeom>
          <a:noFill/>
        </p:spPr>
        <p:txBody>
          <a:bodyPr wrap="square" rtlCol="0">
            <a:spAutoFit/>
          </a:bodyPr>
          <a:lstStyle/>
          <a:p>
            <a:r>
              <a:rPr lang="en-US" sz="1352" b="1" dirty="0">
                <a:solidFill>
                  <a:srgbClr val="1373A6"/>
                </a:solidFill>
              </a:rPr>
              <a:t>QUESTION 1 OF 3</a:t>
            </a:r>
          </a:p>
        </p:txBody>
      </p:sp>
      <p:sp>
        <p:nvSpPr>
          <p:cNvPr id="3" name="TextBox 2">
            <a:extLst>
              <a:ext uri="{FF2B5EF4-FFF2-40B4-BE49-F238E27FC236}">
                <a16:creationId xmlns:a16="http://schemas.microsoft.com/office/drawing/2014/main" id="{407F9DCF-470F-48D6-AE11-FE357EE449C6}"/>
              </a:ext>
            </a:extLst>
          </p:cNvPr>
          <p:cNvSpPr txBox="1"/>
          <p:nvPr/>
        </p:nvSpPr>
        <p:spPr>
          <a:xfrm>
            <a:off x="541779" y="1674645"/>
            <a:ext cx="10908706" cy="831430"/>
          </a:xfrm>
          <a:prstGeom prst="rect">
            <a:avLst/>
          </a:prstGeom>
          <a:noFill/>
        </p:spPr>
        <p:txBody>
          <a:bodyPr wrap="square" rtlCol="0">
            <a:spAutoFit/>
          </a:bodyPr>
          <a:lstStyle/>
          <a:p>
            <a:r>
              <a:rPr lang="en-US" sz="2401" dirty="0"/>
              <a:t>The three components of a program review are the ________________, the ________________, and the ________________.</a:t>
            </a:r>
          </a:p>
        </p:txBody>
      </p:sp>
      <p:sp>
        <p:nvSpPr>
          <p:cNvPr id="11" name="TextBox 10">
            <a:extLst>
              <a:ext uri="{FF2B5EF4-FFF2-40B4-BE49-F238E27FC236}">
                <a16:creationId xmlns:a16="http://schemas.microsoft.com/office/drawing/2014/main" id="{24289139-3DEE-46E6-9163-E097C6EECDE7}"/>
              </a:ext>
            </a:extLst>
          </p:cNvPr>
          <p:cNvSpPr txBox="1"/>
          <p:nvPr/>
        </p:nvSpPr>
        <p:spPr>
          <a:xfrm>
            <a:off x="863770" y="2749478"/>
            <a:ext cx="11228957" cy="300366"/>
          </a:xfrm>
          <a:prstGeom prst="rect">
            <a:avLst/>
          </a:prstGeom>
          <a:noFill/>
        </p:spPr>
        <p:txBody>
          <a:bodyPr wrap="square" rtlCol="0">
            <a:spAutoFit/>
          </a:bodyPr>
          <a:lstStyle/>
          <a:p>
            <a:r>
              <a:rPr lang="en-US" sz="1352" b="1" i="1" dirty="0">
                <a:solidFill>
                  <a:srgbClr val="620909"/>
                </a:solidFill>
              </a:rPr>
              <a:t>Select the correct answer to fill in the blanks.</a:t>
            </a:r>
          </a:p>
        </p:txBody>
      </p:sp>
      <p:sp>
        <p:nvSpPr>
          <p:cNvPr id="4" name="TextBox 3">
            <a:hlinkClick r:id="" action="ppaction://hlinkshowjump?jump=nextslide" highlightClick="1"/>
            <a:hlinkHover r:id="" action="ppaction://noaction" highlightClick="1"/>
            <a:extLst>
              <a:ext uri="{FF2B5EF4-FFF2-40B4-BE49-F238E27FC236}">
                <a16:creationId xmlns:a16="http://schemas.microsoft.com/office/drawing/2014/main" id="{7946E7BA-A2EA-4D29-9C04-A24A90EF4FE4}"/>
              </a:ext>
            </a:extLst>
          </p:cNvPr>
          <p:cNvSpPr txBox="1"/>
          <p:nvPr/>
        </p:nvSpPr>
        <p:spPr>
          <a:xfrm>
            <a:off x="863778" y="3355018"/>
            <a:ext cx="8743284" cy="430887"/>
          </a:xfrm>
          <a:prstGeom prst="rect">
            <a:avLst/>
          </a:prstGeom>
          <a:noFill/>
        </p:spPr>
        <p:txBody>
          <a:bodyPr wrap="square" rtlCol="0">
            <a:spAutoFit/>
          </a:bodyPr>
          <a:lstStyle/>
          <a:p>
            <a:r>
              <a:rPr lang="en-US" sz="2200" dirty="0"/>
              <a:t>desk review, in-person review, analysis of findings</a:t>
            </a:r>
          </a:p>
        </p:txBody>
      </p:sp>
      <p:sp>
        <p:nvSpPr>
          <p:cNvPr id="9" name="TextBox 8">
            <a:hlinkClick r:id="" action="ppaction://hlinkshowjump?jump=nextslide" highlightClick="1"/>
            <a:hlinkHover r:id="" action="ppaction://noaction" highlightClick="1"/>
            <a:extLst>
              <a:ext uri="{FF2B5EF4-FFF2-40B4-BE49-F238E27FC236}">
                <a16:creationId xmlns:a16="http://schemas.microsoft.com/office/drawing/2014/main" id="{422742C2-DB7F-49E0-8839-E465E432CC82}"/>
              </a:ext>
            </a:extLst>
          </p:cNvPr>
          <p:cNvSpPr txBox="1"/>
          <p:nvPr/>
        </p:nvSpPr>
        <p:spPr>
          <a:xfrm>
            <a:off x="863778" y="3903979"/>
            <a:ext cx="8743284" cy="430887"/>
          </a:xfrm>
          <a:prstGeom prst="rect">
            <a:avLst/>
          </a:prstGeom>
          <a:noFill/>
        </p:spPr>
        <p:txBody>
          <a:bodyPr wrap="square" rtlCol="0">
            <a:spAutoFit/>
          </a:bodyPr>
          <a:lstStyle/>
          <a:p>
            <a:r>
              <a:rPr lang="en-US" sz="2200" dirty="0"/>
              <a:t>document review, interview(s), Notice of Review Findings</a:t>
            </a:r>
          </a:p>
        </p:txBody>
      </p:sp>
      <p:sp>
        <p:nvSpPr>
          <p:cNvPr id="8" name="TextBox 7">
            <a:hlinkClick r:id="" action="ppaction://hlinkshowjump?jump=nextslide" highlightClick="1"/>
            <a:hlinkHover r:id="" action="ppaction://noaction" highlightClick="1"/>
            <a:extLst>
              <a:ext uri="{FF2B5EF4-FFF2-40B4-BE49-F238E27FC236}">
                <a16:creationId xmlns:a16="http://schemas.microsoft.com/office/drawing/2014/main" id="{6B776A05-2524-45AA-887B-392CD1B178EC}"/>
              </a:ext>
            </a:extLst>
          </p:cNvPr>
          <p:cNvSpPr txBox="1"/>
          <p:nvPr/>
        </p:nvSpPr>
        <p:spPr>
          <a:xfrm>
            <a:off x="863778" y="4452944"/>
            <a:ext cx="8743284" cy="430887"/>
          </a:xfrm>
          <a:prstGeom prst="rect">
            <a:avLst/>
          </a:prstGeom>
          <a:noFill/>
        </p:spPr>
        <p:txBody>
          <a:bodyPr wrap="square" rtlCol="0">
            <a:spAutoFit/>
          </a:bodyPr>
          <a:lstStyle/>
          <a:p>
            <a:r>
              <a:rPr lang="en-US" sz="2200" dirty="0"/>
              <a:t>desk review, visual check(s), technical assistance </a:t>
            </a:r>
          </a:p>
        </p:txBody>
      </p:sp>
      <p:sp>
        <p:nvSpPr>
          <p:cNvPr id="10" name="TextBox 9">
            <a:hlinkClick r:id="" action="ppaction://hlinkshowjump?jump=nextslide" highlightClick="1"/>
            <a:hlinkHover r:id="" action="ppaction://noaction" highlightClick="1"/>
            <a:extLst>
              <a:ext uri="{FF2B5EF4-FFF2-40B4-BE49-F238E27FC236}">
                <a16:creationId xmlns:a16="http://schemas.microsoft.com/office/drawing/2014/main" id="{B0521458-4949-4312-8180-AFECEEFF2B19}"/>
              </a:ext>
            </a:extLst>
          </p:cNvPr>
          <p:cNvSpPr txBox="1"/>
          <p:nvPr/>
        </p:nvSpPr>
        <p:spPr>
          <a:xfrm>
            <a:off x="863778" y="4998604"/>
            <a:ext cx="8743284" cy="430887"/>
          </a:xfrm>
          <a:prstGeom prst="rect">
            <a:avLst/>
          </a:prstGeom>
          <a:noFill/>
        </p:spPr>
        <p:txBody>
          <a:bodyPr wrap="square" rtlCol="0">
            <a:spAutoFit/>
          </a:bodyPr>
          <a:lstStyle/>
          <a:p>
            <a:r>
              <a:rPr lang="en-US" sz="2200" dirty="0"/>
              <a:t>Affirmative Action Plan review, interview(s), analysis of findings</a:t>
            </a:r>
          </a:p>
        </p:txBody>
      </p:sp>
      <p:sp>
        <p:nvSpPr>
          <p:cNvPr id="13" name="TextBox 12">
            <a:hlinkClick r:id="rId6" action="ppaction://hlinksldjump" highlightClick="1"/>
            <a:hlinkHover r:id="" action="ppaction://noaction" highlightClick="1"/>
            <a:extLst>
              <a:ext uri="{FF2B5EF4-FFF2-40B4-BE49-F238E27FC236}">
                <a16:creationId xmlns:a16="http://schemas.microsoft.com/office/drawing/2014/main" id="{B780B4B0-AC14-4F9D-A656-D1C5F38520D7}"/>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sp>
        <p:nvSpPr>
          <p:cNvPr id="14" name="TextBox 13">
            <a:hlinkClick r:id="rId7" action="ppaction://hlinksldjump" highlightClick="1"/>
            <a:hlinkHover r:id="" action="ppaction://noaction" highlightClick="1"/>
            <a:extLst>
              <a:ext uri="{FF2B5EF4-FFF2-40B4-BE49-F238E27FC236}">
                <a16:creationId xmlns:a16="http://schemas.microsoft.com/office/drawing/2014/main" id="{072FD873-448A-48A6-BA2D-5FA2F89BB321}"/>
              </a:ext>
            </a:extLst>
          </p:cNvPr>
          <p:cNvSpPr txBox="1"/>
          <p:nvPr/>
        </p:nvSpPr>
        <p:spPr>
          <a:xfrm>
            <a:off x="10281557" y="6512050"/>
            <a:ext cx="1905915"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Question 2 </a:t>
            </a:r>
            <a:r>
              <a:rPr lang="en-US" sz="1601" dirty="0"/>
              <a:t>&gt;</a:t>
            </a:r>
          </a:p>
        </p:txBody>
      </p:sp>
      <p:pic>
        <p:nvPicPr>
          <p:cNvPr id="15" name="Picture 14" descr="&quot;Decorative&quot;">
            <a:extLst>
              <a:ext uri="{FF2B5EF4-FFF2-40B4-BE49-F238E27FC236}">
                <a16:creationId xmlns:a16="http://schemas.microsoft.com/office/drawing/2014/main" id="{CCD92445-C75C-0DC0-38FF-7DDE8B471362}"/>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121915" y="1312068"/>
            <a:ext cx="1006365" cy="962800"/>
          </a:xfrm>
          <a:prstGeom prst="rect">
            <a:avLst/>
          </a:prstGeom>
        </p:spPr>
      </p:pic>
    </p:spTree>
    <p:extLst>
      <p:ext uri="{BB962C8B-B14F-4D97-AF65-F5344CB8AC3E}">
        <p14:creationId xmlns:p14="http://schemas.microsoft.com/office/powerpoint/2010/main" val="602437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6" fill="hold"/>
                                        <p:tgtEl>
                                          <p:spTgt spid="2"/>
                                        </p:tgtEl>
                                      </p:cBhvr>
                                    </p:cmd>
                                  </p:childTnLst>
                                </p:cTn>
                              </p:par>
                              <p:par>
                                <p:cTn id="7" presetID="2" presetClass="entr" presetSubtype="2" fill="hold" grpId="0" nodeType="withEffect">
                                  <p:stCondLst>
                                    <p:cond delay="25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42" presetClass="entr" presetSubtype="0" fill="hold" grpId="0" nodeType="withEffect">
                                  <p:stCondLst>
                                    <p:cond delay="1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250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grpId="0" nodeType="withEffect">
                                  <p:stCondLst>
                                    <p:cond delay="275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300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8" fill="hold" grpId="0" nodeType="withEffect">
                                  <p:stCondLst>
                                    <p:cond delay="325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0" presetClass="entr" presetSubtype="0" fill="hold" grpId="0" nodeType="withEffect">
                                  <p:stCondLst>
                                    <p:cond delay="4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remove" display="0">
                  <p:stCondLst>
                    <p:cond delay="indefinite"/>
                  </p:stCondLst>
                  <p:endCondLst>
                    <p:cond evt="onStopAudio" delay="0">
                      <p:tgtEl>
                        <p:sldTgt/>
                      </p:tgtEl>
                    </p:cond>
                  </p:endCondLst>
                </p:cTn>
                <p:tgtEl>
                  <p:spTgt spid="2"/>
                </p:tgtEl>
              </p:cMediaNode>
            </p:audio>
          </p:childTnLst>
        </p:cTn>
      </p:par>
    </p:tnLst>
    <p:bldLst>
      <p:bldP spid="5" grpId="0"/>
      <p:bldP spid="12" grpId="0"/>
      <p:bldP spid="3" grpId="0"/>
      <p:bldP spid="11" grpId="0"/>
      <p:bldP spid="4" grpId="0"/>
      <p:bldP spid="9"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189DF7-20B9-4240-A736-1B688E87D4CC}"/>
              </a:ext>
            </a:extLst>
          </p:cNvPr>
          <p:cNvSpPr>
            <a:spLocks noGrp="1"/>
          </p:cNvSpPr>
          <p:nvPr>
            <p:ph type="title"/>
          </p:nvPr>
        </p:nvSpPr>
        <p:spPr>
          <a:xfrm>
            <a:off x="605124" y="1313085"/>
            <a:ext cx="11341059" cy="2854223"/>
          </a:xfrm>
        </p:spPr>
        <p:txBody>
          <a:bodyPr/>
          <a:lstStyle/>
          <a:p>
            <a:r>
              <a:rPr lang="en-US" dirty="0"/>
              <a:t>Overview of the Program Review</a:t>
            </a:r>
          </a:p>
        </p:txBody>
      </p:sp>
      <p:pic>
        <p:nvPicPr>
          <p:cNvPr id="2" name="slide03" descr="&quot;Audio&quot;">
            <a:hlinkClick r:id="" action="ppaction://media"/>
            <a:extLst>
              <a:ext uri="{FF2B5EF4-FFF2-40B4-BE49-F238E27FC236}">
                <a16:creationId xmlns:a16="http://schemas.microsoft.com/office/drawing/2014/main" id="{4A9AD8F1-C64A-4E35-8394-930B52C759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9094" y="4167308"/>
            <a:ext cx="347844" cy="347843"/>
          </a:xfrm>
          <a:prstGeom prst="rect">
            <a:avLst/>
          </a:prstGeom>
        </p:spPr>
      </p:pic>
      <p:sp>
        <p:nvSpPr>
          <p:cNvPr id="7" name="Text Placeholder 6">
            <a:extLst>
              <a:ext uri="{FF2B5EF4-FFF2-40B4-BE49-F238E27FC236}">
                <a16:creationId xmlns:a16="http://schemas.microsoft.com/office/drawing/2014/main" id="{E146AC04-D891-431B-87CA-37C7A6573340}"/>
              </a:ext>
            </a:extLst>
          </p:cNvPr>
          <p:cNvSpPr>
            <a:spLocks noGrp="1"/>
          </p:cNvSpPr>
          <p:nvPr>
            <p:ph type="body" idx="1"/>
          </p:nvPr>
        </p:nvSpPr>
        <p:spPr>
          <a:xfrm>
            <a:off x="4044601" y="5041921"/>
            <a:ext cx="4145240" cy="549894"/>
          </a:xfrm>
        </p:spPr>
        <p:txBody>
          <a:bodyPr>
            <a:noAutofit/>
          </a:bodyPr>
          <a:lstStyle/>
          <a:p>
            <a:pPr algn="l"/>
            <a:r>
              <a:rPr lang="en-US" dirty="0">
                <a:effectLst/>
                <a:latin typeface="Calibri" panose="020F0502020204030204" pitchFamily="34" charset="0"/>
                <a:ea typeface="Calibri" panose="020F0502020204030204" pitchFamily="34" charset="0"/>
                <a:cs typeface="Times New Roman" panose="02020603050405020304" pitchFamily="18" charset="0"/>
              </a:rPr>
              <a:t>Purpose, Timing, and Tools</a:t>
            </a:r>
            <a:endParaRPr lang="en-US" dirty="0"/>
          </a:p>
        </p:txBody>
      </p:sp>
      <p:sp>
        <p:nvSpPr>
          <p:cNvPr id="8" name="TextBox 7">
            <a:hlinkClick r:id="rId6" action="ppaction://hlinksldjump" highlightClick="1"/>
            <a:hlinkHover r:id="" action="ppaction://noaction" highlightClick="1"/>
            <a:extLst>
              <a:ext uri="{FF2B5EF4-FFF2-40B4-BE49-F238E27FC236}">
                <a16:creationId xmlns:a16="http://schemas.microsoft.com/office/drawing/2014/main" id="{4DC7E1FE-351D-4457-BA82-34CE7140488F}"/>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1373A6"/>
                </a:solidFill>
              </a:defRPr>
            </a:lvl1pPr>
          </a:lstStyle>
          <a:p>
            <a:pPr algn="l"/>
            <a:r>
              <a:rPr lang="en-US" sz="1601" dirty="0"/>
              <a:t>&lt; PREV</a:t>
            </a:r>
          </a:p>
        </p:txBody>
      </p:sp>
      <p:sp>
        <p:nvSpPr>
          <p:cNvPr id="9" name="TextBox 8">
            <a:hlinkClick r:id="" action="ppaction://hlinkshowjump?jump=nextslide" highlightClick="1"/>
            <a:hlinkHover r:id="" action="ppaction://noaction" highlightClick="1"/>
            <a:extLst>
              <a:ext uri="{FF2B5EF4-FFF2-40B4-BE49-F238E27FC236}">
                <a16:creationId xmlns:a16="http://schemas.microsoft.com/office/drawing/2014/main" id="{695DDD17-DCD4-4209-9B4D-5EFA580F6CC6}"/>
              </a:ext>
            </a:extLst>
          </p:cNvPr>
          <p:cNvSpPr txBox="1"/>
          <p:nvPr/>
        </p:nvSpPr>
        <p:spPr>
          <a:xfrm>
            <a:off x="10493829" y="6512050"/>
            <a:ext cx="1693643" cy="338682"/>
          </a:xfrm>
          <a:prstGeom prst="rect">
            <a:avLst/>
          </a:prstGeom>
          <a:noFill/>
        </p:spPr>
        <p:txBody>
          <a:bodyPr wrap="square" rtlCol="0">
            <a:spAutoFit/>
          </a:bodyPr>
          <a:lstStyle>
            <a:defPPr>
              <a:defRPr lang="en-US"/>
            </a:defPPr>
            <a:lvl1pPr algn="r">
              <a:defRPr sz="1600">
                <a:solidFill>
                  <a:srgbClr val="1373A6"/>
                </a:solidFill>
              </a:defRPr>
            </a:lvl1pPr>
          </a:lstStyle>
          <a:p>
            <a:r>
              <a:rPr lang="en-US" sz="1601" dirty="0"/>
              <a:t>NEXT: </a:t>
            </a:r>
            <a:r>
              <a:rPr lang="en-US" sz="1400" dirty="0"/>
              <a:t>Definition</a:t>
            </a:r>
            <a:r>
              <a:rPr lang="en-US" sz="1601" dirty="0"/>
              <a:t> &gt;</a:t>
            </a:r>
          </a:p>
        </p:txBody>
      </p:sp>
    </p:spTree>
    <p:extLst>
      <p:ext uri="{BB962C8B-B14F-4D97-AF65-F5344CB8AC3E}">
        <p14:creationId xmlns:p14="http://schemas.microsoft.com/office/powerpoint/2010/main" val="2123736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0" fill="hold"/>
                                        <p:tgtEl>
                                          <p:spTgt spid="2"/>
                                        </p:tgtEl>
                                      </p:cBhvr>
                                    </p:cmd>
                                  </p:childTnLst>
                                </p:cTn>
                              </p:par>
                              <p:par>
                                <p:cTn id="7" presetID="2" presetClass="entr" presetSubtype="2" fill="hold" grpId="0" nodeType="withEffect">
                                  <p:stCondLst>
                                    <p:cond delay="5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fill="hold"/>
                                        <p:tgtEl>
                                          <p:spTgt spid="6"/>
                                        </p:tgtEl>
                                        <p:attrNameLst>
                                          <p:attrName>ppt_x</p:attrName>
                                        </p:attrNameLst>
                                      </p:cBhvr>
                                      <p:tavLst>
                                        <p:tav tm="0">
                                          <p:val>
                                            <p:strVal val="1+#ppt_w/2"/>
                                          </p:val>
                                        </p:tav>
                                        <p:tav tm="100000">
                                          <p:val>
                                            <p:strVal val="#ppt_x"/>
                                          </p:val>
                                        </p:tav>
                                      </p:tavLst>
                                    </p:anim>
                                    <p:anim calcmode="lin" valueType="num">
                                      <p:cBhvr additive="base">
                                        <p:cTn id="10" dur="750" fill="hold"/>
                                        <p:tgtEl>
                                          <p:spTgt spid="6"/>
                                        </p:tgtEl>
                                        <p:attrNameLst>
                                          <p:attrName>ppt_y</p:attrName>
                                        </p:attrNameLst>
                                      </p:cBhvr>
                                      <p:tavLst>
                                        <p:tav tm="0">
                                          <p:val>
                                            <p:strVal val="#ppt_y"/>
                                          </p:val>
                                        </p:tav>
                                        <p:tav tm="100000">
                                          <p:val>
                                            <p:strVal val="#ppt_y"/>
                                          </p:val>
                                        </p:tav>
                                      </p:tavLst>
                                    </p:anim>
                                  </p:childTnLst>
                                </p:cTn>
                              </p:par>
                              <p:par>
                                <p:cTn id="11" presetID="42" presetClass="entr" presetSubtype="0" fill="hold" grpId="0" nodeType="withEffect">
                                  <p:stCondLst>
                                    <p:cond delay="1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anim calcmode="lin" valueType="num">
                                      <p:cBhvr>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remove" display="0">
                  <p:stCondLst>
                    <p:cond delay="indefinite"/>
                  </p:stCondLst>
                  <p:endCondLst>
                    <p:cond evt="onStopAudio" delay="0">
                      <p:tgtEl>
                        <p:sldTgt/>
                      </p:tgtEl>
                    </p:cond>
                  </p:endCondLst>
                </p:cTn>
                <p:tgtEl>
                  <p:spTgt spid="2"/>
                </p:tgtEl>
              </p:cMediaNode>
            </p:audio>
          </p:childTnLst>
        </p:cTn>
      </p:par>
    </p:tnLst>
    <p:bldLst>
      <p:bldP spid="6" grpId="0"/>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Lst>
          </p:cNvPr>
          <p:cNvSpPr>
            <a:spLocks noGrp="1"/>
          </p:cNvSpPr>
          <p:nvPr>
            <p:ph type="title"/>
          </p:nvPr>
        </p:nvSpPr>
        <p:spPr/>
        <p:txBody>
          <a:bodyPr/>
          <a:lstStyle/>
          <a:p>
            <a:r>
              <a:rPr lang="en-US" dirty="0"/>
              <a:t>Check Your Knowledge – Question 1 Feedback        </a:t>
            </a:r>
          </a:p>
        </p:txBody>
      </p:sp>
      <p:sp>
        <p:nvSpPr>
          <p:cNvPr id="12" name="TextBox 11">
            <a:extLst>
              <a:ext uri="{FF2B5EF4-FFF2-40B4-BE49-F238E27FC236}">
                <a16:creationId xmlns:a16="http://schemas.microsoft.com/office/drawing/2014/main" id="{9DF89E98-79A8-46C3-B783-8827ADD5DCCA}"/>
              </a:ext>
              <a:ext uri="{C183D7F6-B498-43B3-948B-1728B52AA6E4}">
                <adec:decorative xmlns:adec="http://schemas.microsoft.com/office/drawing/2017/decorative" val="1"/>
              </a:ext>
            </a:extLst>
          </p:cNvPr>
          <p:cNvSpPr txBox="1"/>
          <p:nvPr/>
        </p:nvSpPr>
        <p:spPr>
          <a:xfrm>
            <a:off x="541771" y="1335282"/>
            <a:ext cx="4469310" cy="300366"/>
          </a:xfrm>
          <a:prstGeom prst="rect">
            <a:avLst/>
          </a:prstGeom>
          <a:noFill/>
        </p:spPr>
        <p:txBody>
          <a:bodyPr wrap="square" rtlCol="0">
            <a:spAutoFit/>
          </a:bodyPr>
          <a:lstStyle/>
          <a:p>
            <a:r>
              <a:rPr lang="en-US" sz="1352" b="1" dirty="0">
                <a:solidFill>
                  <a:srgbClr val="1373A6"/>
                </a:solidFill>
              </a:rPr>
              <a:t>QUESTION 1 OF 3</a:t>
            </a:r>
          </a:p>
        </p:txBody>
      </p:sp>
      <p:sp>
        <p:nvSpPr>
          <p:cNvPr id="3" name="TextBox 2">
            <a:extLst>
              <a:ext uri="{FF2B5EF4-FFF2-40B4-BE49-F238E27FC236}">
                <a16:creationId xmlns:a16="http://schemas.microsoft.com/office/drawing/2014/main" id="{407F9DCF-470F-48D6-AE11-FE357EE449C6}"/>
              </a:ext>
              <a:ext uri="{C183D7F6-B498-43B3-948B-1728B52AA6E4}">
                <adec:decorative xmlns:adec="http://schemas.microsoft.com/office/drawing/2017/decorative" val="1"/>
              </a:ext>
            </a:extLst>
          </p:cNvPr>
          <p:cNvSpPr txBox="1"/>
          <p:nvPr/>
        </p:nvSpPr>
        <p:spPr>
          <a:xfrm>
            <a:off x="541779" y="1674645"/>
            <a:ext cx="10908706" cy="831430"/>
          </a:xfrm>
          <a:prstGeom prst="rect">
            <a:avLst/>
          </a:prstGeom>
          <a:noFill/>
        </p:spPr>
        <p:txBody>
          <a:bodyPr wrap="square" rtlCol="0">
            <a:spAutoFit/>
          </a:bodyPr>
          <a:lstStyle/>
          <a:p>
            <a:r>
              <a:rPr lang="en-US" sz="2401" dirty="0"/>
              <a:t>The three components of a program review are the ________________, the ________________, and the ________________.</a:t>
            </a:r>
          </a:p>
        </p:txBody>
      </p:sp>
      <p:pic>
        <p:nvPicPr>
          <p:cNvPr id="17" name="Picture 16" descr="&quot;Decorative&quot;">
            <a:extLst>
              <a:ext uri="{FF2B5EF4-FFF2-40B4-BE49-F238E27FC236}">
                <a16:creationId xmlns:a16="http://schemas.microsoft.com/office/drawing/2014/main" id="{F121F762-F7B4-1F34-0884-9286D2B7320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21915" y="1312068"/>
            <a:ext cx="1006365" cy="962800"/>
          </a:xfrm>
          <a:prstGeom prst="rect">
            <a:avLst/>
          </a:prstGeom>
        </p:spPr>
      </p:pic>
      <p:sp>
        <p:nvSpPr>
          <p:cNvPr id="15" name="TextBox 14">
            <a:extLst>
              <a:ext uri="{FF2B5EF4-FFF2-40B4-BE49-F238E27FC236}">
                <a16:creationId xmlns:a16="http://schemas.microsoft.com/office/drawing/2014/main" id="{10A89FB0-ACB0-6122-68D0-DB4CD612ECE7}"/>
              </a:ext>
              <a:ext uri="{C183D7F6-B498-43B3-948B-1728B52AA6E4}">
                <adec:decorative xmlns:adec="http://schemas.microsoft.com/office/drawing/2017/decorative" val="1"/>
              </a:ext>
            </a:extLst>
          </p:cNvPr>
          <p:cNvSpPr txBox="1"/>
          <p:nvPr/>
        </p:nvSpPr>
        <p:spPr>
          <a:xfrm>
            <a:off x="414439" y="3232672"/>
            <a:ext cx="449335" cy="647117"/>
          </a:xfrm>
          <a:prstGeom prst="rect">
            <a:avLst/>
          </a:prstGeom>
          <a:noFill/>
        </p:spPr>
        <p:txBody>
          <a:bodyPr wrap="square" rtlCol="0">
            <a:spAutoFit/>
          </a:bodyPr>
          <a:lstStyle/>
          <a:p>
            <a:r>
              <a:rPr lang="en-US" sz="3605" b="1" dirty="0">
                <a:solidFill>
                  <a:srgbClr val="1373A6"/>
                </a:solidFill>
                <a:sym typeface="Wingdings" panose="05000000000000000000" pitchFamily="2" charset="2"/>
              </a:rPr>
              <a:t></a:t>
            </a:r>
            <a:endParaRPr lang="en-US" sz="3605" b="1" dirty="0">
              <a:solidFill>
                <a:srgbClr val="1373A6"/>
              </a:solidFill>
            </a:endParaRPr>
          </a:p>
        </p:txBody>
      </p:sp>
      <p:sp>
        <p:nvSpPr>
          <p:cNvPr id="4" name="TextBox 3">
            <a:hlinkClick r:id="" action="ppaction://noaction" highlightClick="1"/>
            <a:hlinkHover r:id="" action="ppaction://noaction" highlightClick="1"/>
            <a:extLst>
              <a:ext uri="{FF2B5EF4-FFF2-40B4-BE49-F238E27FC236}">
                <a16:creationId xmlns:a16="http://schemas.microsoft.com/office/drawing/2014/main" id="{7946E7BA-A2EA-4D29-9C04-A24A90EF4FE4}"/>
              </a:ext>
              <a:ext uri="{C183D7F6-B498-43B3-948B-1728B52AA6E4}">
                <adec:decorative xmlns:adec="http://schemas.microsoft.com/office/drawing/2017/decorative" val="1"/>
              </a:ext>
            </a:extLst>
          </p:cNvPr>
          <p:cNvSpPr txBox="1"/>
          <p:nvPr/>
        </p:nvSpPr>
        <p:spPr>
          <a:xfrm>
            <a:off x="863778" y="3355018"/>
            <a:ext cx="7548698" cy="430887"/>
          </a:xfrm>
          <a:prstGeom prst="rect">
            <a:avLst/>
          </a:prstGeom>
          <a:noFill/>
        </p:spPr>
        <p:txBody>
          <a:bodyPr wrap="square" rtlCol="0">
            <a:spAutoFit/>
          </a:bodyPr>
          <a:lstStyle/>
          <a:p>
            <a:r>
              <a:rPr lang="en-US" sz="2200" dirty="0"/>
              <a:t>desk review, in-person review, analysis of findings</a:t>
            </a:r>
          </a:p>
        </p:txBody>
      </p:sp>
      <p:sp>
        <p:nvSpPr>
          <p:cNvPr id="9" name="TextBox 8">
            <a:hlinkClick r:id="" action="ppaction://noaction" highlightClick="1"/>
            <a:hlinkHover r:id="" action="ppaction://noaction" highlightClick="1"/>
            <a:extLst>
              <a:ext uri="{FF2B5EF4-FFF2-40B4-BE49-F238E27FC236}">
                <a16:creationId xmlns:a16="http://schemas.microsoft.com/office/drawing/2014/main" id="{422742C2-DB7F-49E0-8839-E465E432CC82}"/>
              </a:ext>
              <a:ext uri="{C183D7F6-B498-43B3-948B-1728B52AA6E4}">
                <adec:decorative xmlns:adec="http://schemas.microsoft.com/office/drawing/2017/decorative" val="1"/>
              </a:ext>
            </a:extLst>
          </p:cNvPr>
          <p:cNvSpPr txBox="1"/>
          <p:nvPr/>
        </p:nvSpPr>
        <p:spPr>
          <a:xfrm>
            <a:off x="863778" y="3903979"/>
            <a:ext cx="7548698" cy="430887"/>
          </a:xfrm>
          <a:prstGeom prst="rect">
            <a:avLst/>
          </a:prstGeom>
          <a:noFill/>
        </p:spPr>
        <p:txBody>
          <a:bodyPr wrap="square" rtlCol="0">
            <a:spAutoFit/>
          </a:bodyPr>
          <a:lstStyle/>
          <a:p>
            <a:r>
              <a:rPr lang="en-US" sz="2200" dirty="0"/>
              <a:t>document review, interview(s), Notice of Review Findings</a:t>
            </a:r>
          </a:p>
        </p:txBody>
      </p:sp>
      <p:sp>
        <p:nvSpPr>
          <p:cNvPr id="18" name="TextBox 17">
            <a:hlinkClick r:id="" action="ppaction://noaction" highlightClick="1"/>
            <a:hlinkHover r:id="" action="ppaction://noaction" highlightClick="1"/>
            <a:extLst>
              <a:ext uri="{FF2B5EF4-FFF2-40B4-BE49-F238E27FC236}">
                <a16:creationId xmlns:a16="http://schemas.microsoft.com/office/drawing/2014/main" id="{587853D1-AA34-3D28-3EA6-B1487A1693E3}"/>
              </a:ext>
              <a:ext uri="{C183D7F6-B498-43B3-948B-1728B52AA6E4}">
                <adec:decorative xmlns:adec="http://schemas.microsoft.com/office/drawing/2017/decorative" val="1"/>
              </a:ext>
            </a:extLst>
          </p:cNvPr>
          <p:cNvSpPr txBox="1"/>
          <p:nvPr/>
        </p:nvSpPr>
        <p:spPr>
          <a:xfrm>
            <a:off x="863774" y="3903979"/>
            <a:ext cx="7548698" cy="430887"/>
          </a:xfrm>
          <a:prstGeom prst="rect">
            <a:avLst/>
          </a:prstGeom>
          <a:noFill/>
        </p:spPr>
        <p:txBody>
          <a:bodyPr wrap="square" rtlCol="0">
            <a:spAutoFit/>
          </a:bodyPr>
          <a:lstStyle/>
          <a:p>
            <a:r>
              <a:rPr lang="en-US" sz="2200" dirty="0">
                <a:solidFill>
                  <a:schemeClr val="bg1">
                    <a:lumMod val="75000"/>
                  </a:schemeClr>
                </a:solidFill>
              </a:rPr>
              <a:t>document review, interview(s), Notice of Review Findings</a:t>
            </a:r>
          </a:p>
        </p:txBody>
      </p:sp>
      <p:sp>
        <p:nvSpPr>
          <p:cNvPr id="8" name="TextBox 7">
            <a:hlinkClick r:id="" action="ppaction://noaction" highlightClick="1"/>
            <a:hlinkHover r:id="" action="ppaction://noaction" highlightClick="1"/>
            <a:extLst>
              <a:ext uri="{FF2B5EF4-FFF2-40B4-BE49-F238E27FC236}">
                <a16:creationId xmlns:a16="http://schemas.microsoft.com/office/drawing/2014/main" id="{6B776A05-2524-45AA-887B-392CD1B178EC}"/>
              </a:ext>
              <a:ext uri="{C183D7F6-B498-43B3-948B-1728B52AA6E4}">
                <adec:decorative xmlns:adec="http://schemas.microsoft.com/office/drawing/2017/decorative" val="1"/>
              </a:ext>
            </a:extLst>
          </p:cNvPr>
          <p:cNvSpPr txBox="1"/>
          <p:nvPr/>
        </p:nvSpPr>
        <p:spPr>
          <a:xfrm>
            <a:off x="863778" y="4452944"/>
            <a:ext cx="7548694" cy="430887"/>
          </a:xfrm>
          <a:prstGeom prst="rect">
            <a:avLst/>
          </a:prstGeom>
          <a:noFill/>
        </p:spPr>
        <p:txBody>
          <a:bodyPr wrap="square" rtlCol="0">
            <a:spAutoFit/>
          </a:bodyPr>
          <a:lstStyle/>
          <a:p>
            <a:r>
              <a:rPr lang="en-US" sz="2200" dirty="0"/>
              <a:t>desk review, visual check(s), technical assistance </a:t>
            </a:r>
          </a:p>
        </p:txBody>
      </p:sp>
      <p:sp>
        <p:nvSpPr>
          <p:cNvPr id="19" name="TextBox 18">
            <a:hlinkClick r:id="" action="ppaction://noaction" highlightClick="1"/>
            <a:hlinkHover r:id="" action="ppaction://noaction" highlightClick="1"/>
            <a:extLst>
              <a:ext uri="{FF2B5EF4-FFF2-40B4-BE49-F238E27FC236}">
                <a16:creationId xmlns:a16="http://schemas.microsoft.com/office/drawing/2014/main" id="{B21329D7-F704-4B51-F849-AE0A1D6DBF26}"/>
              </a:ext>
              <a:ext uri="{C183D7F6-B498-43B3-948B-1728B52AA6E4}">
                <adec:decorative xmlns:adec="http://schemas.microsoft.com/office/drawing/2017/decorative" val="1"/>
              </a:ext>
            </a:extLst>
          </p:cNvPr>
          <p:cNvSpPr txBox="1"/>
          <p:nvPr/>
        </p:nvSpPr>
        <p:spPr>
          <a:xfrm>
            <a:off x="863774" y="4452944"/>
            <a:ext cx="7548702" cy="430887"/>
          </a:xfrm>
          <a:prstGeom prst="rect">
            <a:avLst/>
          </a:prstGeom>
          <a:noFill/>
        </p:spPr>
        <p:txBody>
          <a:bodyPr wrap="square" rtlCol="0">
            <a:spAutoFit/>
          </a:bodyPr>
          <a:lstStyle/>
          <a:p>
            <a:r>
              <a:rPr lang="en-US" sz="2200" dirty="0">
                <a:solidFill>
                  <a:schemeClr val="bg1">
                    <a:lumMod val="75000"/>
                  </a:schemeClr>
                </a:solidFill>
              </a:rPr>
              <a:t>desk review, visual check(s), technical assistance </a:t>
            </a:r>
          </a:p>
        </p:txBody>
      </p:sp>
      <p:sp>
        <p:nvSpPr>
          <p:cNvPr id="10" name="TextBox 9">
            <a:hlinkClick r:id="" action="ppaction://noaction" highlightClick="1"/>
            <a:hlinkHover r:id="" action="ppaction://noaction" highlightClick="1"/>
            <a:extLst>
              <a:ext uri="{FF2B5EF4-FFF2-40B4-BE49-F238E27FC236}">
                <a16:creationId xmlns:a16="http://schemas.microsoft.com/office/drawing/2014/main" id="{B0521458-4949-4312-8180-AFECEEFF2B19}"/>
              </a:ext>
              <a:ext uri="{C183D7F6-B498-43B3-948B-1728B52AA6E4}">
                <adec:decorative xmlns:adec="http://schemas.microsoft.com/office/drawing/2017/decorative" val="1"/>
              </a:ext>
            </a:extLst>
          </p:cNvPr>
          <p:cNvSpPr txBox="1"/>
          <p:nvPr/>
        </p:nvSpPr>
        <p:spPr>
          <a:xfrm>
            <a:off x="863778" y="4998604"/>
            <a:ext cx="7548702" cy="430887"/>
          </a:xfrm>
          <a:prstGeom prst="rect">
            <a:avLst/>
          </a:prstGeom>
          <a:noFill/>
        </p:spPr>
        <p:txBody>
          <a:bodyPr wrap="square" rtlCol="0">
            <a:spAutoFit/>
          </a:bodyPr>
          <a:lstStyle/>
          <a:p>
            <a:r>
              <a:rPr lang="en-US" sz="2200" dirty="0"/>
              <a:t>Affirmative Action Plan review, interview(s), analysis of findings</a:t>
            </a:r>
          </a:p>
        </p:txBody>
      </p:sp>
      <p:sp>
        <p:nvSpPr>
          <p:cNvPr id="20" name="TextBox 19">
            <a:hlinkClick r:id="" action="ppaction://noaction" highlightClick="1"/>
            <a:hlinkHover r:id="" action="ppaction://noaction" highlightClick="1"/>
            <a:extLst>
              <a:ext uri="{FF2B5EF4-FFF2-40B4-BE49-F238E27FC236}">
                <a16:creationId xmlns:a16="http://schemas.microsoft.com/office/drawing/2014/main" id="{33CBE097-1802-12C4-CBB0-C011E1FF2EFC}"/>
              </a:ext>
              <a:ext uri="{C183D7F6-B498-43B3-948B-1728B52AA6E4}">
                <adec:decorative xmlns:adec="http://schemas.microsoft.com/office/drawing/2017/decorative" val="1"/>
              </a:ext>
            </a:extLst>
          </p:cNvPr>
          <p:cNvSpPr txBox="1"/>
          <p:nvPr/>
        </p:nvSpPr>
        <p:spPr>
          <a:xfrm>
            <a:off x="863774" y="4998604"/>
            <a:ext cx="7548706" cy="430887"/>
          </a:xfrm>
          <a:prstGeom prst="rect">
            <a:avLst/>
          </a:prstGeom>
          <a:noFill/>
        </p:spPr>
        <p:txBody>
          <a:bodyPr wrap="square" rtlCol="0">
            <a:spAutoFit/>
          </a:bodyPr>
          <a:lstStyle/>
          <a:p>
            <a:r>
              <a:rPr lang="en-US" sz="2200" dirty="0">
                <a:solidFill>
                  <a:schemeClr val="bg1">
                    <a:lumMod val="75000"/>
                  </a:schemeClr>
                </a:solidFill>
              </a:rPr>
              <a:t>Affirmative Action Plan review, interview(s), analysis of findings</a:t>
            </a:r>
          </a:p>
        </p:txBody>
      </p:sp>
      <p:sp>
        <p:nvSpPr>
          <p:cNvPr id="16" name="TextBox 15">
            <a:extLst>
              <a:ext uri="{FF2B5EF4-FFF2-40B4-BE49-F238E27FC236}">
                <a16:creationId xmlns:a16="http://schemas.microsoft.com/office/drawing/2014/main" id="{561E3632-78B7-AC14-5444-754789B7E6E5}"/>
              </a:ext>
            </a:extLst>
          </p:cNvPr>
          <p:cNvSpPr txBox="1"/>
          <p:nvPr/>
        </p:nvSpPr>
        <p:spPr>
          <a:xfrm>
            <a:off x="8599714" y="3355018"/>
            <a:ext cx="3365138" cy="2343241"/>
          </a:xfrm>
          <a:prstGeom prst="rect">
            <a:avLst/>
          </a:prstGeom>
          <a:solidFill>
            <a:schemeClr val="bg2">
              <a:lumMod val="20000"/>
              <a:lumOff val="80000"/>
            </a:schemeClr>
          </a:solidFill>
          <a:effectLst>
            <a:outerShdw blurRad="50800" dist="38100" dir="2700000" algn="tl" rotWithShape="0">
              <a:prstClr val="black">
                <a:alpha val="40000"/>
              </a:prstClr>
            </a:outerShdw>
          </a:effectLst>
        </p:spPr>
        <p:txBody>
          <a:bodyPr wrap="square" rtlCol="0">
            <a:spAutoFit/>
          </a:bodyPr>
          <a:lstStyle/>
          <a:p>
            <a:pPr>
              <a:spcBef>
                <a:spcPts val="600"/>
              </a:spcBef>
            </a:pPr>
            <a:r>
              <a:rPr lang="en-US" dirty="0"/>
              <a:t>Although the registration agency’s reviewer may do some or all of these activities, they are done as part of the three main components: the </a:t>
            </a:r>
            <a:r>
              <a:rPr lang="en-US" b="1" dirty="0"/>
              <a:t>desk review</a:t>
            </a:r>
            <a:r>
              <a:rPr lang="en-US" dirty="0"/>
              <a:t>, the </a:t>
            </a:r>
            <a:r>
              <a:rPr lang="en-US" b="1" dirty="0"/>
              <a:t>in-person review</a:t>
            </a:r>
            <a:r>
              <a:rPr lang="en-US" dirty="0"/>
              <a:t>, and the </a:t>
            </a:r>
            <a:r>
              <a:rPr lang="en-US" b="1" dirty="0"/>
              <a:t>analysis of findings</a:t>
            </a:r>
            <a:r>
              <a:rPr lang="en-US" dirty="0"/>
              <a:t>.</a:t>
            </a:r>
          </a:p>
          <a:p>
            <a:pPr algn="r">
              <a:spcBef>
                <a:spcPts val="600"/>
              </a:spcBef>
            </a:pPr>
            <a:r>
              <a:rPr lang="en-US" sz="1400" i="1" dirty="0">
                <a:solidFill>
                  <a:schemeClr val="accent6">
                    <a:lumMod val="75000"/>
                  </a:schemeClr>
                </a:solidFill>
              </a:rPr>
              <a:t>Click </a:t>
            </a:r>
            <a:r>
              <a:rPr lang="en-US" sz="1400" b="1" i="1" dirty="0">
                <a:solidFill>
                  <a:schemeClr val="accent6">
                    <a:lumMod val="75000"/>
                  </a:schemeClr>
                </a:solidFill>
              </a:rPr>
              <a:t>NEXT</a:t>
            </a:r>
            <a:r>
              <a:rPr lang="en-US" sz="1400" i="1" dirty="0">
                <a:solidFill>
                  <a:schemeClr val="accent6">
                    <a:lumMod val="75000"/>
                  </a:schemeClr>
                </a:solidFill>
              </a:rPr>
              <a:t> for Question 2.</a:t>
            </a:r>
          </a:p>
        </p:txBody>
      </p:sp>
      <p:sp>
        <p:nvSpPr>
          <p:cNvPr id="13" name="TextBox 12">
            <a:hlinkClick r:id="rId4" action="ppaction://hlinksldjump" highlightClick="1"/>
            <a:hlinkHover r:id="" action="ppaction://noaction" highlightClick="1"/>
            <a:extLst>
              <a:ext uri="{FF2B5EF4-FFF2-40B4-BE49-F238E27FC236}">
                <a16:creationId xmlns:a16="http://schemas.microsoft.com/office/drawing/2014/main" id="{B780B4B0-AC14-4F9D-A656-D1C5F38520D7}"/>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sp>
        <p:nvSpPr>
          <p:cNvPr id="21" name="TextBox 20">
            <a:hlinkClick r:id="rId5" action="ppaction://hlinksldjump" highlightClick="1"/>
            <a:hlinkHover r:id="" action="ppaction://noaction" highlightClick="1"/>
            <a:extLst>
              <a:ext uri="{FF2B5EF4-FFF2-40B4-BE49-F238E27FC236}">
                <a16:creationId xmlns:a16="http://schemas.microsoft.com/office/drawing/2014/main" id="{DD988CBC-7B95-56C6-73ED-0B3A79A15B03}"/>
              </a:ext>
            </a:extLst>
          </p:cNvPr>
          <p:cNvSpPr txBox="1"/>
          <p:nvPr/>
        </p:nvSpPr>
        <p:spPr>
          <a:xfrm>
            <a:off x="10281557" y="6512050"/>
            <a:ext cx="1905915"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Question 2 </a:t>
            </a:r>
            <a:r>
              <a:rPr lang="en-US" sz="1601" dirty="0"/>
              <a:t>&gt;</a:t>
            </a:r>
          </a:p>
        </p:txBody>
      </p:sp>
    </p:spTree>
    <p:extLst>
      <p:ext uri="{BB962C8B-B14F-4D97-AF65-F5344CB8AC3E}">
        <p14:creationId xmlns:p14="http://schemas.microsoft.com/office/powerpoint/2010/main" val="1051004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1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600"/>
                            </p:stCondLst>
                            <p:childTnLst>
                              <p:par>
                                <p:cTn id="12" presetID="10" presetClass="exit" presetSubtype="0" fill="hold" grpId="0" nodeType="afterEffect">
                                  <p:stCondLst>
                                    <p:cond delay="10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0" presetClass="entr" presetSubtype="0" fill="hold" grpId="0" nodeType="withEffect">
                                  <p:stCondLst>
                                    <p:cond delay="1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200"/>
                            </p:stCondLst>
                            <p:childTnLst>
                              <p:par>
                                <p:cTn id="19" presetID="10" presetClass="exit" presetSubtype="0" fill="hold" grpId="0" nodeType="afterEffect">
                                  <p:stCondLst>
                                    <p:cond delay="10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ntr" presetSubtype="0" fill="hold" grpId="0" nodeType="withEffect">
                                  <p:stCondLst>
                                    <p:cond delay="1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800"/>
                            </p:stCondLst>
                            <p:childTnLst>
                              <p:par>
                                <p:cTn id="26" presetID="22" presetClass="entr" presetSubtype="4" fill="hold" grpId="0" nodeType="afterEffect">
                                  <p:stCondLst>
                                    <p:cond delay="10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par>
                          <p:cTn id="29" fill="hold">
                            <p:stCondLst>
                              <p:cond delay="2400"/>
                            </p:stCondLst>
                            <p:childTnLst>
                              <p:par>
                                <p:cTn id="30" presetID="42" presetClass="entr" presetSubtype="0" fill="hold" grpId="0" nodeType="afterEffect">
                                  <p:stCondLst>
                                    <p:cond delay="15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8" grpId="0"/>
      <p:bldP spid="8" grpId="0"/>
      <p:bldP spid="19" grpId="0"/>
      <p:bldP spid="10" grpId="0"/>
      <p:bldP spid="20" grpId="0"/>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 uri="{C183D7F6-B498-43B3-948B-1728B52AA6E4}">
                <adec:decorative xmlns:adec="http://schemas.microsoft.com/office/drawing/2017/decorative" val="1"/>
              </a:ext>
            </a:extLst>
          </p:cNvPr>
          <p:cNvSpPr>
            <a:spLocks/>
          </p:cNvSpPr>
          <p:nvPr/>
        </p:nvSpPr>
        <p:spPr>
          <a:xfrm>
            <a:off x="628985" y="6114"/>
            <a:ext cx="10996109" cy="1227227"/>
          </a:xfrm>
          <a:prstGeom prst="rect">
            <a:avLst/>
          </a:prstGeom>
          <a:noFill/>
          <a:ln>
            <a:noFill/>
            <a:prstDash/>
          </a:ln>
          <a:effectLst/>
        </p:spPr>
        <p:txBody>
          <a:bodyPr rot="0" spcFirstLastPara="0" vertOverflow="overflow" horzOverflow="overflow" vert="horz" wrap="square" lIns="91440" tIns="91440" rIns="0" bIns="0" numCol="1" spcCol="0" rtlCol="0" fromWordArt="0" anchor="ctr"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605"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Check Your Knowledge                                                         </a:t>
            </a:r>
          </a:p>
        </p:txBody>
      </p:sp>
      <p:sp>
        <p:nvSpPr>
          <p:cNvPr id="8" name="Title 7">
            <a:extLst>
              <a:ext uri="{FF2B5EF4-FFF2-40B4-BE49-F238E27FC236}">
                <a16:creationId xmlns:a16="http://schemas.microsoft.com/office/drawing/2014/main" id="{0A22EBC1-2A67-9FBF-5EA5-C316B1D10315}"/>
              </a:ext>
            </a:extLst>
          </p:cNvPr>
          <p:cNvSpPr txBox="1">
            <a:spLocks noGrp="1"/>
          </p:cNvSpPr>
          <p:nvPr>
            <p:ph type="title" idx="4294967295"/>
          </p:nvPr>
        </p:nvSpPr>
        <p:spPr>
          <a:xfrm>
            <a:off x="541771" y="1335282"/>
            <a:ext cx="4469310" cy="3003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1352" b="1" i="0" u="none" strike="noStrike" kern="1200" cap="none" spc="0" normalizeH="0" baseline="0" noProof="0" dirty="0">
                <a:ln>
                  <a:noFill/>
                </a:ln>
                <a:solidFill>
                  <a:srgbClr val="1373A6"/>
                </a:solidFill>
                <a:effectLst/>
                <a:uLnTx/>
                <a:uFillTx/>
                <a:latin typeface="+mn-lt"/>
                <a:ea typeface="+mn-ea"/>
                <a:cs typeface="+mn-cs"/>
              </a:rPr>
              <a:t>QUESTION 2 OF 3</a:t>
            </a:r>
          </a:p>
        </p:txBody>
      </p:sp>
      <p:sp>
        <p:nvSpPr>
          <p:cNvPr id="3" name="TextBox 2">
            <a:extLst>
              <a:ext uri="{FF2B5EF4-FFF2-40B4-BE49-F238E27FC236}">
                <a16:creationId xmlns:a16="http://schemas.microsoft.com/office/drawing/2014/main" id="{407F9DCF-470F-48D6-AE11-FE357EE449C6}"/>
              </a:ext>
            </a:extLst>
          </p:cNvPr>
          <p:cNvSpPr txBox="1"/>
          <p:nvPr/>
        </p:nvSpPr>
        <p:spPr>
          <a:xfrm>
            <a:off x="541783" y="1674644"/>
            <a:ext cx="9107874" cy="1354922"/>
          </a:xfrm>
          <a:prstGeom prst="rect">
            <a:avLst/>
          </a:prstGeom>
          <a:noFill/>
        </p:spPr>
        <p:txBody>
          <a:bodyPr wrap="square" rtlCol="0">
            <a:spAutoFit/>
          </a:bodyPr>
          <a:lstStyle/>
          <a:p>
            <a:pPr>
              <a:spcAft>
                <a:spcPts val="1204"/>
              </a:spcAft>
            </a:pPr>
            <a:r>
              <a:rPr lang="en-US" sz="2401" b="1" dirty="0"/>
              <a:t>True or False?</a:t>
            </a:r>
            <a:endParaRPr lang="en-US" sz="2401" dirty="0"/>
          </a:p>
          <a:p>
            <a:r>
              <a:rPr lang="en-US" sz="2401" dirty="0"/>
              <a:t>A review of the sponsor’s affirmative action plan is conducted during both the APR and the EAPR.</a:t>
            </a:r>
          </a:p>
        </p:txBody>
      </p:sp>
      <p:pic>
        <p:nvPicPr>
          <p:cNvPr id="7" name="Picture 6" descr="&quot;Decorative&quot;">
            <a:extLst>
              <a:ext uri="{FF2B5EF4-FFF2-40B4-BE49-F238E27FC236}">
                <a16:creationId xmlns:a16="http://schemas.microsoft.com/office/drawing/2014/main" id="{D410DE8A-862E-0803-6707-BDC70362204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21915" y="1312068"/>
            <a:ext cx="1006365" cy="962800"/>
          </a:xfrm>
          <a:prstGeom prst="rect">
            <a:avLst/>
          </a:prstGeom>
        </p:spPr>
      </p:pic>
      <p:sp>
        <p:nvSpPr>
          <p:cNvPr id="11" name="TextBox 10">
            <a:extLst>
              <a:ext uri="{FF2B5EF4-FFF2-40B4-BE49-F238E27FC236}">
                <a16:creationId xmlns:a16="http://schemas.microsoft.com/office/drawing/2014/main" id="{24289139-3DEE-46E6-9163-E097C6EECDE7}"/>
              </a:ext>
            </a:extLst>
          </p:cNvPr>
          <p:cNvSpPr txBox="1"/>
          <p:nvPr/>
        </p:nvSpPr>
        <p:spPr>
          <a:xfrm>
            <a:off x="863778" y="3158363"/>
            <a:ext cx="4147312" cy="300366"/>
          </a:xfrm>
          <a:prstGeom prst="rect">
            <a:avLst/>
          </a:prstGeom>
          <a:noFill/>
        </p:spPr>
        <p:txBody>
          <a:bodyPr wrap="square" rtlCol="0">
            <a:spAutoFit/>
          </a:bodyPr>
          <a:lstStyle/>
          <a:p>
            <a:r>
              <a:rPr lang="en-US" sz="1352" b="1" i="1" dirty="0">
                <a:solidFill>
                  <a:srgbClr val="620909"/>
                </a:solidFill>
              </a:rPr>
              <a:t>Select the correct answer. </a:t>
            </a:r>
          </a:p>
        </p:txBody>
      </p:sp>
      <p:sp>
        <p:nvSpPr>
          <p:cNvPr id="4" name="TextBox 3">
            <a:hlinkClick r:id="" action="ppaction://hlinkshowjump?jump=nextslide" highlightClick="1"/>
            <a:hlinkHover r:id="" action="ppaction://noaction" highlightClick="1"/>
            <a:extLst>
              <a:ext uri="{FF2B5EF4-FFF2-40B4-BE49-F238E27FC236}">
                <a16:creationId xmlns:a16="http://schemas.microsoft.com/office/drawing/2014/main" id="{7946E7BA-A2EA-4D29-9C04-A24A90EF4FE4}"/>
              </a:ext>
            </a:extLst>
          </p:cNvPr>
          <p:cNvSpPr txBox="1"/>
          <p:nvPr/>
        </p:nvSpPr>
        <p:spPr>
          <a:xfrm>
            <a:off x="863778" y="3579148"/>
            <a:ext cx="1083543" cy="400768"/>
          </a:xfrm>
          <a:prstGeom prst="rect">
            <a:avLst/>
          </a:prstGeom>
          <a:noFill/>
        </p:spPr>
        <p:txBody>
          <a:bodyPr wrap="square" rtlCol="0">
            <a:spAutoFit/>
          </a:bodyPr>
          <a:lstStyle/>
          <a:p>
            <a:r>
              <a:rPr lang="en-US" sz="2004" dirty="0"/>
              <a:t>True</a:t>
            </a:r>
          </a:p>
        </p:txBody>
      </p:sp>
      <p:sp>
        <p:nvSpPr>
          <p:cNvPr id="9" name="TextBox 8">
            <a:hlinkClick r:id="" action="ppaction://hlinkshowjump?jump=nextslide" highlightClick="1"/>
            <a:hlinkHover r:id="" action="ppaction://noaction" highlightClick="1"/>
            <a:extLst>
              <a:ext uri="{FF2B5EF4-FFF2-40B4-BE49-F238E27FC236}">
                <a16:creationId xmlns:a16="http://schemas.microsoft.com/office/drawing/2014/main" id="{422742C2-DB7F-49E0-8839-E465E432CC82}"/>
              </a:ext>
            </a:extLst>
          </p:cNvPr>
          <p:cNvSpPr txBox="1"/>
          <p:nvPr/>
        </p:nvSpPr>
        <p:spPr>
          <a:xfrm>
            <a:off x="863778" y="4128107"/>
            <a:ext cx="1083543" cy="400768"/>
          </a:xfrm>
          <a:prstGeom prst="rect">
            <a:avLst/>
          </a:prstGeom>
          <a:noFill/>
        </p:spPr>
        <p:txBody>
          <a:bodyPr wrap="square" rtlCol="0">
            <a:spAutoFit/>
          </a:bodyPr>
          <a:lstStyle/>
          <a:p>
            <a:r>
              <a:rPr lang="en-US" sz="2004" dirty="0"/>
              <a:t>False</a:t>
            </a:r>
          </a:p>
        </p:txBody>
      </p:sp>
      <p:sp>
        <p:nvSpPr>
          <p:cNvPr id="14" name="TextBox 13">
            <a:hlinkClick r:id="rId4" action="ppaction://hlinksldjump" highlightClick="1"/>
            <a:hlinkHover r:id="" action="ppaction://noaction" highlightClick="1"/>
            <a:extLst>
              <a:ext uri="{FF2B5EF4-FFF2-40B4-BE49-F238E27FC236}">
                <a16:creationId xmlns:a16="http://schemas.microsoft.com/office/drawing/2014/main" id="{0CB198F5-CF47-CE4C-87F0-0181A7D29C3F}"/>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sp>
        <p:nvSpPr>
          <p:cNvPr id="15" name="TextBox 14">
            <a:hlinkClick r:id="rId5" action="ppaction://hlinksldjump" highlightClick="1"/>
            <a:hlinkHover r:id="" action="ppaction://noaction" highlightClick="1"/>
            <a:extLst>
              <a:ext uri="{FF2B5EF4-FFF2-40B4-BE49-F238E27FC236}">
                <a16:creationId xmlns:a16="http://schemas.microsoft.com/office/drawing/2014/main" id="{169BB7E2-2A4B-FDD7-287A-3FF9D3D0C099}"/>
              </a:ext>
            </a:extLst>
          </p:cNvPr>
          <p:cNvSpPr txBox="1"/>
          <p:nvPr/>
        </p:nvSpPr>
        <p:spPr>
          <a:xfrm>
            <a:off x="9960429" y="6512050"/>
            <a:ext cx="2227043"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Question 3 </a:t>
            </a:r>
            <a:r>
              <a:rPr lang="en-US" sz="1601" dirty="0"/>
              <a:t>&gt;</a:t>
            </a:r>
          </a:p>
        </p:txBody>
      </p:sp>
    </p:spTree>
    <p:extLst>
      <p:ext uri="{BB962C8B-B14F-4D97-AF65-F5344CB8AC3E}">
        <p14:creationId xmlns:p14="http://schemas.microsoft.com/office/powerpoint/2010/main" val="4199071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75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p:bldP spid="4"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Lst>
          </p:cNvPr>
          <p:cNvSpPr>
            <a:spLocks noGrp="1"/>
          </p:cNvSpPr>
          <p:nvPr>
            <p:ph type="title"/>
          </p:nvPr>
        </p:nvSpPr>
        <p:spPr/>
        <p:txBody>
          <a:bodyPr/>
          <a:lstStyle/>
          <a:p>
            <a:r>
              <a:rPr lang="en-US" dirty="0"/>
              <a:t>Check Your Knowledge – Question 2 Feedback                                      </a:t>
            </a:r>
          </a:p>
        </p:txBody>
      </p:sp>
      <p:sp>
        <p:nvSpPr>
          <p:cNvPr id="8" name="TextBox 7">
            <a:extLst>
              <a:ext uri="{FF2B5EF4-FFF2-40B4-BE49-F238E27FC236}">
                <a16:creationId xmlns:a16="http://schemas.microsoft.com/office/drawing/2014/main" id="{0A22EBC1-2A67-9FBF-5EA5-C316B1D10315}"/>
              </a:ext>
              <a:ext uri="{C183D7F6-B498-43B3-948B-1728B52AA6E4}">
                <adec:decorative xmlns:adec="http://schemas.microsoft.com/office/drawing/2017/decorative" val="1"/>
              </a:ext>
            </a:extLst>
          </p:cNvPr>
          <p:cNvSpPr txBox="1"/>
          <p:nvPr/>
        </p:nvSpPr>
        <p:spPr>
          <a:xfrm>
            <a:off x="541771" y="1335282"/>
            <a:ext cx="4469310" cy="300366"/>
          </a:xfrm>
          <a:prstGeom prst="rect">
            <a:avLst/>
          </a:prstGeom>
          <a:noFill/>
        </p:spPr>
        <p:txBody>
          <a:bodyPr wrap="square" rtlCol="0">
            <a:spAutoFit/>
          </a:bodyPr>
          <a:lstStyle/>
          <a:p>
            <a:r>
              <a:rPr lang="en-US" sz="1352" b="1" dirty="0">
                <a:solidFill>
                  <a:srgbClr val="1373A6"/>
                </a:solidFill>
              </a:rPr>
              <a:t>QUESTION 2 OF 3</a:t>
            </a:r>
          </a:p>
        </p:txBody>
      </p:sp>
      <p:sp>
        <p:nvSpPr>
          <p:cNvPr id="3" name="TextBox 2">
            <a:extLst>
              <a:ext uri="{FF2B5EF4-FFF2-40B4-BE49-F238E27FC236}">
                <a16:creationId xmlns:a16="http://schemas.microsoft.com/office/drawing/2014/main" id="{407F9DCF-470F-48D6-AE11-FE357EE449C6}"/>
              </a:ext>
              <a:ext uri="{C183D7F6-B498-43B3-948B-1728B52AA6E4}">
                <adec:decorative xmlns:adec="http://schemas.microsoft.com/office/drawing/2017/decorative" val="1"/>
              </a:ext>
            </a:extLst>
          </p:cNvPr>
          <p:cNvSpPr txBox="1"/>
          <p:nvPr/>
        </p:nvSpPr>
        <p:spPr>
          <a:xfrm>
            <a:off x="541783" y="1674644"/>
            <a:ext cx="9107874" cy="1354922"/>
          </a:xfrm>
          <a:prstGeom prst="rect">
            <a:avLst/>
          </a:prstGeom>
          <a:noFill/>
        </p:spPr>
        <p:txBody>
          <a:bodyPr wrap="square" rtlCol="0">
            <a:spAutoFit/>
          </a:bodyPr>
          <a:lstStyle/>
          <a:p>
            <a:pPr>
              <a:spcAft>
                <a:spcPts val="1204"/>
              </a:spcAft>
            </a:pPr>
            <a:r>
              <a:rPr lang="en-US" sz="2401" b="1" dirty="0"/>
              <a:t>True or False?</a:t>
            </a:r>
            <a:endParaRPr lang="en-US" sz="2401" dirty="0"/>
          </a:p>
          <a:p>
            <a:r>
              <a:rPr lang="en-US" sz="2401" dirty="0"/>
              <a:t>A review of the sponsor’s affirmative action plan is conducted during both the APR and the EAPR.</a:t>
            </a:r>
          </a:p>
        </p:txBody>
      </p:sp>
      <p:pic>
        <p:nvPicPr>
          <p:cNvPr id="7" name="Picture 6" descr="&quot;Decorative&quot;">
            <a:extLst>
              <a:ext uri="{FF2B5EF4-FFF2-40B4-BE49-F238E27FC236}">
                <a16:creationId xmlns:a16="http://schemas.microsoft.com/office/drawing/2014/main" id="{D410DE8A-862E-0803-6707-BDC70362204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21915" y="1312068"/>
            <a:ext cx="1006365" cy="962800"/>
          </a:xfrm>
          <a:prstGeom prst="rect">
            <a:avLst/>
          </a:prstGeom>
        </p:spPr>
      </p:pic>
      <p:sp>
        <p:nvSpPr>
          <p:cNvPr id="4" name="TextBox 3">
            <a:extLst>
              <a:ext uri="{FF2B5EF4-FFF2-40B4-BE49-F238E27FC236}">
                <a16:creationId xmlns:a16="http://schemas.microsoft.com/office/drawing/2014/main" id="{7946E7BA-A2EA-4D29-9C04-A24A90EF4FE4}"/>
              </a:ext>
              <a:ext uri="{C183D7F6-B498-43B3-948B-1728B52AA6E4}">
                <adec:decorative xmlns:adec="http://schemas.microsoft.com/office/drawing/2017/decorative" val="1"/>
              </a:ext>
            </a:extLst>
          </p:cNvPr>
          <p:cNvSpPr txBox="1"/>
          <p:nvPr/>
        </p:nvSpPr>
        <p:spPr>
          <a:xfrm>
            <a:off x="863778" y="3579148"/>
            <a:ext cx="1083543" cy="400768"/>
          </a:xfrm>
          <a:prstGeom prst="rect">
            <a:avLst/>
          </a:prstGeom>
          <a:noFill/>
        </p:spPr>
        <p:txBody>
          <a:bodyPr wrap="square" rtlCol="0">
            <a:spAutoFit/>
          </a:bodyPr>
          <a:lstStyle/>
          <a:p>
            <a:r>
              <a:rPr lang="en-US" sz="2004" dirty="0"/>
              <a:t>True</a:t>
            </a:r>
          </a:p>
        </p:txBody>
      </p:sp>
      <p:sp>
        <p:nvSpPr>
          <p:cNvPr id="12" name="TextBox 11">
            <a:extLst>
              <a:ext uri="{FF2B5EF4-FFF2-40B4-BE49-F238E27FC236}">
                <a16:creationId xmlns:a16="http://schemas.microsoft.com/office/drawing/2014/main" id="{D29F8327-CA32-F0EE-2D92-BCBF170E18BC}"/>
              </a:ext>
              <a:ext uri="{C183D7F6-B498-43B3-948B-1728B52AA6E4}">
                <adec:decorative xmlns:adec="http://schemas.microsoft.com/office/drawing/2017/decorative" val="1"/>
              </a:ext>
            </a:extLst>
          </p:cNvPr>
          <p:cNvSpPr txBox="1"/>
          <p:nvPr/>
        </p:nvSpPr>
        <p:spPr>
          <a:xfrm>
            <a:off x="863778" y="3579148"/>
            <a:ext cx="1083543" cy="400768"/>
          </a:xfrm>
          <a:prstGeom prst="rect">
            <a:avLst/>
          </a:prstGeom>
          <a:noFill/>
        </p:spPr>
        <p:txBody>
          <a:bodyPr wrap="square" rtlCol="0">
            <a:spAutoFit/>
          </a:bodyPr>
          <a:lstStyle/>
          <a:p>
            <a:r>
              <a:rPr lang="en-US" sz="2004" dirty="0">
                <a:solidFill>
                  <a:schemeClr val="bg1">
                    <a:lumMod val="75000"/>
                  </a:schemeClr>
                </a:solidFill>
              </a:rPr>
              <a:t>True</a:t>
            </a:r>
          </a:p>
        </p:txBody>
      </p:sp>
      <p:sp>
        <p:nvSpPr>
          <p:cNvPr id="10" name="TextBox 9">
            <a:extLst>
              <a:ext uri="{FF2B5EF4-FFF2-40B4-BE49-F238E27FC236}">
                <a16:creationId xmlns:a16="http://schemas.microsoft.com/office/drawing/2014/main" id="{22FF9BE7-1F62-BD65-93B5-A7095FD4B34A}"/>
              </a:ext>
              <a:ext uri="{C183D7F6-B498-43B3-948B-1728B52AA6E4}">
                <adec:decorative xmlns:adec="http://schemas.microsoft.com/office/drawing/2017/decorative" val="1"/>
              </a:ext>
            </a:extLst>
          </p:cNvPr>
          <p:cNvSpPr txBox="1"/>
          <p:nvPr/>
        </p:nvSpPr>
        <p:spPr>
          <a:xfrm>
            <a:off x="414439" y="4030712"/>
            <a:ext cx="449335" cy="647117"/>
          </a:xfrm>
          <a:prstGeom prst="rect">
            <a:avLst/>
          </a:prstGeom>
          <a:noFill/>
        </p:spPr>
        <p:txBody>
          <a:bodyPr wrap="square" rtlCol="0">
            <a:spAutoFit/>
          </a:bodyPr>
          <a:lstStyle/>
          <a:p>
            <a:r>
              <a:rPr lang="en-US" sz="3605" b="1" dirty="0">
                <a:solidFill>
                  <a:srgbClr val="1373A6"/>
                </a:solidFill>
                <a:sym typeface="Wingdings" panose="05000000000000000000" pitchFamily="2" charset="2"/>
              </a:rPr>
              <a:t></a:t>
            </a:r>
            <a:endParaRPr lang="en-US" sz="3605" b="1" dirty="0">
              <a:solidFill>
                <a:srgbClr val="1373A6"/>
              </a:solidFill>
            </a:endParaRPr>
          </a:p>
        </p:txBody>
      </p:sp>
      <p:sp>
        <p:nvSpPr>
          <p:cNvPr id="9" name="TextBox 8">
            <a:extLst>
              <a:ext uri="{FF2B5EF4-FFF2-40B4-BE49-F238E27FC236}">
                <a16:creationId xmlns:a16="http://schemas.microsoft.com/office/drawing/2014/main" id="{422742C2-DB7F-49E0-8839-E465E432CC82}"/>
              </a:ext>
              <a:ext uri="{C183D7F6-B498-43B3-948B-1728B52AA6E4}">
                <adec:decorative xmlns:adec="http://schemas.microsoft.com/office/drawing/2017/decorative" val="1"/>
              </a:ext>
            </a:extLst>
          </p:cNvPr>
          <p:cNvSpPr txBox="1"/>
          <p:nvPr/>
        </p:nvSpPr>
        <p:spPr>
          <a:xfrm>
            <a:off x="863778" y="4128107"/>
            <a:ext cx="1083543" cy="400768"/>
          </a:xfrm>
          <a:prstGeom prst="rect">
            <a:avLst/>
          </a:prstGeom>
          <a:noFill/>
        </p:spPr>
        <p:txBody>
          <a:bodyPr wrap="square" rtlCol="0">
            <a:spAutoFit/>
          </a:bodyPr>
          <a:lstStyle/>
          <a:p>
            <a:r>
              <a:rPr lang="en-US" sz="2004" dirty="0"/>
              <a:t>False</a:t>
            </a:r>
          </a:p>
        </p:txBody>
      </p:sp>
      <p:sp>
        <p:nvSpPr>
          <p:cNvPr id="14" name="TextBox 13">
            <a:extLst>
              <a:ext uri="{FF2B5EF4-FFF2-40B4-BE49-F238E27FC236}">
                <a16:creationId xmlns:a16="http://schemas.microsoft.com/office/drawing/2014/main" id="{45C66B42-C77D-151D-E824-20FF231DAD73}"/>
              </a:ext>
            </a:extLst>
          </p:cNvPr>
          <p:cNvSpPr txBox="1"/>
          <p:nvPr/>
        </p:nvSpPr>
        <p:spPr>
          <a:xfrm>
            <a:off x="6426341" y="4414439"/>
            <a:ext cx="5444721" cy="1492716"/>
          </a:xfrm>
          <a:prstGeom prst="rect">
            <a:avLst/>
          </a:prstGeom>
          <a:solidFill>
            <a:schemeClr val="bg2">
              <a:lumMod val="20000"/>
              <a:lumOff val="80000"/>
            </a:schemeClr>
          </a:solidFill>
          <a:effectLst>
            <a:outerShdw blurRad="50800" dist="38100" dir="2700000" algn="tl" rotWithShape="0">
              <a:prstClr val="black">
                <a:alpha val="40000"/>
              </a:prstClr>
            </a:outerShdw>
          </a:effectLst>
        </p:spPr>
        <p:txBody>
          <a:bodyPr wrap="square" rtlCol="0">
            <a:spAutoFit/>
          </a:bodyPr>
          <a:lstStyle/>
          <a:p>
            <a:pPr>
              <a:spcBef>
                <a:spcPts val="600"/>
              </a:spcBef>
            </a:pPr>
            <a:r>
              <a:rPr lang="en-US" dirty="0"/>
              <a:t>This statement is </a:t>
            </a:r>
            <a:r>
              <a:rPr lang="en-US" b="1" dirty="0"/>
              <a:t>false</a:t>
            </a:r>
            <a:r>
              <a:rPr lang="en-US" dirty="0"/>
              <a:t>. A review of the sponsor’s affirmative action plan is conducted only during an EAPR, because only sponsors with five or more apprentices must develop an AAP.</a:t>
            </a:r>
          </a:p>
          <a:p>
            <a:pPr algn="r">
              <a:spcBef>
                <a:spcPts val="600"/>
              </a:spcBef>
            </a:pPr>
            <a:r>
              <a:rPr lang="en-US" sz="1400" i="1" dirty="0">
                <a:solidFill>
                  <a:schemeClr val="accent6">
                    <a:lumMod val="75000"/>
                  </a:schemeClr>
                </a:solidFill>
              </a:rPr>
              <a:t>Click </a:t>
            </a:r>
            <a:r>
              <a:rPr lang="en-US" sz="1400" b="1" i="1" dirty="0">
                <a:solidFill>
                  <a:schemeClr val="accent6">
                    <a:lumMod val="75000"/>
                  </a:schemeClr>
                </a:solidFill>
              </a:rPr>
              <a:t>NEXT</a:t>
            </a:r>
            <a:r>
              <a:rPr lang="en-US" sz="1400" i="1" dirty="0">
                <a:solidFill>
                  <a:schemeClr val="accent6">
                    <a:lumMod val="75000"/>
                  </a:schemeClr>
                </a:solidFill>
              </a:rPr>
              <a:t> for Question 3.</a:t>
            </a:r>
          </a:p>
        </p:txBody>
      </p:sp>
      <p:sp>
        <p:nvSpPr>
          <p:cNvPr id="15" name="TextBox 14">
            <a:hlinkClick r:id="rId4" action="ppaction://hlinksldjump" highlightClick="1"/>
            <a:hlinkHover r:id="" action="ppaction://noaction" highlightClick="1"/>
            <a:extLst>
              <a:ext uri="{FF2B5EF4-FFF2-40B4-BE49-F238E27FC236}">
                <a16:creationId xmlns:a16="http://schemas.microsoft.com/office/drawing/2014/main" id="{FB299A9B-A6AC-E7A8-E419-00FB175F4963}"/>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sp>
        <p:nvSpPr>
          <p:cNvPr id="13" name="TextBox 12">
            <a:hlinkClick r:id="rId5" action="ppaction://hlinksldjump" highlightClick="1"/>
            <a:hlinkHover r:id="" action="ppaction://noaction" highlightClick="1"/>
            <a:extLst>
              <a:ext uri="{FF2B5EF4-FFF2-40B4-BE49-F238E27FC236}">
                <a16:creationId xmlns:a16="http://schemas.microsoft.com/office/drawing/2014/main" id="{CD9180C0-D539-68F1-DCDC-C23C06A4848C}"/>
              </a:ext>
            </a:extLst>
          </p:cNvPr>
          <p:cNvSpPr txBox="1"/>
          <p:nvPr/>
        </p:nvSpPr>
        <p:spPr>
          <a:xfrm>
            <a:off x="9960429" y="6512050"/>
            <a:ext cx="2227043"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Question 3 </a:t>
            </a:r>
            <a:r>
              <a:rPr lang="en-US" sz="1601" dirty="0"/>
              <a:t>&gt;</a:t>
            </a:r>
          </a:p>
        </p:txBody>
      </p:sp>
    </p:spTree>
    <p:extLst>
      <p:ext uri="{BB962C8B-B14F-4D97-AF65-F5344CB8AC3E}">
        <p14:creationId xmlns:p14="http://schemas.microsoft.com/office/powerpoint/2010/main" val="349837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4" fill="hold" grpId="0" nodeType="afterEffect">
                                  <p:stCondLst>
                                    <p:cond delay="10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p:stCondLst>
                              <p:cond delay="1100"/>
                            </p:stCondLst>
                            <p:childTnLst>
                              <p:par>
                                <p:cTn id="16" presetID="42" presetClass="entr" presetSubtype="0" fill="hold" grpId="0" nodeType="afterEffect">
                                  <p:stCondLst>
                                    <p:cond delay="1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0" grpId="0"/>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 uri="{C183D7F6-B498-43B3-948B-1728B52AA6E4}">
                <adec:decorative xmlns:adec="http://schemas.microsoft.com/office/drawing/2017/decorative" val="1"/>
              </a:ext>
            </a:extLst>
          </p:cNvPr>
          <p:cNvSpPr>
            <a:spLocks/>
          </p:cNvSpPr>
          <p:nvPr/>
        </p:nvSpPr>
        <p:spPr>
          <a:xfrm>
            <a:off x="628985" y="6114"/>
            <a:ext cx="10996109" cy="1227227"/>
          </a:xfrm>
          <a:prstGeom prst="rect">
            <a:avLst/>
          </a:prstGeom>
          <a:noFill/>
          <a:ln>
            <a:noFill/>
            <a:prstDash/>
          </a:ln>
          <a:effectLst/>
        </p:spPr>
        <p:txBody>
          <a:bodyPr rot="0" spcFirstLastPara="0" vertOverflow="overflow" horzOverflow="overflow" vert="horz" wrap="square" lIns="91440" tIns="91440" rIns="0" bIns="0" numCol="1" spcCol="0" rtlCol="0" fromWordArt="0" anchor="ctr" anchorCtr="0" forceAA="0" compatLnSpc="1">
            <a:prstTxWarp prst="textNoShape">
              <a:avLst/>
            </a:prstTxWarp>
            <a:noAutofit/>
          </a:bodyPr>
          <a:lstStyle/>
          <a:p>
            <a:pPr marL="0" marR="0" lvl="0" indent="0" algn="l" defTabSz="914986" rtl="0" eaLnBrk="1" fontAlgn="auto" latinLnBrk="0" hangingPunct="1">
              <a:lnSpc>
                <a:spcPct val="90000"/>
              </a:lnSpc>
              <a:spcBef>
                <a:spcPct val="0"/>
              </a:spcBef>
              <a:spcAft>
                <a:spcPts val="0"/>
              </a:spcAft>
              <a:buClrTx/>
              <a:buSzTx/>
              <a:buFontTx/>
              <a:buNone/>
              <a:tabLst/>
              <a:defRPr/>
            </a:pPr>
            <a:r>
              <a:rPr kumimoji="0" lang="en-US" sz="3605" b="0" i="0" u="none" strike="noStrike" kern="1200" cap="none" spc="0" normalizeH="0" baseline="0" noProof="0" dirty="0">
                <a:ln>
                  <a:noFill/>
                </a:ln>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a:outerShdw blurRad="38100" dist="38100" dir="2700000" algn="tl">
                    <a:srgbClr val="000000">
                      <a:alpha val="43137"/>
                    </a:srgbClr>
                  </a:outerShdw>
                </a:effectLst>
                <a:uLnTx/>
                <a:uFillTx/>
                <a:latin typeface="Georgia" panose="02040502050405020303" pitchFamily="18" charset="0"/>
                <a:ea typeface="+mj-ea"/>
                <a:cs typeface="+mj-cs"/>
              </a:rPr>
              <a:t>Check Your Knowledge            </a:t>
            </a:r>
          </a:p>
        </p:txBody>
      </p:sp>
      <p:sp>
        <p:nvSpPr>
          <p:cNvPr id="12" name="Title 11">
            <a:extLst>
              <a:ext uri="{FF2B5EF4-FFF2-40B4-BE49-F238E27FC236}">
                <a16:creationId xmlns:a16="http://schemas.microsoft.com/office/drawing/2014/main" id="{3553B00D-DB75-4F81-AAA7-430C42A3379B}"/>
              </a:ext>
            </a:extLst>
          </p:cNvPr>
          <p:cNvSpPr txBox="1">
            <a:spLocks noGrp="1"/>
          </p:cNvSpPr>
          <p:nvPr>
            <p:ph type="title" idx="4294967295"/>
          </p:nvPr>
        </p:nvSpPr>
        <p:spPr>
          <a:xfrm>
            <a:off x="541771" y="1335282"/>
            <a:ext cx="4469310" cy="3003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3853" rtl="0" eaLnBrk="1" fontAlgn="auto" latinLnBrk="0" hangingPunct="1">
              <a:lnSpc>
                <a:spcPct val="100000"/>
              </a:lnSpc>
              <a:spcBef>
                <a:spcPts val="0"/>
              </a:spcBef>
              <a:spcAft>
                <a:spcPts val="0"/>
              </a:spcAft>
              <a:buClrTx/>
              <a:buSzTx/>
              <a:buFontTx/>
              <a:buNone/>
              <a:tabLst/>
              <a:defRPr/>
            </a:pPr>
            <a:r>
              <a:rPr kumimoji="0" lang="en-US" sz="1352" b="1" i="0" u="none" strike="noStrike" kern="1200" cap="none" spc="0" normalizeH="0" baseline="0" noProof="0" dirty="0">
                <a:ln>
                  <a:noFill/>
                </a:ln>
                <a:solidFill>
                  <a:srgbClr val="1373A6"/>
                </a:solidFill>
                <a:effectLst/>
                <a:uLnTx/>
                <a:uFillTx/>
                <a:latin typeface="+mn-lt"/>
                <a:ea typeface="+mn-ea"/>
                <a:cs typeface="+mn-cs"/>
              </a:rPr>
              <a:t>QUESTION 3 OF 3</a:t>
            </a:r>
          </a:p>
        </p:txBody>
      </p:sp>
      <p:sp>
        <p:nvSpPr>
          <p:cNvPr id="3" name="TextBox 2">
            <a:extLst>
              <a:ext uri="{FF2B5EF4-FFF2-40B4-BE49-F238E27FC236}">
                <a16:creationId xmlns:a16="http://schemas.microsoft.com/office/drawing/2014/main" id="{407F9DCF-470F-48D6-AE11-FE357EE449C6}"/>
              </a:ext>
            </a:extLst>
          </p:cNvPr>
          <p:cNvSpPr txBox="1"/>
          <p:nvPr/>
        </p:nvSpPr>
        <p:spPr>
          <a:xfrm>
            <a:off x="541783" y="1674643"/>
            <a:ext cx="9107874" cy="1200954"/>
          </a:xfrm>
          <a:prstGeom prst="rect">
            <a:avLst/>
          </a:prstGeom>
          <a:noFill/>
        </p:spPr>
        <p:txBody>
          <a:bodyPr wrap="square" rtlCol="0">
            <a:spAutoFit/>
          </a:bodyPr>
          <a:lstStyle/>
          <a:p>
            <a:r>
              <a:rPr lang="en-US" sz="2401" dirty="0"/>
              <a:t>In addition to a written commitment to take corrective action, the time period for making the corrective actions, and a primary point of contact, what must a sponsor’s compliance action plan include?</a:t>
            </a:r>
          </a:p>
        </p:txBody>
      </p:sp>
      <p:sp>
        <p:nvSpPr>
          <p:cNvPr id="11" name="TextBox 10">
            <a:extLst>
              <a:ext uri="{FF2B5EF4-FFF2-40B4-BE49-F238E27FC236}">
                <a16:creationId xmlns:a16="http://schemas.microsoft.com/office/drawing/2014/main" id="{24289139-3DEE-46E6-9163-E097C6EECDE7}"/>
              </a:ext>
            </a:extLst>
          </p:cNvPr>
          <p:cNvSpPr txBox="1"/>
          <p:nvPr/>
        </p:nvSpPr>
        <p:spPr>
          <a:xfrm>
            <a:off x="863770" y="2875940"/>
            <a:ext cx="11228957" cy="300366"/>
          </a:xfrm>
          <a:prstGeom prst="rect">
            <a:avLst/>
          </a:prstGeom>
          <a:noFill/>
        </p:spPr>
        <p:txBody>
          <a:bodyPr wrap="square" rtlCol="0">
            <a:spAutoFit/>
          </a:bodyPr>
          <a:lstStyle/>
          <a:p>
            <a:r>
              <a:rPr lang="en-US" sz="1352" b="1" i="1" dirty="0">
                <a:solidFill>
                  <a:srgbClr val="620909"/>
                </a:solidFill>
              </a:rPr>
              <a:t>Select the correct answer.</a:t>
            </a:r>
          </a:p>
        </p:txBody>
      </p:sp>
      <p:sp>
        <p:nvSpPr>
          <p:cNvPr id="4" name="TextBox 3">
            <a:hlinkClick r:id="" action="ppaction://hlinkshowjump?jump=nextslide" highlightClick="1"/>
            <a:hlinkHover r:id="" action="ppaction://noaction" highlightClick="1"/>
            <a:extLst>
              <a:ext uri="{FF2B5EF4-FFF2-40B4-BE49-F238E27FC236}">
                <a16:creationId xmlns:a16="http://schemas.microsoft.com/office/drawing/2014/main" id="{7946E7BA-A2EA-4D29-9C04-A24A90EF4FE4}"/>
              </a:ext>
            </a:extLst>
          </p:cNvPr>
          <p:cNvSpPr txBox="1"/>
          <p:nvPr/>
        </p:nvSpPr>
        <p:spPr>
          <a:xfrm>
            <a:off x="863766" y="3296721"/>
            <a:ext cx="10761328" cy="430887"/>
          </a:xfrm>
          <a:prstGeom prst="rect">
            <a:avLst/>
          </a:prstGeom>
          <a:noFill/>
        </p:spPr>
        <p:txBody>
          <a:bodyPr wrap="square" rtlCol="0">
            <a:spAutoFit/>
          </a:bodyPr>
          <a:lstStyle/>
          <a:p>
            <a:pPr>
              <a:buClr>
                <a:srgbClr val="1373A6"/>
              </a:buClr>
            </a:pPr>
            <a:r>
              <a:rPr lang="en-US" sz="2200" dirty="0">
                <a:latin typeface="Calibri" panose="020F0502020204030204" pitchFamily="34" charset="0"/>
                <a:ea typeface="Calibri" panose="020F0502020204030204" pitchFamily="34" charset="0"/>
                <a:cs typeface="Times New Roman" panose="02020603050405020304" pitchFamily="18" charset="0"/>
              </a:rPr>
              <a:t>A copy of the program’s Affirmative Action Plan</a:t>
            </a:r>
            <a:endParaRPr lang="en-US" sz="2200" dirty="0"/>
          </a:p>
        </p:txBody>
      </p:sp>
      <p:sp>
        <p:nvSpPr>
          <p:cNvPr id="9" name="TextBox 8">
            <a:hlinkClick r:id="" action="ppaction://hlinkshowjump?jump=nextslide" highlightClick="1"/>
            <a:hlinkHover r:id="" action="ppaction://noaction" highlightClick="1"/>
            <a:extLst>
              <a:ext uri="{FF2B5EF4-FFF2-40B4-BE49-F238E27FC236}">
                <a16:creationId xmlns:a16="http://schemas.microsoft.com/office/drawing/2014/main" id="{422742C2-DB7F-49E0-8839-E465E432CC82}"/>
              </a:ext>
            </a:extLst>
          </p:cNvPr>
          <p:cNvSpPr txBox="1"/>
          <p:nvPr/>
        </p:nvSpPr>
        <p:spPr>
          <a:xfrm>
            <a:off x="863766" y="3845685"/>
            <a:ext cx="10761328" cy="430887"/>
          </a:xfrm>
          <a:prstGeom prst="rect">
            <a:avLst/>
          </a:prstGeom>
          <a:noFill/>
        </p:spPr>
        <p:txBody>
          <a:bodyPr wrap="square" rtlCol="0">
            <a:spAutoFit/>
          </a:bodyPr>
          <a:lstStyle>
            <a:defPPr>
              <a:defRPr lang="en-US"/>
            </a:defPPr>
            <a:lvl1pPr>
              <a:defRPr sz="2000"/>
            </a:lvl1pPr>
          </a:lstStyle>
          <a:p>
            <a:pPr>
              <a:buClr>
                <a:srgbClr val="1373A6"/>
              </a:buClr>
            </a:pPr>
            <a:r>
              <a:rPr lang="en-US" sz="2200" dirty="0"/>
              <a:t>When and how the sponsor will invite apprentices and applicants to self-identify as an IWD</a:t>
            </a:r>
            <a:endParaRPr lang="en-US" sz="2200" dirty="0">
              <a:solidFill>
                <a:schemeClr val="bg1">
                  <a:lumMod val="65000"/>
                </a:schemeClr>
              </a:solidFill>
            </a:endParaRPr>
          </a:p>
        </p:txBody>
      </p:sp>
      <p:sp>
        <p:nvSpPr>
          <p:cNvPr id="8" name="TextBox 7">
            <a:hlinkClick r:id="" action="ppaction://hlinkshowjump?jump=nextslide" highlightClick="1"/>
            <a:hlinkHover r:id="" action="ppaction://noaction" highlightClick="1"/>
            <a:extLst>
              <a:ext uri="{FF2B5EF4-FFF2-40B4-BE49-F238E27FC236}">
                <a16:creationId xmlns:a16="http://schemas.microsoft.com/office/drawing/2014/main" id="{6B776A05-2524-45AA-887B-392CD1B178EC}"/>
              </a:ext>
            </a:extLst>
          </p:cNvPr>
          <p:cNvSpPr txBox="1"/>
          <p:nvPr/>
        </p:nvSpPr>
        <p:spPr>
          <a:xfrm>
            <a:off x="863766" y="4394646"/>
            <a:ext cx="10761328" cy="430887"/>
          </a:xfrm>
          <a:prstGeom prst="rect">
            <a:avLst/>
          </a:prstGeom>
          <a:noFill/>
        </p:spPr>
        <p:txBody>
          <a:bodyPr wrap="square" rtlCol="0">
            <a:spAutoFit/>
          </a:bodyPr>
          <a:lstStyle/>
          <a:p>
            <a:pPr>
              <a:buClr>
                <a:srgbClr val="1373A6"/>
              </a:buClr>
            </a:pPr>
            <a:r>
              <a:rPr lang="en-US" sz="2200" dirty="0"/>
              <a:t>Precise actions to be taken</a:t>
            </a:r>
          </a:p>
        </p:txBody>
      </p:sp>
      <p:sp>
        <p:nvSpPr>
          <p:cNvPr id="10" name="TextBox 9">
            <a:hlinkClick r:id="" action="ppaction://hlinkshowjump?jump=nextslide" highlightClick="1"/>
            <a:hlinkHover r:id="" action="ppaction://noaction" highlightClick="1"/>
            <a:extLst>
              <a:ext uri="{FF2B5EF4-FFF2-40B4-BE49-F238E27FC236}">
                <a16:creationId xmlns:a16="http://schemas.microsoft.com/office/drawing/2014/main" id="{B0521458-4949-4312-8180-AFECEEFF2B19}"/>
              </a:ext>
            </a:extLst>
          </p:cNvPr>
          <p:cNvSpPr txBox="1"/>
          <p:nvPr/>
        </p:nvSpPr>
        <p:spPr>
          <a:xfrm>
            <a:off x="863766" y="4940310"/>
            <a:ext cx="10761328" cy="430887"/>
          </a:xfrm>
          <a:prstGeom prst="rect">
            <a:avLst/>
          </a:prstGeom>
          <a:noFill/>
        </p:spPr>
        <p:txBody>
          <a:bodyPr wrap="square" rtlCol="0">
            <a:spAutoFit/>
          </a:bodyPr>
          <a:lstStyle/>
          <a:p>
            <a:pPr>
              <a:buClr>
                <a:srgbClr val="1373A6"/>
              </a:buClr>
            </a:pPr>
            <a:r>
              <a:rPr lang="en-US" sz="2200" dirty="0"/>
              <a:t>Most recent demographic analysis results</a:t>
            </a:r>
          </a:p>
        </p:txBody>
      </p:sp>
      <p:pic>
        <p:nvPicPr>
          <p:cNvPr id="19" name="Picture 18" descr="&quot;Decorative&quot;">
            <a:extLst>
              <a:ext uri="{FF2B5EF4-FFF2-40B4-BE49-F238E27FC236}">
                <a16:creationId xmlns:a16="http://schemas.microsoft.com/office/drawing/2014/main" id="{12E50BD7-3651-3C20-6071-191FD3517E7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21915" y="1312068"/>
            <a:ext cx="1006365" cy="962800"/>
          </a:xfrm>
          <a:prstGeom prst="rect">
            <a:avLst/>
          </a:prstGeom>
        </p:spPr>
      </p:pic>
      <p:sp>
        <p:nvSpPr>
          <p:cNvPr id="22" name="TextBox 21">
            <a:hlinkClick r:id="rId4" action="ppaction://hlinksldjump" highlightClick="1"/>
            <a:hlinkHover r:id="" action="ppaction://noaction" highlightClick="1"/>
            <a:extLst>
              <a:ext uri="{FF2B5EF4-FFF2-40B4-BE49-F238E27FC236}">
                <a16:creationId xmlns:a16="http://schemas.microsoft.com/office/drawing/2014/main" id="{57415059-2B4B-BF19-0904-36BD47CC52CA}"/>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sp>
        <p:nvSpPr>
          <p:cNvPr id="13" name="TextBox 12">
            <a:hlinkClick r:id="rId5" action="ppaction://hlinksldjump" highlightClick="1"/>
            <a:hlinkHover r:id="" action="ppaction://noaction" highlightClick="1"/>
            <a:extLst>
              <a:ext uri="{FF2B5EF4-FFF2-40B4-BE49-F238E27FC236}">
                <a16:creationId xmlns:a16="http://schemas.microsoft.com/office/drawing/2014/main" id="{B2FD9662-DAC7-22D9-A51B-B97A4306D349}"/>
              </a:ext>
            </a:extLst>
          </p:cNvPr>
          <p:cNvSpPr txBox="1"/>
          <p:nvPr/>
        </p:nvSpPr>
        <p:spPr>
          <a:xfrm>
            <a:off x="9568543" y="6512050"/>
            <a:ext cx="2618929"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After Closeout </a:t>
            </a:r>
            <a:r>
              <a:rPr lang="en-US" sz="1601" dirty="0"/>
              <a:t>&gt;</a:t>
            </a:r>
          </a:p>
        </p:txBody>
      </p:sp>
    </p:spTree>
    <p:extLst>
      <p:ext uri="{BB962C8B-B14F-4D97-AF65-F5344CB8AC3E}">
        <p14:creationId xmlns:p14="http://schemas.microsoft.com/office/powerpoint/2010/main" val="876040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8" fill="hold" grpId="0" nodeType="after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000"/>
                            </p:stCondLst>
                            <p:childTnLst>
                              <p:par>
                                <p:cTn id="19" presetID="22" presetClass="entr" presetSubtype="8" fill="hold" grpId="0" nodeType="afterEffect">
                                  <p:stCondLst>
                                    <p:cond delay="25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750"/>
                            </p:stCondLst>
                            <p:childTnLst>
                              <p:par>
                                <p:cTn id="23" presetID="22" presetClass="entr" presetSubtype="8" fill="hold" grpId="0" nodeType="after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350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425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1" grpId="0"/>
      <p:bldP spid="4" grpId="0"/>
      <p:bldP spid="9" grpId="0"/>
      <p:bldP spid="8"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1EA18-EB61-41BE-879D-6FBEB8A09EA8}"/>
              </a:ext>
            </a:extLst>
          </p:cNvPr>
          <p:cNvSpPr>
            <a:spLocks noGrp="1"/>
          </p:cNvSpPr>
          <p:nvPr>
            <p:ph type="title"/>
          </p:nvPr>
        </p:nvSpPr>
        <p:spPr/>
        <p:txBody>
          <a:bodyPr/>
          <a:lstStyle/>
          <a:p>
            <a:r>
              <a:rPr lang="en-US" dirty="0"/>
              <a:t>Check Your Knowledge – Question 3 Feedback         </a:t>
            </a:r>
          </a:p>
        </p:txBody>
      </p:sp>
      <p:sp>
        <p:nvSpPr>
          <p:cNvPr id="12" name="TextBox 11">
            <a:extLst>
              <a:ext uri="{FF2B5EF4-FFF2-40B4-BE49-F238E27FC236}">
                <a16:creationId xmlns:a16="http://schemas.microsoft.com/office/drawing/2014/main" id="{3553B00D-DB75-4F81-AAA7-430C42A3379B}"/>
              </a:ext>
              <a:ext uri="{C183D7F6-B498-43B3-948B-1728B52AA6E4}">
                <adec:decorative xmlns:adec="http://schemas.microsoft.com/office/drawing/2017/decorative" val="1"/>
              </a:ext>
            </a:extLst>
          </p:cNvPr>
          <p:cNvSpPr txBox="1"/>
          <p:nvPr/>
        </p:nvSpPr>
        <p:spPr>
          <a:xfrm>
            <a:off x="541771" y="1335282"/>
            <a:ext cx="4469310" cy="300366"/>
          </a:xfrm>
          <a:prstGeom prst="rect">
            <a:avLst/>
          </a:prstGeom>
          <a:noFill/>
        </p:spPr>
        <p:txBody>
          <a:bodyPr wrap="square" rtlCol="0">
            <a:spAutoFit/>
          </a:bodyPr>
          <a:lstStyle/>
          <a:p>
            <a:r>
              <a:rPr lang="en-US" sz="1352" b="1" dirty="0">
                <a:solidFill>
                  <a:srgbClr val="1373A6"/>
                </a:solidFill>
              </a:rPr>
              <a:t>QUESTION 3 OF 3</a:t>
            </a:r>
          </a:p>
        </p:txBody>
      </p:sp>
      <p:sp>
        <p:nvSpPr>
          <p:cNvPr id="3" name="TextBox 2">
            <a:extLst>
              <a:ext uri="{FF2B5EF4-FFF2-40B4-BE49-F238E27FC236}">
                <a16:creationId xmlns:a16="http://schemas.microsoft.com/office/drawing/2014/main" id="{407F9DCF-470F-48D6-AE11-FE357EE449C6}"/>
              </a:ext>
              <a:ext uri="{C183D7F6-B498-43B3-948B-1728B52AA6E4}">
                <adec:decorative xmlns:adec="http://schemas.microsoft.com/office/drawing/2017/decorative" val="1"/>
              </a:ext>
            </a:extLst>
          </p:cNvPr>
          <p:cNvSpPr txBox="1"/>
          <p:nvPr/>
        </p:nvSpPr>
        <p:spPr>
          <a:xfrm>
            <a:off x="541783" y="1674643"/>
            <a:ext cx="9107874" cy="1200954"/>
          </a:xfrm>
          <a:prstGeom prst="rect">
            <a:avLst/>
          </a:prstGeom>
          <a:noFill/>
        </p:spPr>
        <p:txBody>
          <a:bodyPr wrap="square" rtlCol="0">
            <a:spAutoFit/>
          </a:bodyPr>
          <a:lstStyle/>
          <a:p>
            <a:r>
              <a:rPr lang="en-US" sz="2401" dirty="0"/>
              <a:t>In addition to a written commitment to take corrective action, the time period for making the corrective actions, and a primary point of contact, what must a sponsor’s compliance action plan include?</a:t>
            </a:r>
          </a:p>
        </p:txBody>
      </p:sp>
      <p:pic>
        <p:nvPicPr>
          <p:cNvPr id="19" name="Picture 18" descr="&quot;Decorative&quot;">
            <a:extLst>
              <a:ext uri="{FF2B5EF4-FFF2-40B4-BE49-F238E27FC236}">
                <a16:creationId xmlns:a16="http://schemas.microsoft.com/office/drawing/2014/main" id="{12E50BD7-3651-3C20-6071-191FD3517E7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21915" y="1312068"/>
            <a:ext cx="1006365" cy="962800"/>
          </a:xfrm>
          <a:prstGeom prst="rect">
            <a:avLst/>
          </a:prstGeom>
        </p:spPr>
      </p:pic>
      <p:sp>
        <p:nvSpPr>
          <p:cNvPr id="4" name="TextBox 3">
            <a:hlinkHover r:id="" action="ppaction://noaction" highlightClick="1"/>
            <a:extLst>
              <a:ext uri="{FF2B5EF4-FFF2-40B4-BE49-F238E27FC236}">
                <a16:creationId xmlns:a16="http://schemas.microsoft.com/office/drawing/2014/main" id="{7946E7BA-A2EA-4D29-9C04-A24A90EF4FE4}"/>
              </a:ext>
              <a:ext uri="{C183D7F6-B498-43B3-948B-1728B52AA6E4}">
                <adec:decorative xmlns:adec="http://schemas.microsoft.com/office/drawing/2017/decorative" val="1"/>
              </a:ext>
            </a:extLst>
          </p:cNvPr>
          <p:cNvSpPr txBox="1"/>
          <p:nvPr/>
        </p:nvSpPr>
        <p:spPr>
          <a:xfrm>
            <a:off x="863766" y="3296721"/>
            <a:ext cx="10761328" cy="430887"/>
          </a:xfrm>
          <a:prstGeom prst="rect">
            <a:avLst/>
          </a:prstGeom>
          <a:noFill/>
        </p:spPr>
        <p:txBody>
          <a:bodyPr wrap="square" rtlCol="0">
            <a:spAutoFit/>
          </a:bodyPr>
          <a:lstStyle/>
          <a:p>
            <a:pPr>
              <a:buClr>
                <a:srgbClr val="1373A6"/>
              </a:buClr>
            </a:pPr>
            <a:r>
              <a:rPr lang="en-US" sz="2200" dirty="0">
                <a:latin typeface="Calibri" panose="020F0502020204030204" pitchFamily="34" charset="0"/>
                <a:ea typeface="Calibri" panose="020F0502020204030204" pitchFamily="34" charset="0"/>
                <a:cs typeface="Times New Roman" panose="02020603050405020304" pitchFamily="18" charset="0"/>
              </a:rPr>
              <a:t>A copy of the program’s Affirmative Action Plan</a:t>
            </a:r>
            <a:endParaRPr lang="en-US" sz="2200" dirty="0"/>
          </a:p>
        </p:txBody>
      </p:sp>
      <p:sp>
        <p:nvSpPr>
          <p:cNvPr id="20" name="TextBox 19">
            <a:hlinkHover r:id="" action="ppaction://noaction" highlightClick="1"/>
            <a:extLst>
              <a:ext uri="{FF2B5EF4-FFF2-40B4-BE49-F238E27FC236}">
                <a16:creationId xmlns:a16="http://schemas.microsoft.com/office/drawing/2014/main" id="{F8892BC2-0911-C376-E9B2-0EC0F0BBF53D}"/>
              </a:ext>
              <a:ext uri="{C183D7F6-B498-43B3-948B-1728B52AA6E4}">
                <adec:decorative xmlns:adec="http://schemas.microsoft.com/office/drawing/2017/decorative" val="1"/>
              </a:ext>
            </a:extLst>
          </p:cNvPr>
          <p:cNvSpPr txBox="1"/>
          <p:nvPr/>
        </p:nvSpPr>
        <p:spPr>
          <a:xfrm>
            <a:off x="863766" y="3296721"/>
            <a:ext cx="10761328" cy="430887"/>
          </a:xfrm>
          <a:prstGeom prst="rect">
            <a:avLst/>
          </a:prstGeom>
          <a:noFill/>
        </p:spPr>
        <p:txBody>
          <a:bodyPr wrap="square" rtlCol="0">
            <a:spAutoFit/>
          </a:bodyPr>
          <a:lstStyle/>
          <a:p>
            <a:pPr>
              <a:buClr>
                <a:srgbClr val="1373A6"/>
              </a:buClr>
            </a:pPr>
            <a:r>
              <a:rPr lang="en-US" sz="22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A copy of the program’s Affirmative Action Plan</a:t>
            </a:r>
            <a:endParaRPr lang="en-US" sz="2200" dirty="0">
              <a:solidFill>
                <a:schemeClr val="bg1">
                  <a:lumMod val="75000"/>
                </a:schemeClr>
              </a:solidFill>
            </a:endParaRPr>
          </a:p>
        </p:txBody>
      </p:sp>
      <p:sp>
        <p:nvSpPr>
          <p:cNvPr id="9" name="TextBox 8">
            <a:hlinkHover r:id="" action="ppaction://noaction" highlightClick="1"/>
            <a:extLst>
              <a:ext uri="{FF2B5EF4-FFF2-40B4-BE49-F238E27FC236}">
                <a16:creationId xmlns:a16="http://schemas.microsoft.com/office/drawing/2014/main" id="{422742C2-DB7F-49E0-8839-E465E432CC82}"/>
              </a:ext>
              <a:ext uri="{C183D7F6-B498-43B3-948B-1728B52AA6E4}">
                <adec:decorative xmlns:adec="http://schemas.microsoft.com/office/drawing/2017/decorative" val="1"/>
              </a:ext>
            </a:extLst>
          </p:cNvPr>
          <p:cNvSpPr txBox="1"/>
          <p:nvPr/>
        </p:nvSpPr>
        <p:spPr>
          <a:xfrm>
            <a:off x="863766" y="3845685"/>
            <a:ext cx="10761328" cy="430887"/>
          </a:xfrm>
          <a:prstGeom prst="rect">
            <a:avLst/>
          </a:prstGeom>
          <a:noFill/>
        </p:spPr>
        <p:txBody>
          <a:bodyPr wrap="square" rtlCol="0">
            <a:spAutoFit/>
          </a:bodyPr>
          <a:lstStyle>
            <a:defPPr>
              <a:defRPr lang="en-US"/>
            </a:defPPr>
            <a:lvl1pPr>
              <a:defRPr sz="2000"/>
            </a:lvl1pPr>
          </a:lstStyle>
          <a:p>
            <a:pPr>
              <a:buClr>
                <a:srgbClr val="1373A6"/>
              </a:buClr>
            </a:pPr>
            <a:r>
              <a:rPr lang="en-US" sz="2200" dirty="0"/>
              <a:t>When and how the sponsor will invite apprentices and applicants to self-identify as an IWD</a:t>
            </a:r>
            <a:endParaRPr lang="en-US" sz="2200" dirty="0">
              <a:solidFill>
                <a:schemeClr val="bg1">
                  <a:lumMod val="65000"/>
                </a:schemeClr>
              </a:solidFill>
            </a:endParaRPr>
          </a:p>
        </p:txBody>
      </p:sp>
      <p:sp>
        <p:nvSpPr>
          <p:cNvPr id="16" name="TextBox 15">
            <a:extLst>
              <a:ext uri="{FF2B5EF4-FFF2-40B4-BE49-F238E27FC236}">
                <a16:creationId xmlns:a16="http://schemas.microsoft.com/office/drawing/2014/main" id="{C7EC5FD4-3D57-67F8-6C13-B283D9F1E96A}"/>
              </a:ext>
              <a:ext uri="{C183D7F6-B498-43B3-948B-1728B52AA6E4}">
                <adec:decorative xmlns:adec="http://schemas.microsoft.com/office/drawing/2017/decorative" val="1"/>
              </a:ext>
            </a:extLst>
          </p:cNvPr>
          <p:cNvSpPr txBox="1"/>
          <p:nvPr/>
        </p:nvSpPr>
        <p:spPr>
          <a:xfrm>
            <a:off x="863766" y="3847202"/>
            <a:ext cx="10761328" cy="430887"/>
          </a:xfrm>
          <a:prstGeom prst="rect">
            <a:avLst/>
          </a:prstGeom>
          <a:noFill/>
        </p:spPr>
        <p:txBody>
          <a:bodyPr wrap="square" rtlCol="0">
            <a:spAutoFit/>
          </a:bodyPr>
          <a:lstStyle/>
          <a:p>
            <a:pPr>
              <a:buClr>
                <a:srgbClr val="1373A6"/>
              </a:buClr>
            </a:pPr>
            <a:r>
              <a:rPr lang="en-US" sz="2200" dirty="0">
                <a:solidFill>
                  <a:schemeClr val="bg1">
                    <a:lumMod val="75000"/>
                  </a:schemeClr>
                </a:solidFill>
              </a:rPr>
              <a:t>When and how the sponsor will invite apprentices and applicants to self-identify as an IWD</a:t>
            </a:r>
          </a:p>
        </p:txBody>
      </p:sp>
      <p:sp>
        <p:nvSpPr>
          <p:cNvPr id="18" name="TextBox 17">
            <a:extLst>
              <a:ext uri="{FF2B5EF4-FFF2-40B4-BE49-F238E27FC236}">
                <a16:creationId xmlns:a16="http://schemas.microsoft.com/office/drawing/2014/main" id="{77B6E531-620F-F8A6-95C2-1EEAB2568AAC}"/>
              </a:ext>
              <a:ext uri="{C183D7F6-B498-43B3-948B-1728B52AA6E4}">
                <adec:decorative xmlns:adec="http://schemas.microsoft.com/office/drawing/2017/decorative" val="1"/>
              </a:ext>
            </a:extLst>
          </p:cNvPr>
          <p:cNvSpPr txBox="1"/>
          <p:nvPr/>
        </p:nvSpPr>
        <p:spPr>
          <a:xfrm>
            <a:off x="414439" y="4316393"/>
            <a:ext cx="449335" cy="647117"/>
          </a:xfrm>
          <a:prstGeom prst="rect">
            <a:avLst/>
          </a:prstGeom>
          <a:noFill/>
        </p:spPr>
        <p:txBody>
          <a:bodyPr wrap="square" rtlCol="0">
            <a:spAutoFit/>
          </a:bodyPr>
          <a:lstStyle/>
          <a:p>
            <a:r>
              <a:rPr lang="en-US" sz="3605" b="1" dirty="0">
                <a:solidFill>
                  <a:srgbClr val="1373A6"/>
                </a:solidFill>
                <a:sym typeface="Wingdings" panose="05000000000000000000" pitchFamily="2" charset="2"/>
              </a:rPr>
              <a:t></a:t>
            </a:r>
            <a:endParaRPr lang="en-US" sz="3605" b="1" dirty="0">
              <a:solidFill>
                <a:srgbClr val="1373A6"/>
              </a:solidFill>
            </a:endParaRPr>
          </a:p>
        </p:txBody>
      </p:sp>
      <p:sp>
        <p:nvSpPr>
          <p:cNvPr id="8" name="TextBox 7">
            <a:hlinkHover r:id="" action="ppaction://noaction" highlightClick="1"/>
            <a:extLst>
              <a:ext uri="{FF2B5EF4-FFF2-40B4-BE49-F238E27FC236}">
                <a16:creationId xmlns:a16="http://schemas.microsoft.com/office/drawing/2014/main" id="{6B776A05-2524-45AA-887B-392CD1B178EC}"/>
              </a:ext>
              <a:ext uri="{C183D7F6-B498-43B3-948B-1728B52AA6E4}">
                <adec:decorative xmlns:adec="http://schemas.microsoft.com/office/drawing/2017/decorative" val="1"/>
              </a:ext>
            </a:extLst>
          </p:cNvPr>
          <p:cNvSpPr txBox="1"/>
          <p:nvPr/>
        </p:nvSpPr>
        <p:spPr>
          <a:xfrm>
            <a:off x="863766" y="4394646"/>
            <a:ext cx="10761328" cy="430887"/>
          </a:xfrm>
          <a:prstGeom prst="rect">
            <a:avLst/>
          </a:prstGeom>
          <a:noFill/>
        </p:spPr>
        <p:txBody>
          <a:bodyPr wrap="square" rtlCol="0">
            <a:spAutoFit/>
          </a:bodyPr>
          <a:lstStyle/>
          <a:p>
            <a:pPr>
              <a:buClr>
                <a:srgbClr val="1373A6"/>
              </a:buClr>
            </a:pPr>
            <a:r>
              <a:rPr lang="en-US" sz="2200" dirty="0"/>
              <a:t>Precise actions to be taken</a:t>
            </a:r>
          </a:p>
        </p:txBody>
      </p:sp>
      <p:sp>
        <p:nvSpPr>
          <p:cNvPr id="10" name="TextBox 9">
            <a:hlinkHover r:id="" action="ppaction://noaction" highlightClick="1"/>
            <a:extLst>
              <a:ext uri="{FF2B5EF4-FFF2-40B4-BE49-F238E27FC236}">
                <a16:creationId xmlns:a16="http://schemas.microsoft.com/office/drawing/2014/main" id="{B0521458-4949-4312-8180-AFECEEFF2B19}"/>
              </a:ext>
              <a:ext uri="{C183D7F6-B498-43B3-948B-1728B52AA6E4}">
                <adec:decorative xmlns:adec="http://schemas.microsoft.com/office/drawing/2017/decorative" val="1"/>
              </a:ext>
            </a:extLst>
          </p:cNvPr>
          <p:cNvSpPr txBox="1"/>
          <p:nvPr/>
        </p:nvSpPr>
        <p:spPr>
          <a:xfrm>
            <a:off x="863766" y="4940310"/>
            <a:ext cx="10761328" cy="430887"/>
          </a:xfrm>
          <a:prstGeom prst="rect">
            <a:avLst/>
          </a:prstGeom>
          <a:noFill/>
        </p:spPr>
        <p:txBody>
          <a:bodyPr wrap="square" rtlCol="0">
            <a:spAutoFit/>
          </a:bodyPr>
          <a:lstStyle/>
          <a:p>
            <a:pPr>
              <a:buClr>
                <a:srgbClr val="1373A6"/>
              </a:buClr>
            </a:pPr>
            <a:r>
              <a:rPr lang="en-US" sz="2200" dirty="0"/>
              <a:t>Most recent demographic analysis results</a:t>
            </a:r>
          </a:p>
        </p:txBody>
      </p:sp>
      <p:sp>
        <p:nvSpPr>
          <p:cNvPr id="17" name="TextBox 16">
            <a:extLst>
              <a:ext uri="{FF2B5EF4-FFF2-40B4-BE49-F238E27FC236}">
                <a16:creationId xmlns:a16="http://schemas.microsoft.com/office/drawing/2014/main" id="{37CB43DD-E644-FE92-CC00-14D7E387E537}"/>
              </a:ext>
              <a:ext uri="{C183D7F6-B498-43B3-948B-1728B52AA6E4}">
                <adec:decorative xmlns:adec="http://schemas.microsoft.com/office/drawing/2017/decorative" val="1"/>
              </a:ext>
            </a:extLst>
          </p:cNvPr>
          <p:cNvSpPr txBox="1"/>
          <p:nvPr/>
        </p:nvSpPr>
        <p:spPr>
          <a:xfrm>
            <a:off x="863766" y="4940310"/>
            <a:ext cx="10761328" cy="430887"/>
          </a:xfrm>
          <a:prstGeom prst="rect">
            <a:avLst/>
          </a:prstGeom>
          <a:noFill/>
        </p:spPr>
        <p:txBody>
          <a:bodyPr wrap="square" rtlCol="0">
            <a:spAutoFit/>
          </a:bodyPr>
          <a:lstStyle/>
          <a:p>
            <a:pPr>
              <a:buClr>
                <a:srgbClr val="1373A6"/>
              </a:buClr>
            </a:pPr>
            <a:r>
              <a:rPr lang="en-US" sz="2200" dirty="0">
                <a:solidFill>
                  <a:schemeClr val="bg1">
                    <a:lumMod val="75000"/>
                  </a:schemeClr>
                </a:solidFill>
              </a:rPr>
              <a:t>Most recent demographic analysis results </a:t>
            </a:r>
          </a:p>
        </p:txBody>
      </p:sp>
      <p:sp>
        <p:nvSpPr>
          <p:cNvPr id="22" name="TextBox 21">
            <a:extLst>
              <a:ext uri="{FF2B5EF4-FFF2-40B4-BE49-F238E27FC236}">
                <a16:creationId xmlns:a16="http://schemas.microsoft.com/office/drawing/2014/main" id="{822BE617-771B-3FE3-6F8B-33D587DA983E}"/>
              </a:ext>
            </a:extLst>
          </p:cNvPr>
          <p:cNvSpPr txBox="1"/>
          <p:nvPr/>
        </p:nvSpPr>
        <p:spPr>
          <a:xfrm>
            <a:off x="6531429" y="4615970"/>
            <a:ext cx="5542939" cy="1215717"/>
          </a:xfrm>
          <a:prstGeom prst="rect">
            <a:avLst/>
          </a:prstGeom>
          <a:solidFill>
            <a:schemeClr val="bg2">
              <a:lumMod val="20000"/>
              <a:lumOff val="80000"/>
            </a:schemeClr>
          </a:solidFill>
          <a:effectLst>
            <a:outerShdw blurRad="50800" dist="38100" dir="2700000" algn="tl" rotWithShape="0">
              <a:prstClr val="black">
                <a:alpha val="40000"/>
              </a:prstClr>
            </a:outerShdw>
          </a:effectLst>
        </p:spPr>
        <p:txBody>
          <a:bodyPr wrap="square" rtlCol="0">
            <a:spAutoFit/>
          </a:bodyPr>
          <a:lstStyle/>
          <a:p>
            <a:pPr>
              <a:spcBef>
                <a:spcPts val="600"/>
              </a:spcBef>
            </a:pPr>
            <a:r>
              <a:rPr lang="en-US" dirty="0"/>
              <a:t>Sponsors must document the </a:t>
            </a:r>
            <a:r>
              <a:rPr lang="en-US" b="1" dirty="0"/>
              <a:t>precise corrective actions they intend to take </a:t>
            </a:r>
            <a:r>
              <a:rPr lang="en-US" dirty="0"/>
              <a:t>to remedy any deficiencies identified in the registration agency’s Notice of Review Findings.</a:t>
            </a:r>
          </a:p>
          <a:p>
            <a:pPr algn="r">
              <a:spcBef>
                <a:spcPts val="600"/>
              </a:spcBef>
            </a:pPr>
            <a:r>
              <a:rPr lang="en-US" sz="1400" i="1" dirty="0">
                <a:solidFill>
                  <a:schemeClr val="accent6">
                    <a:lumMod val="75000"/>
                  </a:schemeClr>
                </a:solidFill>
              </a:rPr>
              <a:t>Click </a:t>
            </a:r>
            <a:r>
              <a:rPr lang="en-US" sz="1400" b="1" i="1" dirty="0">
                <a:solidFill>
                  <a:schemeClr val="accent6">
                    <a:lumMod val="75000"/>
                  </a:schemeClr>
                </a:solidFill>
              </a:rPr>
              <a:t>NEXT</a:t>
            </a:r>
            <a:r>
              <a:rPr lang="en-US" sz="1400" i="1" dirty="0">
                <a:solidFill>
                  <a:schemeClr val="accent6">
                    <a:lumMod val="75000"/>
                  </a:schemeClr>
                </a:solidFill>
              </a:rPr>
              <a:t> to continue.</a:t>
            </a:r>
          </a:p>
        </p:txBody>
      </p:sp>
      <p:sp>
        <p:nvSpPr>
          <p:cNvPr id="24" name="TextBox 23">
            <a:hlinkClick r:id="rId4" action="ppaction://hlinksldjump" highlightClick="1"/>
            <a:hlinkHover r:id="" action="ppaction://noaction" highlightClick="1"/>
            <a:extLst>
              <a:ext uri="{FF2B5EF4-FFF2-40B4-BE49-F238E27FC236}">
                <a16:creationId xmlns:a16="http://schemas.microsoft.com/office/drawing/2014/main" id="{BBE56B63-83C5-48B1-F8F5-C67F22D1596D}"/>
              </a:ext>
            </a:extLst>
          </p:cNvPr>
          <p:cNvSpPr txBox="1"/>
          <p:nvPr/>
        </p:nvSpPr>
        <p:spPr>
          <a:xfrm>
            <a:off x="10898" y="6512047"/>
            <a:ext cx="903986" cy="338730"/>
          </a:xfrm>
          <a:prstGeom prst="rect">
            <a:avLst/>
          </a:prstGeom>
          <a:noFill/>
        </p:spPr>
        <p:txBody>
          <a:bodyPr wrap="square" rtlCol="0">
            <a:spAutoFit/>
          </a:bodyPr>
          <a:lstStyle>
            <a:defPPr>
              <a:defRPr lang="en-US"/>
            </a:defPPr>
            <a:lvl1pPr algn="r">
              <a:defRPr sz="1600">
                <a:solidFill>
                  <a:srgbClr val="FFE6CD"/>
                </a:solidFill>
              </a:defRPr>
            </a:lvl1pPr>
          </a:lstStyle>
          <a:p>
            <a:pPr algn="l"/>
            <a:r>
              <a:rPr lang="en-US" sz="1601" dirty="0"/>
              <a:t>&lt; PREV</a:t>
            </a:r>
          </a:p>
        </p:txBody>
      </p:sp>
      <p:sp>
        <p:nvSpPr>
          <p:cNvPr id="23" name="TextBox 22">
            <a:hlinkClick r:id="" action="ppaction://hlinkshowjump?jump=nextslide" highlightClick="1"/>
            <a:hlinkHover r:id="" action="ppaction://noaction" highlightClick="1"/>
            <a:extLst>
              <a:ext uri="{FF2B5EF4-FFF2-40B4-BE49-F238E27FC236}">
                <a16:creationId xmlns:a16="http://schemas.microsoft.com/office/drawing/2014/main" id="{9D00A032-55D2-32F2-05E5-1E4858E484CE}"/>
              </a:ext>
            </a:extLst>
          </p:cNvPr>
          <p:cNvSpPr txBox="1"/>
          <p:nvPr/>
        </p:nvSpPr>
        <p:spPr>
          <a:xfrm>
            <a:off x="9568543" y="6512050"/>
            <a:ext cx="2618929"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After Closeout </a:t>
            </a:r>
            <a:r>
              <a:rPr lang="en-US" sz="1601" dirty="0"/>
              <a:t>&gt;</a:t>
            </a:r>
          </a:p>
        </p:txBody>
      </p:sp>
    </p:spTree>
    <p:extLst>
      <p:ext uri="{BB962C8B-B14F-4D97-AF65-F5344CB8AC3E}">
        <p14:creationId xmlns:p14="http://schemas.microsoft.com/office/powerpoint/2010/main" val="169005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600"/>
                            </p:stCondLst>
                            <p:childTnLst>
                              <p:par>
                                <p:cTn id="12" presetID="10" presetClass="exit" presetSubtype="0" fill="hold" grpId="0" nodeType="afterEffect">
                                  <p:stCondLst>
                                    <p:cond delay="10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200"/>
                            </p:stCondLst>
                            <p:childTnLst>
                              <p:par>
                                <p:cTn id="19" presetID="10" presetClass="exit" presetSubtype="0" fill="hold" grpId="0" nodeType="afterEffect">
                                  <p:stCondLst>
                                    <p:cond delay="10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1800"/>
                            </p:stCondLst>
                            <p:childTnLst>
                              <p:par>
                                <p:cTn id="26" presetID="22" presetClass="entr" presetSubtype="4" fill="hold" grpId="0" nodeType="afterEffect">
                                  <p:stCondLst>
                                    <p:cond delay="10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par>
                          <p:cTn id="29" fill="hold">
                            <p:stCondLst>
                              <p:cond delay="2400"/>
                            </p:stCondLst>
                            <p:childTnLst>
                              <p:par>
                                <p:cTn id="30" presetID="42" presetClass="entr" presetSubtype="0" fill="hold" grpId="0" nodeType="afterEffect">
                                  <p:stCondLst>
                                    <p:cond delay="15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9" grpId="0"/>
      <p:bldP spid="16" grpId="0"/>
      <p:bldP spid="18" grpId="0"/>
      <p:bldP spid="10" grpId="0"/>
      <p:bldP spid="17" grpId="0"/>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5992CE-299A-426B-B28E-61BAE8B36853}"/>
              </a:ext>
            </a:extLst>
          </p:cNvPr>
          <p:cNvSpPr>
            <a:spLocks noGrp="1"/>
          </p:cNvSpPr>
          <p:nvPr>
            <p:ph type="title" idx="4294967295"/>
          </p:nvPr>
        </p:nvSpPr>
        <p:spPr>
          <a:xfrm>
            <a:off x="838200" y="365125"/>
            <a:ext cx="10521950" cy="1325563"/>
          </a:xfrm>
          <a:prstGeom prst="rect">
            <a:avLst/>
          </a:prstGeom>
        </p:spPr>
        <p:txBody>
          <a:bodyPr/>
          <a:lstStyle/>
          <a:p>
            <a:r>
              <a:rPr lang="en-US" dirty="0"/>
              <a:t>65</a:t>
            </a:r>
          </a:p>
        </p:txBody>
      </p:sp>
    </p:spTree>
    <p:extLst>
      <p:ext uri="{BB962C8B-B14F-4D97-AF65-F5344CB8AC3E}">
        <p14:creationId xmlns:p14="http://schemas.microsoft.com/office/powerpoint/2010/main" val="2333632245"/>
      </p:ext>
    </p:extLst>
  </p:cSld>
  <p:clrMapOvr>
    <a:masterClrMapping/>
  </p:clrMapOvr>
  <p:transition advClick="0" advTm="0">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8B968-BF36-49CC-A642-750BC46B3F96}"/>
              </a:ext>
            </a:extLst>
          </p:cNvPr>
          <p:cNvSpPr>
            <a:spLocks noGrp="1"/>
          </p:cNvSpPr>
          <p:nvPr>
            <p:ph type="title"/>
          </p:nvPr>
        </p:nvSpPr>
        <p:spPr/>
        <p:txBody>
          <a:bodyPr/>
          <a:lstStyle/>
          <a:p>
            <a:r>
              <a:rPr lang="en-US" dirty="0"/>
              <a:t>After Closeout of the Program Review</a:t>
            </a:r>
          </a:p>
        </p:txBody>
      </p:sp>
      <p:pic>
        <p:nvPicPr>
          <p:cNvPr id="9" name="slide66_after" descr="&quot;Audio&quot;">
            <a:hlinkClick r:id="" action="ppaction://media"/>
            <a:extLst>
              <a:ext uri="{FF2B5EF4-FFF2-40B4-BE49-F238E27FC236}">
                <a16:creationId xmlns:a16="http://schemas.microsoft.com/office/drawing/2014/main" id="{A1A2FBD6-26F4-2C35-323D-39AD980A71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8665" y="3081337"/>
            <a:ext cx="347663" cy="347663"/>
          </a:xfrm>
          <a:prstGeom prst="rect">
            <a:avLst/>
          </a:prstGeom>
        </p:spPr>
      </p:pic>
      <p:pic>
        <p:nvPicPr>
          <p:cNvPr id="20" name="Picture 19" descr="Two professional people conversing at a table.">
            <a:extLst>
              <a:ext uri="{FF2B5EF4-FFF2-40B4-BE49-F238E27FC236}">
                <a16:creationId xmlns:a16="http://schemas.microsoft.com/office/drawing/2014/main" id="{2D47A705-4684-5AC3-50C1-593FB78F1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 y="1233341"/>
            <a:ext cx="12197660" cy="4843596"/>
          </a:xfrm>
          <a:prstGeom prst="rect">
            <a:avLst/>
          </a:prstGeom>
        </p:spPr>
      </p:pic>
      <p:sp>
        <p:nvSpPr>
          <p:cNvPr id="2" name="TextBox 1">
            <a:extLst>
              <a:ext uri="{FF2B5EF4-FFF2-40B4-BE49-F238E27FC236}">
                <a16:creationId xmlns:a16="http://schemas.microsoft.com/office/drawing/2014/main" id="{CBFD26B2-32B2-F32E-2569-7262861E137F}"/>
              </a:ext>
            </a:extLst>
          </p:cNvPr>
          <p:cNvSpPr txBox="1"/>
          <p:nvPr/>
        </p:nvSpPr>
        <p:spPr>
          <a:xfrm>
            <a:off x="541781" y="1629476"/>
            <a:ext cx="5363911" cy="461905"/>
          </a:xfrm>
          <a:prstGeom prst="rect">
            <a:avLst/>
          </a:prstGeom>
          <a:noFill/>
        </p:spPr>
        <p:txBody>
          <a:bodyPr wrap="square" rtlCol="0">
            <a:spAutoFit/>
          </a:bodyPr>
          <a:lstStyle/>
          <a:p>
            <a:r>
              <a:rPr lang="en-US" sz="2401" b="1" dirty="0">
                <a:solidFill>
                  <a:srgbClr val="1373A6"/>
                </a:solidFill>
              </a:rPr>
              <a:t>Commitment of Support</a:t>
            </a:r>
          </a:p>
        </p:txBody>
      </p:sp>
      <p:sp>
        <p:nvSpPr>
          <p:cNvPr id="4" name="TextBox 3">
            <a:extLst>
              <a:ext uri="{FF2B5EF4-FFF2-40B4-BE49-F238E27FC236}">
                <a16:creationId xmlns:a16="http://schemas.microsoft.com/office/drawing/2014/main" id="{074277C4-2999-7245-DDBB-C0C6721A9036}"/>
              </a:ext>
            </a:extLst>
          </p:cNvPr>
          <p:cNvSpPr txBox="1"/>
          <p:nvPr/>
        </p:nvSpPr>
        <p:spPr>
          <a:xfrm>
            <a:off x="800529" y="2091377"/>
            <a:ext cx="5065952" cy="2180212"/>
          </a:xfrm>
          <a:prstGeom prst="rect">
            <a:avLst/>
          </a:prstGeom>
          <a:noFill/>
        </p:spPr>
        <p:txBody>
          <a:bodyPr wrap="square" rtlCol="0">
            <a:spAutoFit/>
          </a:bodyPr>
          <a:lstStyle/>
          <a:p>
            <a:r>
              <a:rPr lang="en-US" sz="2401" dirty="0"/>
              <a:t>Registration agency staff will:</a:t>
            </a:r>
          </a:p>
          <a:p>
            <a:pPr marL="398720" indent="-223981">
              <a:lnSpc>
                <a:spcPts val="2601"/>
              </a:lnSpc>
              <a:spcBef>
                <a:spcPts val="1204"/>
              </a:spcBef>
              <a:spcAft>
                <a:spcPts val="600"/>
              </a:spcAft>
              <a:buClr>
                <a:srgbClr val="1576A9"/>
              </a:buClr>
              <a:buFont typeface="Arial" panose="020B0604020202020204" pitchFamily="34" charset="0"/>
              <a:buChar char="•"/>
            </a:pPr>
            <a:r>
              <a:rPr lang="en-US" sz="2401" dirty="0">
                <a:solidFill>
                  <a:schemeClr val="tx1">
                    <a:lumMod val="95000"/>
                    <a:lumOff val="5000"/>
                  </a:schemeClr>
                </a:solidFill>
              </a:rPr>
              <a:t>Support sponsors in implementing any required corrective actions.</a:t>
            </a:r>
          </a:p>
          <a:p>
            <a:pPr marL="398720" indent="-223981">
              <a:lnSpc>
                <a:spcPts val="2601"/>
              </a:lnSpc>
              <a:spcBef>
                <a:spcPts val="1204"/>
              </a:spcBef>
              <a:spcAft>
                <a:spcPts val="600"/>
              </a:spcAft>
              <a:buClr>
                <a:srgbClr val="1576A9"/>
              </a:buClr>
              <a:buFont typeface="Arial" panose="020B0604020202020204" pitchFamily="34" charset="0"/>
              <a:buChar char="•"/>
            </a:pPr>
            <a:r>
              <a:rPr lang="en-US" sz="2401" dirty="0">
                <a:solidFill>
                  <a:schemeClr val="tx1">
                    <a:lumMod val="95000"/>
                    <a:lumOff val="5000"/>
                  </a:schemeClr>
                </a:solidFill>
              </a:rPr>
              <a:t>Provide technical assistance as needed.</a:t>
            </a:r>
          </a:p>
        </p:txBody>
      </p:sp>
      <p:grpSp>
        <p:nvGrpSpPr>
          <p:cNvPr id="5" name="Group 4" descr="Sponsors must make a good faith effort to implement the corrective actions.">
            <a:extLst>
              <a:ext uri="{FF2B5EF4-FFF2-40B4-BE49-F238E27FC236}">
                <a16:creationId xmlns:a16="http://schemas.microsoft.com/office/drawing/2014/main" id="{89A9C16C-0DF3-AF46-F795-11E0A62EF0BF}"/>
              </a:ext>
            </a:extLst>
          </p:cNvPr>
          <p:cNvGrpSpPr/>
          <p:nvPr/>
        </p:nvGrpSpPr>
        <p:grpSpPr>
          <a:xfrm>
            <a:off x="-1" y="4373775"/>
            <a:ext cx="6004193" cy="1123900"/>
            <a:chOff x="-1" y="4373775"/>
            <a:chExt cx="6004193" cy="1123900"/>
          </a:xfrm>
        </p:grpSpPr>
        <p:sp>
          <p:nvSpPr>
            <p:cNvPr id="8" name="Rectangle: Top Corners Rounded 7">
              <a:extLst>
                <a:ext uri="{FF2B5EF4-FFF2-40B4-BE49-F238E27FC236}">
                  <a16:creationId xmlns:a16="http://schemas.microsoft.com/office/drawing/2014/main" id="{671A15ED-DFCB-D74F-72BD-8D61DB4E6878}"/>
                </a:ext>
              </a:extLst>
            </p:cNvPr>
            <p:cNvSpPr/>
            <p:nvPr/>
          </p:nvSpPr>
          <p:spPr>
            <a:xfrm rot="5400000" flipH="1">
              <a:off x="2440146" y="1933628"/>
              <a:ext cx="1123900" cy="6004193"/>
            </a:xfrm>
            <a:prstGeom prst="round2SameRect">
              <a:avLst>
                <a:gd name="adj1" fmla="val 47584"/>
                <a:gd name="adj2" fmla="val 0"/>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0" name="TextBox 9">
              <a:extLst>
                <a:ext uri="{FF2B5EF4-FFF2-40B4-BE49-F238E27FC236}">
                  <a16:creationId xmlns:a16="http://schemas.microsoft.com/office/drawing/2014/main" id="{57B2525B-C6DE-3F28-6BAF-2E8F30BF3DD3}"/>
                </a:ext>
              </a:extLst>
            </p:cNvPr>
            <p:cNvSpPr txBox="1"/>
            <p:nvPr/>
          </p:nvSpPr>
          <p:spPr>
            <a:xfrm>
              <a:off x="800524" y="4520097"/>
              <a:ext cx="5065957" cy="831253"/>
            </a:xfrm>
            <a:prstGeom prst="rect">
              <a:avLst/>
            </a:prstGeom>
            <a:noFill/>
          </p:spPr>
          <p:txBody>
            <a:bodyPr wrap="square" rtlCol="0">
              <a:spAutoFit/>
            </a:bodyPr>
            <a:lstStyle/>
            <a:p>
              <a:r>
                <a:rPr lang="en-US" sz="2401" dirty="0">
                  <a:solidFill>
                    <a:schemeClr val="bg1"/>
                  </a:solidFill>
                </a:rPr>
                <a:t>Sponsors must </a:t>
              </a:r>
              <a:r>
                <a:rPr lang="en-US" sz="2401" dirty="0">
                  <a:solidFill>
                    <a:schemeClr val="bg1"/>
                  </a:solidFill>
                  <a:latin typeface="Calibri" panose="020F0502020204030204" pitchFamily="34" charset="0"/>
                  <a:ea typeface="Calibri" panose="020F0502020204030204" pitchFamily="34" charset="0"/>
                  <a:cs typeface="Times New Roman" panose="02020603050405020304" pitchFamily="18" charset="0"/>
                </a:rPr>
                <a:t>make a good faith effort to implement the corrective actions.</a:t>
              </a:r>
              <a:endParaRPr lang="en-US" sz="2401" dirty="0">
                <a:solidFill>
                  <a:schemeClr val="bg1"/>
                </a:solidFill>
              </a:endParaRPr>
            </a:p>
          </p:txBody>
        </p:sp>
      </p:grpSp>
      <p:sp>
        <p:nvSpPr>
          <p:cNvPr id="13" name="TextBox 12">
            <a:hlinkClick r:id="rId7" action="ppaction://hlinksldjump" highlightClick="1"/>
            <a:hlinkHover r:id="" action="ppaction://noaction" highlightClick="1"/>
            <a:extLst>
              <a:ext uri="{FF2B5EF4-FFF2-40B4-BE49-F238E27FC236}">
                <a16:creationId xmlns:a16="http://schemas.microsoft.com/office/drawing/2014/main" id="{1BE269BE-DDE3-4B8B-B533-B3E17E53F61C}"/>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2" name="TextBox 11">
            <a:hlinkClick r:id="" action="ppaction://hlinkshowjump?jump=nextslide" highlightClick="1"/>
            <a:hlinkHover r:id="" action="ppaction://noaction" highlightClick="1"/>
            <a:extLst>
              <a:ext uri="{FF2B5EF4-FFF2-40B4-BE49-F238E27FC236}">
                <a16:creationId xmlns:a16="http://schemas.microsoft.com/office/drawing/2014/main" id="{E61C4C96-EE52-4A85-A43C-19651C92D65F}"/>
              </a:ext>
            </a:extLst>
          </p:cNvPr>
          <p:cNvSpPr txBox="1"/>
          <p:nvPr/>
        </p:nvSpPr>
        <p:spPr>
          <a:xfrm>
            <a:off x="10450286" y="6512050"/>
            <a:ext cx="1737186"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Conclusion </a:t>
            </a:r>
            <a:r>
              <a:rPr lang="en-US" sz="1601" dirty="0"/>
              <a:t>&gt;</a:t>
            </a:r>
          </a:p>
        </p:txBody>
      </p:sp>
    </p:spTree>
    <p:extLst>
      <p:ext uri="{BB962C8B-B14F-4D97-AF65-F5344CB8AC3E}">
        <p14:creationId xmlns:p14="http://schemas.microsoft.com/office/powerpoint/2010/main" val="329196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48" fill="hold"/>
                                        <p:tgtEl>
                                          <p:spTgt spid="9"/>
                                        </p:tgtEl>
                                      </p:cBhvr>
                                    </p:cmd>
                                  </p:childTnLst>
                                </p:cTn>
                              </p:par>
                              <p:par>
                                <p:cTn id="7" presetID="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fill="hold"/>
                                        <p:tgtEl>
                                          <p:spTgt spid="6"/>
                                        </p:tgtEl>
                                        <p:attrNameLst>
                                          <p:attrName>ppt_x</p:attrName>
                                        </p:attrNameLst>
                                      </p:cBhvr>
                                      <p:tavLst>
                                        <p:tav tm="0">
                                          <p:val>
                                            <p:strVal val="1+#ppt_w/2"/>
                                          </p:val>
                                        </p:tav>
                                        <p:tav tm="100000">
                                          <p:val>
                                            <p:strVal val="#ppt_x"/>
                                          </p:val>
                                        </p:tav>
                                      </p:tavLst>
                                    </p:anim>
                                    <p:anim calcmode="lin" valueType="num">
                                      <p:cBhvr additive="base">
                                        <p:cTn id="10" dur="750" fill="hold"/>
                                        <p:tgtEl>
                                          <p:spTgt spid="6"/>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750"/>
                                        <p:tgtEl>
                                          <p:spTgt spid="20"/>
                                        </p:tgtEl>
                                      </p:cBhvr>
                                    </p:animEffect>
                                  </p:childTnLst>
                                </p:cTn>
                              </p:par>
                              <p:par>
                                <p:cTn id="14" presetID="10" presetClass="entr" presetSubtype="0" fill="hold" grpId="0" nodeType="withEffect">
                                  <p:stCondLst>
                                    <p:cond delay="8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entr" presetSubtype="0" fill="hold" grpId="0" nodeType="withEffect">
                                  <p:stCondLst>
                                    <p:cond delay="925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anim calcmode="lin" valueType="num">
                                      <p:cBhvr>
                                        <p:cTn id="2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anim calcmode="lin" valueType="num">
                                      <p:cBhvr>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775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anim calcmode="lin" valueType="num">
                                      <p:cBhvr>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4">
                                            <p:txEl>
                                              <p:pRg st="2" end="2"/>
                                            </p:txEl>
                                          </p:spTgt>
                                        </p:tgtEl>
                                        <p:attrNameLst>
                                          <p:attrName>ppt_y</p:attrName>
                                        </p:attrNameLst>
                                      </p:cBhvr>
                                      <p:tavLst>
                                        <p:tav tm="0">
                                          <p:val>
                                            <p:strVal val="#ppt_y+.1"/>
                                          </p:val>
                                        </p:tav>
                                        <p:tav tm="100000">
                                          <p:val>
                                            <p:strVal val="#ppt_y"/>
                                          </p:val>
                                        </p:tav>
                                      </p:tavLst>
                                    </p:anim>
                                  </p:childTnLst>
                                </p:cTn>
                              </p:par>
                              <p:par>
                                <p:cTn id="32" presetID="2" presetClass="entr" presetSubtype="8" fill="hold" nodeType="withEffect">
                                  <p:stCondLst>
                                    <p:cond delay="250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remove" display="0">
                  <p:stCondLst>
                    <p:cond delay="indefinite"/>
                  </p:stCondLst>
                  <p:endCondLst>
                    <p:cond evt="onStopAudio" delay="0">
                      <p:tgtEl>
                        <p:sldTgt/>
                      </p:tgtEl>
                    </p:cond>
                  </p:endCondLst>
                </p:cTn>
                <p:tgtEl>
                  <p:spTgt spid="9"/>
                </p:tgtEl>
              </p:cMediaNode>
            </p:audio>
          </p:childTnLst>
        </p:cTn>
      </p:par>
    </p:tnLst>
    <p:bldLst>
      <p:bldP spid="6" grpId="0"/>
      <p:bldP spid="2" grpId="0"/>
      <p:bldP spid="4"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7E1F61C-357D-4D6D-A0B3-0BF1301CCC38}"/>
              </a:ext>
            </a:extLst>
          </p:cNvPr>
          <p:cNvSpPr>
            <a:spLocks noGrp="1"/>
          </p:cNvSpPr>
          <p:nvPr>
            <p:ph type="title" idx="4294967295"/>
          </p:nvPr>
        </p:nvSpPr>
        <p:spPr>
          <a:xfrm>
            <a:off x="838200" y="365125"/>
            <a:ext cx="10521950" cy="1325563"/>
          </a:xfrm>
          <a:prstGeom prst="rect">
            <a:avLst/>
          </a:prstGeom>
        </p:spPr>
        <p:txBody>
          <a:bodyPr/>
          <a:lstStyle/>
          <a:p>
            <a:r>
              <a:rPr lang="en-US" dirty="0"/>
              <a:t>67</a:t>
            </a:r>
          </a:p>
        </p:txBody>
      </p:sp>
    </p:spTree>
    <p:extLst>
      <p:ext uri="{BB962C8B-B14F-4D97-AF65-F5344CB8AC3E}">
        <p14:creationId xmlns:p14="http://schemas.microsoft.com/office/powerpoint/2010/main" val="961079567"/>
      </p:ext>
    </p:extLst>
  </p:cSld>
  <p:clrMapOvr>
    <a:masterClrMapping/>
  </p:clrMapOvr>
  <p:transition advClick="0" advTm="0">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05905C-5BCD-4127-A70A-3F12040E1349}"/>
              </a:ext>
            </a:extLst>
          </p:cNvPr>
          <p:cNvSpPr>
            <a:spLocks noGrp="1"/>
          </p:cNvSpPr>
          <p:nvPr>
            <p:ph type="title"/>
          </p:nvPr>
        </p:nvSpPr>
        <p:spPr/>
        <p:txBody>
          <a:bodyPr/>
          <a:lstStyle/>
          <a:p>
            <a:r>
              <a:rPr lang="en-US" dirty="0"/>
              <a:t>Thank you!</a:t>
            </a:r>
          </a:p>
        </p:txBody>
      </p:sp>
      <p:sp>
        <p:nvSpPr>
          <p:cNvPr id="2" name="TextBox 1">
            <a:extLst>
              <a:ext uri="{FF2B5EF4-FFF2-40B4-BE49-F238E27FC236}">
                <a16:creationId xmlns:a16="http://schemas.microsoft.com/office/drawing/2014/main" id="{70CF66A6-21E8-1490-F560-BBE23C4F64B4}"/>
              </a:ext>
            </a:extLst>
          </p:cNvPr>
          <p:cNvSpPr txBox="1"/>
          <p:nvPr/>
        </p:nvSpPr>
        <p:spPr>
          <a:xfrm>
            <a:off x="6748818" y="1460310"/>
            <a:ext cx="4769892" cy="1800493"/>
          </a:xfrm>
          <a:prstGeom prst="rect">
            <a:avLst/>
          </a:prstGeom>
          <a:noFill/>
        </p:spPr>
        <p:txBody>
          <a:bodyPr wrap="square" rtlCol="0">
            <a:spAutoFit/>
          </a:bodyPr>
          <a:lstStyle/>
          <a:p>
            <a:pPr>
              <a:spcAft>
                <a:spcPts val="600"/>
              </a:spcAft>
            </a:pPr>
            <a:r>
              <a:rPr lang="en-US" sz="2400" dirty="0">
                <a:solidFill>
                  <a:schemeClr val="bg1"/>
                </a:solidFill>
              </a:rPr>
              <a:t>In this training, you learned:</a:t>
            </a:r>
          </a:p>
          <a:p>
            <a:pPr marL="574675" indent="-342900">
              <a:spcAft>
                <a:spcPts val="600"/>
              </a:spcAft>
              <a:buFont typeface="Wingdings" panose="05000000000000000000" pitchFamily="2" charset="2"/>
              <a:buChar char="ü"/>
            </a:pPr>
            <a:r>
              <a:rPr lang="en-US" sz="2400" dirty="0">
                <a:solidFill>
                  <a:schemeClr val="bg1"/>
                </a:solidFill>
              </a:rPr>
              <a:t>Why we do program reviews</a:t>
            </a:r>
          </a:p>
          <a:p>
            <a:pPr marL="574675" indent="-342900">
              <a:spcAft>
                <a:spcPts val="600"/>
              </a:spcAft>
              <a:buFont typeface="Wingdings" panose="05000000000000000000" pitchFamily="2" charset="2"/>
              <a:buChar char="ü"/>
            </a:pPr>
            <a:r>
              <a:rPr lang="en-US" sz="2400" dirty="0">
                <a:solidFill>
                  <a:schemeClr val="bg1"/>
                </a:solidFill>
              </a:rPr>
              <a:t>What to expect</a:t>
            </a:r>
          </a:p>
          <a:p>
            <a:pPr marL="574675" indent="-342900">
              <a:spcAft>
                <a:spcPts val="600"/>
              </a:spcAft>
              <a:buFont typeface="Wingdings" panose="05000000000000000000" pitchFamily="2" charset="2"/>
              <a:buChar char="ü"/>
            </a:pPr>
            <a:r>
              <a:rPr lang="en-US" sz="2400" dirty="0">
                <a:solidFill>
                  <a:schemeClr val="bg1"/>
                </a:solidFill>
              </a:rPr>
              <a:t>Sponsor’s responsibilities</a:t>
            </a:r>
          </a:p>
        </p:txBody>
      </p:sp>
      <p:sp>
        <p:nvSpPr>
          <p:cNvPr id="5" name="TextBox 4">
            <a:extLst>
              <a:ext uri="{FF2B5EF4-FFF2-40B4-BE49-F238E27FC236}">
                <a16:creationId xmlns:a16="http://schemas.microsoft.com/office/drawing/2014/main" id="{7790A834-D6D4-1582-1F12-F291C4DBE528}"/>
              </a:ext>
            </a:extLst>
          </p:cNvPr>
          <p:cNvSpPr txBox="1"/>
          <p:nvPr/>
        </p:nvSpPr>
        <p:spPr>
          <a:xfrm>
            <a:off x="4768276" y="4913432"/>
            <a:ext cx="4772591" cy="831318"/>
          </a:xfrm>
          <a:prstGeom prst="rect">
            <a:avLst/>
          </a:prstGeom>
          <a:noFill/>
        </p:spPr>
        <p:txBody>
          <a:bodyPr wrap="square" rtlCol="0">
            <a:spAutoFit/>
          </a:bodyPr>
          <a:lstStyle/>
          <a:p>
            <a:r>
              <a:rPr lang="en-US" sz="3202" dirty="0"/>
              <a:t>Questions? </a:t>
            </a:r>
          </a:p>
          <a:p>
            <a:r>
              <a:rPr lang="en-US" sz="1600" dirty="0"/>
              <a:t>Contact your registration agency for assistance.</a:t>
            </a:r>
          </a:p>
        </p:txBody>
      </p:sp>
      <p:sp>
        <p:nvSpPr>
          <p:cNvPr id="6" name="TextBox 5">
            <a:extLst>
              <a:ext uri="{FF2B5EF4-FFF2-40B4-BE49-F238E27FC236}">
                <a16:creationId xmlns:a16="http://schemas.microsoft.com/office/drawing/2014/main" id="{D752C7BE-5058-122B-FAF9-137995E6A34A}"/>
              </a:ext>
            </a:extLst>
          </p:cNvPr>
          <p:cNvSpPr txBox="1"/>
          <p:nvPr/>
        </p:nvSpPr>
        <p:spPr>
          <a:xfrm>
            <a:off x="4768276" y="5706498"/>
            <a:ext cx="5277200" cy="461665"/>
          </a:xfrm>
          <a:prstGeom prst="rect">
            <a:avLst/>
          </a:prstGeom>
          <a:noFill/>
        </p:spPr>
        <p:txBody>
          <a:bodyPr wrap="square" rtlCol="0">
            <a:spAutoFit/>
          </a:bodyPr>
          <a:lstStyle/>
          <a:p>
            <a:r>
              <a:rPr lang="en-US" sz="2400" dirty="0">
                <a:hlinkClick r:id="rId5"/>
              </a:rPr>
              <a:t>apprenticeship.gov/about-us</a:t>
            </a:r>
            <a:r>
              <a:rPr lang="en-US" sz="2400" dirty="0"/>
              <a:t> </a:t>
            </a:r>
          </a:p>
        </p:txBody>
      </p:sp>
      <p:pic>
        <p:nvPicPr>
          <p:cNvPr id="11" name="slide66_end1" descr="&quot;Audio&quot;">
            <a:hlinkClick r:id="" action="ppaction://media"/>
            <a:extLst>
              <a:ext uri="{FF2B5EF4-FFF2-40B4-BE49-F238E27FC236}">
                <a16:creationId xmlns:a16="http://schemas.microsoft.com/office/drawing/2014/main" id="{61AF1F0A-71AD-5709-6DDB-F281444B0C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582" y="3429000"/>
            <a:ext cx="347663" cy="347663"/>
          </a:xfrm>
          <a:prstGeom prst="rect">
            <a:avLst/>
          </a:prstGeom>
        </p:spPr>
      </p:pic>
      <p:sp>
        <p:nvSpPr>
          <p:cNvPr id="15" name="TextBox 14">
            <a:extLst>
              <a:ext uri="{FF2B5EF4-FFF2-40B4-BE49-F238E27FC236}">
                <a16:creationId xmlns:a16="http://schemas.microsoft.com/office/drawing/2014/main" id="{7E9D1E71-1A58-40FD-3EE9-428458F5D3C1}"/>
              </a:ext>
            </a:extLst>
          </p:cNvPr>
          <p:cNvSpPr txBox="1"/>
          <p:nvPr/>
        </p:nvSpPr>
        <p:spPr>
          <a:xfrm>
            <a:off x="9621078" y="58935"/>
            <a:ext cx="2081974" cy="923330"/>
          </a:xfrm>
          <a:prstGeom prst="rect">
            <a:avLst/>
          </a:prstGeom>
          <a:noFill/>
        </p:spPr>
        <p:txBody>
          <a:bodyPr wrap="square" rtlCol="0">
            <a:spAutoFit/>
          </a:bodyPr>
          <a:lstStyle/>
          <a:p>
            <a:r>
              <a:rPr lang="en-US" i="1" dirty="0">
                <a:solidFill>
                  <a:schemeClr val="bg2">
                    <a:lumMod val="60000"/>
                    <a:lumOff val="40000"/>
                  </a:schemeClr>
                </a:solidFill>
              </a:rPr>
              <a:t>Click the X to exit or press ESC key on your keyboard.</a:t>
            </a:r>
          </a:p>
        </p:txBody>
      </p:sp>
      <p:pic>
        <p:nvPicPr>
          <p:cNvPr id="13" name="Graphic 12" descr="Arrow pointing to upper right corner of screen.">
            <a:extLst>
              <a:ext uri="{FF2B5EF4-FFF2-40B4-BE49-F238E27FC236}">
                <a16:creationId xmlns:a16="http://schemas.microsoft.com/office/drawing/2014/main" id="{FA255147-3A9F-A1D1-04AD-35747C5A46B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7756990">
            <a:off x="11349022" y="-81013"/>
            <a:ext cx="914400" cy="914400"/>
          </a:xfrm>
          <a:prstGeom prst="rect">
            <a:avLst/>
          </a:prstGeom>
        </p:spPr>
      </p:pic>
      <p:pic>
        <p:nvPicPr>
          <p:cNvPr id="14" name="Graphic 13" descr="&quot;Decorative&quot;">
            <a:extLst>
              <a:ext uri="{FF2B5EF4-FFF2-40B4-BE49-F238E27FC236}">
                <a16:creationId xmlns:a16="http://schemas.microsoft.com/office/drawing/2014/main" id="{83F28D6F-CD65-69ED-1859-673BB08915A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7756990">
            <a:off x="11349024" y="-81015"/>
            <a:ext cx="914400" cy="914400"/>
          </a:xfrm>
          <a:prstGeom prst="rect">
            <a:avLst/>
          </a:prstGeom>
        </p:spPr>
      </p:pic>
      <p:sp>
        <p:nvSpPr>
          <p:cNvPr id="8" name="TextBox 7">
            <a:hlinkClick r:id="rId11" action="ppaction://hlinksldjump" highlightClick="1"/>
            <a:hlinkHover r:id="" action="ppaction://noaction" highlightClick="1"/>
            <a:extLst>
              <a:ext uri="{FF2B5EF4-FFF2-40B4-BE49-F238E27FC236}">
                <a16:creationId xmlns:a16="http://schemas.microsoft.com/office/drawing/2014/main" id="{01141D1A-6F0D-116D-F384-7B22ECF3BA54}"/>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0D4B6C"/>
                </a:solidFill>
              </a:rPr>
              <a:t>&lt; PREV</a:t>
            </a:r>
          </a:p>
        </p:txBody>
      </p:sp>
    </p:spTree>
    <p:extLst>
      <p:ext uri="{BB962C8B-B14F-4D97-AF65-F5344CB8AC3E}">
        <p14:creationId xmlns:p14="http://schemas.microsoft.com/office/powerpoint/2010/main" val="1915372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16" fill="hold"/>
                                        <p:tgtEl>
                                          <p:spTgt spid="11"/>
                                        </p:tgtEl>
                                      </p:cBhvr>
                                    </p:cmd>
                                  </p:childTnLst>
                                </p:cTn>
                              </p:par>
                              <p:par>
                                <p:cTn id="7" presetID="2" presetClass="entr" presetSubtype="2"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750" fill="hold"/>
                                        <p:tgtEl>
                                          <p:spTgt spid="4"/>
                                        </p:tgtEl>
                                        <p:attrNameLst>
                                          <p:attrName>ppt_x</p:attrName>
                                        </p:attrNameLst>
                                      </p:cBhvr>
                                      <p:tavLst>
                                        <p:tav tm="0">
                                          <p:val>
                                            <p:strVal val="1+#ppt_w/2"/>
                                          </p:val>
                                        </p:tav>
                                        <p:tav tm="100000">
                                          <p:val>
                                            <p:strVal val="#ppt_x"/>
                                          </p:val>
                                        </p:tav>
                                      </p:tavLst>
                                    </p:anim>
                                    <p:anim calcmode="lin" valueType="num">
                                      <p:cBhvr additive="base">
                                        <p:cTn id="10" dur="750" fill="hold"/>
                                        <p:tgtEl>
                                          <p:spTgt spid="4"/>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375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grpId="0" nodeType="withEffect">
                                  <p:stCondLst>
                                    <p:cond delay="500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par>
                                <p:cTn id="17" presetID="10" presetClass="entr" presetSubtype="0" fill="hold" grpId="0" nodeType="withEffect">
                                  <p:stCondLst>
                                    <p:cond delay="575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par>
                                <p:cTn id="20" presetID="10" presetClass="entr" presetSubtype="0" fill="hold" grpId="0" nodeType="withEffect">
                                  <p:stCondLst>
                                    <p:cond delay="850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par>
                                <p:cTn id="23" presetID="10" presetClass="entr" presetSubtype="0" fill="hold" grpId="0" nodeType="withEffect">
                                  <p:stCondLst>
                                    <p:cond delay="12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155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42" presetClass="entr" presetSubtype="0" fill="hold" grpId="0" nodeType="withEffect">
                                  <p:stCondLst>
                                    <p:cond delay="26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2675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3200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1" presetClass="exit" presetSubtype="0" fill="hold" nodeType="withEffect">
                                  <p:stCondLst>
                                    <p:cond delay="32500"/>
                                  </p:stCondLst>
                                  <p:childTnLst>
                                    <p:set>
                                      <p:cBhvr>
                                        <p:cTn id="41" dur="1" fill="hold">
                                          <p:stCondLst>
                                            <p:cond delay="0"/>
                                          </p:stCondLst>
                                        </p:cTn>
                                        <p:tgtEl>
                                          <p:spTgt spid="14"/>
                                        </p:tgtEl>
                                        <p:attrNameLst>
                                          <p:attrName>style.visibility</p:attrName>
                                        </p:attrNameLst>
                                      </p:cBhvr>
                                      <p:to>
                                        <p:strVal val="hidden"/>
                                      </p:to>
                                    </p:set>
                                  </p:childTnLst>
                                </p:cTn>
                              </p:par>
                              <p:par>
                                <p:cTn id="42" presetID="1" presetClass="entr" presetSubtype="0" fill="hold" nodeType="withEffect">
                                  <p:stCondLst>
                                    <p:cond delay="33000"/>
                                  </p:stCondLst>
                                  <p:childTnLst>
                                    <p:set>
                                      <p:cBhvr>
                                        <p:cTn id="43" dur="1" fill="hold">
                                          <p:stCondLst>
                                            <p:cond delay="0"/>
                                          </p:stCondLst>
                                        </p:cTn>
                                        <p:tgtEl>
                                          <p:spTgt spid="14"/>
                                        </p:tgtEl>
                                        <p:attrNameLst>
                                          <p:attrName>style.visibility</p:attrName>
                                        </p:attrNameLst>
                                      </p:cBhvr>
                                      <p:to>
                                        <p:strVal val="visible"/>
                                      </p:to>
                                    </p:set>
                                  </p:childTnLst>
                                </p:cTn>
                              </p:par>
                              <p:par>
                                <p:cTn id="44" presetID="1" presetClass="exit" presetSubtype="0" fill="hold" nodeType="withEffect">
                                  <p:stCondLst>
                                    <p:cond delay="33500"/>
                                  </p:stCondLst>
                                  <p:childTnLst>
                                    <p:set>
                                      <p:cBhvr>
                                        <p:cTn id="45" dur="1" fill="hold">
                                          <p:stCondLst>
                                            <p:cond delay="0"/>
                                          </p:stCondLst>
                                        </p:cTn>
                                        <p:tgtEl>
                                          <p:spTgt spid="14"/>
                                        </p:tgtEl>
                                        <p:attrNameLst>
                                          <p:attrName>style.visibility</p:attrName>
                                        </p:attrNameLst>
                                      </p:cBhvr>
                                      <p:to>
                                        <p:strVal val="hidden"/>
                                      </p:to>
                                    </p:set>
                                  </p:childTnLst>
                                </p:cTn>
                              </p:par>
                              <p:par>
                                <p:cTn id="46" presetID="1" presetClass="entr" presetSubtype="0" fill="hold" nodeType="withEffect">
                                  <p:stCondLst>
                                    <p:cond delay="34000"/>
                                  </p:stCondLst>
                                  <p:childTnLst>
                                    <p:set>
                                      <p:cBhvr>
                                        <p:cTn id="47" dur="1" fill="hold">
                                          <p:stCondLst>
                                            <p:cond delay="0"/>
                                          </p:stCondLst>
                                        </p:cTn>
                                        <p:tgtEl>
                                          <p:spTgt spid="14"/>
                                        </p:tgtEl>
                                        <p:attrNameLst>
                                          <p:attrName>style.visibility</p:attrName>
                                        </p:attrNameLst>
                                      </p:cBhvr>
                                      <p:to>
                                        <p:strVal val="visible"/>
                                      </p:to>
                                    </p:set>
                                  </p:childTnLst>
                                </p:cTn>
                              </p:par>
                              <p:par>
                                <p:cTn id="48" presetID="1" presetClass="exit" presetSubtype="0" fill="hold" nodeType="withEffect">
                                  <p:stCondLst>
                                    <p:cond delay="34500"/>
                                  </p:stCondLst>
                                  <p:childTnLst>
                                    <p:set>
                                      <p:cBhvr>
                                        <p:cTn id="49" dur="1" fill="hold">
                                          <p:stCondLst>
                                            <p:cond delay="0"/>
                                          </p:stCondLst>
                                        </p:cTn>
                                        <p:tgtEl>
                                          <p:spTgt spid="14"/>
                                        </p:tgtEl>
                                        <p:attrNameLst>
                                          <p:attrName>style.visibility</p:attrName>
                                        </p:attrNameLst>
                                      </p:cBhvr>
                                      <p:to>
                                        <p:strVal val="hidden"/>
                                      </p:to>
                                    </p:set>
                                  </p:childTnLst>
                                </p:cTn>
                              </p:par>
                              <p:par>
                                <p:cTn id="50" presetID="1" presetClass="entr" presetSubtype="0" fill="hold" nodeType="withEffect">
                                  <p:stCondLst>
                                    <p:cond delay="35000"/>
                                  </p:stCondLst>
                                  <p:childTnLst>
                                    <p:set>
                                      <p:cBhvr>
                                        <p:cTn id="51" dur="1" fill="hold">
                                          <p:stCondLst>
                                            <p:cond delay="0"/>
                                          </p:stCondLst>
                                        </p:cTn>
                                        <p:tgtEl>
                                          <p:spTgt spid="14"/>
                                        </p:tgtEl>
                                        <p:attrNameLst>
                                          <p:attrName>style.visibility</p:attrName>
                                        </p:attrNameLst>
                                      </p:cBhvr>
                                      <p:to>
                                        <p:strVal val="visible"/>
                                      </p:to>
                                    </p:set>
                                  </p:childTnLst>
                                </p:cTn>
                              </p:par>
                              <p:par>
                                <p:cTn id="52" presetID="1" presetClass="exit" presetSubtype="0" fill="hold" nodeType="withEffect">
                                  <p:stCondLst>
                                    <p:cond delay="35500"/>
                                  </p:stCondLst>
                                  <p:childTnLst>
                                    <p:set>
                                      <p:cBhvr>
                                        <p:cTn id="53" dur="1" fill="hold">
                                          <p:stCondLst>
                                            <p:cond delay="0"/>
                                          </p:stCondLst>
                                        </p:cTn>
                                        <p:tgtEl>
                                          <p:spTgt spid="14"/>
                                        </p:tgtEl>
                                        <p:attrNameLst>
                                          <p:attrName>style.visibility</p:attrName>
                                        </p:attrNameLst>
                                      </p:cBhvr>
                                      <p:to>
                                        <p:strVal val="hidden"/>
                                      </p:to>
                                    </p:set>
                                  </p:childTnLst>
                                </p:cTn>
                              </p:par>
                              <p:par>
                                <p:cTn id="54" presetID="1" presetClass="entr" presetSubtype="0" fill="hold" nodeType="withEffect">
                                  <p:stCondLst>
                                    <p:cond delay="36000"/>
                                  </p:stCondLst>
                                  <p:childTnLst>
                                    <p:set>
                                      <p:cBhvr>
                                        <p:cTn id="55" dur="1" fill="hold">
                                          <p:stCondLst>
                                            <p:cond delay="0"/>
                                          </p:stCondLst>
                                        </p:cTn>
                                        <p:tgtEl>
                                          <p:spTgt spid="14"/>
                                        </p:tgtEl>
                                        <p:attrNameLst>
                                          <p:attrName>style.visibility</p:attrName>
                                        </p:attrNameLst>
                                      </p:cBhvr>
                                      <p:to>
                                        <p:strVal val="visible"/>
                                      </p:to>
                                    </p:set>
                                  </p:childTnLst>
                                </p:cTn>
                              </p:par>
                              <p:par>
                                <p:cTn id="56" presetID="1" presetClass="exit" presetSubtype="0" fill="hold" nodeType="withEffect">
                                  <p:stCondLst>
                                    <p:cond delay="36500"/>
                                  </p:stCondLst>
                                  <p:childTnLst>
                                    <p:set>
                                      <p:cBhvr>
                                        <p:cTn id="5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remove" display="0">
                  <p:stCondLst>
                    <p:cond delay="indefinite"/>
                  </p:stCondLst>
                  <p:endCondLst>
                    <p:cond evt="onStopAudio" delay="0">
                      <p:tgtEl>
                        <p:sldTgt/>
                      </p:tgtEl>
                    </p:cond>
                  </p:endCondLst>
                </p:cTn>
                <p:tgtEl>
                  <p:spTgt spid="11"/>
                </p:tgtEl>
              </p:cMediaNode>
            </p:audio>
          </p:childTnLst>
        </p:cTn>
      </p:par>
    </p:tnLst>
    <p:bldLst>
      <p:bldP spid="4" grpId="0"/>
      <p:bldP spid="2" grpId="0" uiExpand="1" build="p"/>
      <p:bldP spid="5" grpId="0"/>
      <p:bldP spid="6"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DEC1901-EBD6-4DBB-A7A7-571378793DC9}"/>
              </a:ext>
            </a:extLst>
          </p:cNvPr>
          <p:cNvSpPr>
            <a:spLocks noGrp="1"/>
          </p:cNvSpPr>
          <p:nvPr>
            <p:ph type="title" idx="4294967295"/>
          </p:nvPr>
        </p:nvSpPr>
        <p:spPr>
          <a:xfrm>
            <a:off x="838200" y="365125"/>
            <a:ext cx="10521950" cy="1325563"/>
          </a:xfrm>
          <a:prstGeom prst="rect">
            <a:avLst/>
          </a:prstGeom>
        </p:spPr>
        <p:txBody>
          <a:bodyPr/>
          <a:lstStyle/>
          <a:p>
            <a:r>
              <a:rPr lang="en-US" dirty="0"/>
              <a:t>7</a:t>
            </a:r>
          </a:p>
        </p:txBody>
      </p:sp>
    </p:spTree>
    <p:extLst>
      <p:ext uri="{BB962C8B-B14F-4D97-AF65-F5344CB8AC3E}">
        <p14:creationId xmlns:p14="http://schemas.microsoft.com/office/powerpoint/2010/main" val="316851195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265;p36" descr="&quot;Decorative&quot;">
            <a:extLst>
              <a:ext uri="{FF2B5EF4-FFF2-40B4-BE49-F238E27FC236}">
                <a16:creationId xmlns:a16="http://schemas.microsoft.com/office/drawing/2014/main" id="{04C21207-B21A-4A3C-885B-52750E12D6A3}"/>
              </a:ext>
            </a:extLst>
          </p:cNvPr>
          <p:cNvSpPr/>
          <p:nvPr/>
        </p:nvSpPr>
        <p:spPr>
          <a:xfrm>
            <a:off x="360405" y="326449"/>
            <a:ext cx="5542368" cy="1206407"/>
          </a:xfrm>
          <a:prstGeom prst="rect">
            <a:avLst/>
          </a:prstGeom>
          <a:solidFill>
            <a:srgbClr val="083045"/>
          </a:solidFill>
          <a:ln>
            <a:noFill/>
          </a:ln>
        </p:spPr>
        <p:txBody>
          <a:bodyPr spcFirstLastPara="1" wrap="square" lIns="365942" tIns="91473" rIns="91473" bIns="91473" anchor="ctr" anchorCtr="0">
            <a:noAutofit/>
          </a:bodyPr>
          <a:lstStyle/>
          <a:p>
            <a:pPr algn="ctr">
              <a:buClr>
                <a:srgbClr val="000000"/>
              </a:buClr>
              <a:buSzPts val="2400"/>
            </a:pPr>
            <a:endParaRPr sz="2401" dirty="0">
              <a:solidFill>
                <a:srgbClr val="FFFFFF"/>
              </a:solidFill>
              <a:latin typeface="Arial"/>
              <a:ea typeface="Arial"/>
              <a:cs typeface="Arial"/>
              <a:sym typeface="Arial"/>
            </a:endParaRPr>
          </a:p>
        </p:txBody>
      </p:sp>
      <p:sp>
        <p:nvSpPr>
          <p:cNvPr id="3" name="Title 2">
            <a:extLst>
              <a:ext uri="{FF2B5EF4-FFF2-40B4-BE49-F238E27FC236}">
                <a16:creationId xmlns:a16="http://schemas.microsoft.com/office/drawing/2014/main" id="{F95D47D8-D753-4358-9286-D5F3EEC74C91}"/>
              </a:ext>
            </a:extLst>
          </p:cNvPr>
          <p:cNvSpPr>
            <a:spLocks noGrp="1"/>
          </p:cNvSpPr>
          <p:nvPr>
            <p:ph type="title" idx="4294967295"/>
          </p:nvPr>
        </p:nvSpPr>
        <p:spPr>
          <a:xfrm>
            <a:off x="346350" y="406400"/>
            <a:ext cx="5542368" cy="1206407"/>
          </a:xfrm>
          <a:prstGeom prst="rect">
            <a:avLst/>
          </a:prstGeom>
        </p:spPr>
        <p:txBody>
          <a:bodyPr/>
          <a:lstStyle/>
          <a:p>
            <a:pPr algn="ctr">
              <a:lnSpc>
                <a:spcPts val="3605"/>
              </a:lnSpc>
            </a:pPr>
            <a:r>
              <a:rPr lang="en-US" sz="3202" dirty="0">
                <a:solidFill>
                  <a:schemeClr val="bg1"/>
                </a:solidFill>
                <a:latin typeface="Georgia Pro Semibold" panose="020B0604020202020204" pitchFamily="18" charset="0"/>
              </a:rPr>
              <a:t> What is an Apprenticeship Program Review?</a:t>
            </a:r>
          </a:p>
        </p:txBody>
      </p:sp>
      <p:pic>
        <p:nvPicPr>
          <p:cNvPr id="6" name="slide04" descr="&quot;Audio&quot;">
            <a:hlinkClick r:id="" action="ppaction://media"/>
            <a:extLst>
              <a:ext uri="{FF2B5EF4-FFF2-40B4-BE49-F238E27FC236}">
                <a16:creationId xmlns:a16="http://schemas.microsoft.com/office/drawing/2014/main" id="{1D9D75D2-D44B-4011-B096-6D75F3E8B0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7924" y="4508914"/>
            <a:ext cx="347844" cy="347844"/>
          </a:xfrm>
          <a:prstGeom prst="rect">
            <a:avLst/>
          </a:prstGeom>
        </p:spPr>
      </p:pic>
      <p:sp>
        <p:nvSpPr>
          <p:cNvPr id="2" name="Rectangle 1" descr="&quot;Decorative&quot;">
            <a:extLst>
              <a:ext uri="{FF2B5EF4-FFF2-40B4-BE49-F238E27FC236}">
                <a16:creationId xmlns:a16="http://schemas.microsoft.com/office/drawing/2014/main" id="{D11180EC-CCF1-4185-BAB4-4B9E80C0F394}"/>
              </a:ext>
            </a:extLst>
          </p:cNvPr>
          <p:cNvSpPr/>
          <p:nvPr/>
        </p:nvSpPr>
        <p:spPr>
          <a:xfrm>
            <a:off x="374468" y="1692753"/>
            <a:ext cx="5528313" cy="4202236"/>
          </a:xfrm>
          <a:prstGeom prst="rect">
            <a:avLst/>
          </a:prstGeom>
          <a:solidFill>
            <a:srgbClr val="137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p>
        </p:txBody>
      </p:sp>
      <p:sp>
        <p:nvSpPr>
          <p:cNvPr id="11" name="Text Placeholder 3">
            <a:extLst>
              <a:ext uri="{FF2B5EF4-FFF2-40B4-BE49-F238E27FC236}">
                <a16:creationId xmlns:a16="http://schemas.microsoft.com/office/drawing/2014/main" id="{797445D0-DC5C-48D3-98CD-477EDF33BB48}"/>
              </a:ext>
            </a:extLst>
          </p:cNvPr>
          <p:cNvSpPr txBox="1">
            <a:spLocks/>
          </p:cNvSpPr>
          <p:nvPr/>
        </p:nvSpPr>
        <p:spPr>
          <a:xfrm>
            <a:off x="544573" y="1772713"/>
            <a:ext cx="5344145" cy="10023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384" lvl="2" indent="0">
              <a:lnSpc>
                <a:spcPct val="100000"/>
              </a:lnSpc>
              <a:spcAft>
                <a:spcPts val="600"/>
              </a:spcAft>
              <a:buNone/>
            </a:pPr>
            <a:r>
              <a:rPr lang="en-US" sz="2804" dirty="0">
                <a:solidFill>
                  <a:schemeClr val="bg1"/>
                </a:solidFill>
              </a:rPr>
              <a:t>A comprehensive assessment of </a:t>
            </a:r>
            <a:r>
              <a:rPr lang="en-US" sz="2804" u="sng" dirty="0">
                <a:solidFill>
                  <a:schemeClr val="bg1"/>
                </a:solidFill>
              </a:rPr>
              <a:t>all aspects</a:t>
            </a:r>
            <a:r>
              <a:rPr lang="en-US" sz="2804" dirty="0">
                <a:solidFill>
                  <a:schemeClr val="bg1"/>
                </a:solidFill>
              </a:rPr>
              <a:t> of the program’s:</a:t>
            </a:r>
          </a:p>
        </p:txBody>
      </p:sp>
      <p:sp>
        <p:nvSpPr>
          <p:cNvPr id="16" name="Text Placeholder 3">
            <a:extLst>
              <a:ext uri="{FF2B5EF4-FFF2-40B4-BE49-F238E27FC236}">
                <a16:creationId xmlns:a16="http://schemas.microsoft.com/office/drawing/2014/main" id="{57DC239E-516A-452E-BC01-516FDA5C3B78}"/>
              </a:ext>
            </a:extLst>
          </p:cNvPr>
          <p:cNvSpPr txBox="1">
            <a:spLocks/>
          </p:cNvSpPr>
          <p:nvPr/>
        </p:nvSpPr>
        <p:spPr>
          <a:xfrm>
            <a:off x="740627" y="2811044"/>
            <a:ext cx="4443684" cy="7668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0250" lvl="2" indent="-571866">
              <a:lnSpc>
                <a:spcPct val="100000"/>
              </a:lnSpc>
              <a:spcAft>
                <a:spcPts val="600"/>
              </a:spcAft>
            </a:pPr>
            <a:r>
              <a:rPr lang="en-US" sz="4002" dirty="0">
                <a:solidFill>
                  <a:schemeClr val="bg1"/>
                </a:solidFill>
              </a:rPr>
              <a:t>Performance</a:t>
            </a:r>
          </a:p>
        </p:txBody>
      </p:sp>
      <p:sp>
        <p:nvSpPr>
          <p:cNvPr id="17" name="Text Placeholder 3">
            <a:extLst>
              <a:ext uri="{FF2B5EF4-FFF2-40B4-BE49-F238E27FC236}">
                <a16:creationId xmlns:a16="http://schemas.microsoft.com/office/drawing/2014/main" id="{CBE42F10-15A5-497E-9087-D72341236C42}"/>
              </a:ext>
            </a:extLst>
          </p:cNvPr>
          <p:cNvSpPr txBox="1">
            <a:spLocks/>
          </p:cNvSpPr>
          <p:nvPr/>
        </p:nvSpPr>
        <p:spPr>
          <a:xfrm>
            <a:off x="740627" y="3555236"/>
            <a:ext cx="4443684" cy="7668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0250" lvl="2" indent="-571866">
              <a:lnSpc>
                <a:spcPct val="100000"/>
              </a:lnSpc>
              <a:spcAft>
                <a:spcPts val="600"/>
              </a:spcAft>
            </a:pPr>
            <a:r>
              <a:rPr lang="en-US" sz="4002" dirty="0">
                <a:solidFill>
                  <a:schemeClr val="bg1"/>
                </a:solidFill>
              </a:rPr>
              <a:t>Operations</a:t>
            </a:r>
          </a:p>
        </p:txBody>
      </p:sp>
      <p:sp>
        <p:nvSpPr>
          <p:cNvPr id="18" name="Text Placeholder 3">
            <a:extLst>
              <a:ext uri="{FF2B5EF4-FFF2-40B4-BE49-F238E27FC236}">
                <a16:creationId xmlns:a16="http://schemas.microsoft.com/office/drawing/2014/main" id="{C0D99D93-A1D7-4326-9512-92748F45A4E1}"/>
              </a:ext>
            </a:extLst>
          </p:cNvPr>
          <p:cNvSpPr txBox="1">
            <a:spLocks/>
          </p:cNvSpPr>
          <p:nvPr/>
        </p:nvSpPr>
        <p:spPr>
          <a:xfrm>
            <a:off x="740627" y="4299431"/>
            <a:ext cx="4443684" cy="7668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0250" lvl="2" indent="-571866">
              <a:lnSpc>
                <a:spcPct val="100000"/>
              </a:lnSpc>
              <a:spcAft>
                <a:spcPts val="600"/>
              </a:spcAft>
            </a:pPr>
            <a:r>
              <a:rPr lang="en-US" sz="4002" dirty="0">
                <a:solidFill>
                  <a:schemeClr val="bg1"/>
                </a:solidFill>
              </a:rPr>
              <a:t>Administration</a:t>
            </a:r>
          </a:p>
        </p:txBody>
      </p:sp>
      <p:sp>
        <p:nvSpPr>
          <p:cNvPr id="19" name="Text Placeholder 3">
            <a:extLst>
              <a:ext uri="{FF2B5EF4-FFF2-40B4-BE49-F238E27FC236}">
                <a16:creationId xmlns:a16="http://schemas.microsoft.com/office/drawing/2014/main" id="{03931FAC-E6C1-44F1-8AC0-D575AE584DB9}"/>
              </a:ext>
            </a:extLst>
          </p:cNvPr>
          <p:cNvSpPr txBox="1">
            <a:spLocks/>
          </p:cNvSpPr>
          <p:nvPr/>
        </p:nvSpPr>
        <p:spPr>
          <a:xfrm>
            <a:off x="740627" y="5043623"/>
            <a:ext cx="4443684" cy="7668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0250" lvl="2" indent="-571866">
              <a:lnSpc>
                <a:spcPct val="100000"/>
              </a:lnSpc>
              <a:spcAft>
                <a:spcPts val="600"/>
              </a:spcAft>
            </a:pPr>
            <a:r>
              <a:rPr lang="en-US" sz="4002" dirty="0">
                <a:solidFill>
                  <a:schemeClr val="bg1"/>
                </a:solidFill>
              </a:rPr>
              <a:t>Practices</a:t>
            </a:r>
          </a:p>
        </p:txBody>
      </p:sp>
      <p:pic>
        <p:nvPicPr>
          <p:cNvPr id="10" name="Picture 9" descr="Two professional women in a meeting.">
            <a:extLst>
              <a:ext uri="{FF2B5EF4-FFF2-40B4-BE49-F238E27FC236}">
                <a16:creationId xmlns:a16="http://schemas.microsoft.com/office/drawing/2014/main" id="{3B3C1C53-F64F-42C3-9EA4-623EB73E9B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9175" y="311931"/>
            <a:ext cx="2804121" cy="2463085"/>
          </a:xfrm>
          <a:prstGeom prst="rect">
            <a:avLst/>
          </a:prstGeom>
        </p:spPr>
      </p:pic>
      <p:pic>
        <p:nvPicPr>
          <p:cNvPr id="8" name="Picture 7" descr="Two professional people talking.">
            <a:extLst>
              <a:ext uri="{FF2B5EF4-FFF2-40B4-BE49-F238E27FC236}">
                <a16:creationId xmlns:a16="http://schemas.microsoft.com/office/drawing/2014/main" id="{6817313F-D574-4836-B391-5C1AE9F9372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84444" y="286075"/>
            <a:ext cx="2788364" cy="2492293"/>
          </a:xfrm>
          <a:prstGeom prst="rect">
            <a:avLst/>
          </a:prstGeom>
        </p:spPr>
      </p:pic>
      <p:pic>
        <p:nvPicPr>
          <p:cNvPr id="5" name="Picture 4" descr="Two people in an indoor construction zone wearing hard hats and looking at a tablet.">
            <a:extLst>
              <a:ext uri="{FF2B5EF4-FFF2-40B4-BE49-F238E27FC236}">
                <a16:creationId xmlns:a16="http://schemas.microsoft.com/office/drawing/2014/main" id="{9BE20C08-8CA6-4D31-B8EF-24ADC8B25DA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99188" y="2949441"/>
            <a:ext cx="5773631" cy="2945558"/>
          </a:xfrm>
          <a:prstGeom prst="rect">
            <a:avLst/>
          </a:prstGeom>
        </p:spPr>
      </p:pic>
      <p:sp>
        <p:nvSpPr>
          <p:cNvPr id="13" name="TextBox 12">
            <a:hlinkClick r:id="rId9" action="ppaction://hlinksldjump" highlightClick="1"/>
            <a:hlinkHover r:id="" action="ppaction://noaction" highlightClick="1"/>
            <a:extLst>
              <a:ext uri="{FF2B5EF4-FFF2-40B4-BE49-F238E27FC236}">
                <a16:creationId xmlns:a16="http://schemas.microsoft.com/office/drawing/2014/main" id="{8608E97A-F3EA-4E9D-BB67-FF9379188756}"/>
              </a:ext>
            </a:extLst>
          </p:cNvPr>
          <p:cNvSpPr txBox="1"/>
          <p:nvPr/>
        </p:nvSpPr>
        <p:spPr>
          <a:xfrm>
            <a:off x="10898" y="6512047"/>
            <a:ext cx="903986" cy="338730"/>
          </a:xfrm>
          <a:prstGeom prst="rect">
            <a:avLst/>
          </a:prstGeom>
          <a:noFill/>
        </p:spPr>
        <p:txBody>
          <a:bodyPr wrap="square" rtlCol="0">
            <a:spAutoFit/>
          </a:bodyPr>
          <a:lstStyle/>
          <a:p>
            <a:r>
              <a:rPr lang="en-US" sz="1601" dirty="0">
                <a:solidFill>
                  <a:srgbClr val="FFE6CD"/>
                </a:solidFill>
              </a:rPr>
              <a:t>&lt; PREV</a:t>
            </a:r>
          </a:p>
        </p:txBody>
      </p:sp>
      <p:sp>
        <p:nvSpPr>
          <p:cNvPr id="12" name="TextBox 11">
            <a:hlinkClick r:id="" action="ppaction://hlinkshowjump?jump=nextslide" highlightClick="1"/>
            <a:hlinkHover r:id="" action="ppaction://noaction" highlightClick="1"/>
            <a:extLst>
              <a:ext uri="{FF2B5EF4-FFF2-40B4-BE49-F238E27FC236}">
                <a16:creationId xmlns:a16="http://schemas.microsoft.com/office/drawing/2014/main" id="{3A1D69AF-710B-4A54-83A9-8644550E3FCF}"/>
              </a:ext>
            </a:extLst>
          </p:cNvPr>
          <p:cNvSpPr txBox="1"/>
          <p:nvPr/>
        </p:nvSpPr>
        <p:spPr>
          <a:xfrm>
            <a:off x="10695214" y="6512050"/>
            <a:ext cx="1492258" cy="338682"/>
          </a:xfrm>
          <a:prstGeom prst="rect">
            <a:avLst/>
          </a:prstGeom>
          <a:noFill/>
        </p:spPr>
        <p:txBody>
          <a:bodyPr wrap="square" rtlCol="0">
            <a:spAutoFit/>
          </a:bodyPr>
          <a:lstStyle>
            <a:defPPr>
              <a:defRPr lang="en-US"/>
            </a:defPPr>
            <a:lvl1pPr algn="r">
              <a:defRPr sz="1600">
                <a:solidFill>
                  <a:srgbClr val="FFE6CD"/>
                </a:solidFill>
              </a:defRPr>
            </a:lvl1pPr>
          </a:lstStyle>
          <a:p>
            <a:r>
              <a:rPr lang="en-US" sz="1601" dirty="0"/>
              <a:t>NEXT: </a:t>
            </a:r>
            <a:r>
              <a:rPr lang="en-US" sz="1400" dirty="0"/>
              <a:t>Types</a:t>
            </a:r>
            <a:r>
              <a:rPr lang="en-US" sz="1601" dirty="0"/>
              <a:t> &gt;</a:t>
            </a:r>
          </a:p>
        </p:txBody>
      </p:sp>
    </p:spTree>
    <p:extLst>
      <p:ext uri="{BB962C8B-B14F-4D97-AF65-F5344CB8AC3E}">
        <p14:creationId xmlns:p14="http://schemas.microsoft.com/office/powerpoint/2010/main" val="1895814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6" fill="hold"/>
                                        <p:tgtEl>
                                          <p:spTgt spid="6"/>
                                        </p:tgtEl>
                                      </p:cBhvr>
                                    </p:cmd>
                                  </p:childTnLst>
                                </p:cTn>
                              </p:par>
                              <p:par>
                                <p:cTn id="7" presetID="10" presetClass="entr" presetSubtype="0" fill="hold" grpId="0" nodeType="withEffect">
                                  <p:stCondLst>
                                    <p:cond delay="15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17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2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3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375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45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entr" presetSubtype="0" fill="hold" grpId="0" nodeType="withEffect">
                                  <p:stCondLst>
                                    <p:cond delay="105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1175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anim calcmode="lin" valueType="num">
                                      <p:cBhvr>
                                        <p:cTn id="36" dur="500" fill="hold"/>
                                        <p:tgtEl>
                                          <p:spTgt spid="17"/>
                                        </p:tgtEl>
                                        <p:attrNameLst>
                                          <p:attrName>ppt_x</p:attrName>
                                        </p:attrNameLst>
                                      </p:cBhvr>
                                      <p:tavLst>
                                        <p:tav tm="0">
                                          <p:val>
                                            <p:strVal val="#ppt_x"/>
                                          </p:val>
                                        </p:tav>
                                        <p:tav tm="100000">
                                          <p:val>
                                            <p:strVal val="#ppt_x"/>
                                          </p:val>
                                        </p:tav>
                                      </p:tavLst>
                                    </p:anim>
                                    <p:anim calcmode="lin" valueType="num">
                                      <p:cBhvr>
                                        <p:cTn id="37" dur="5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30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anim calcmode="lin" valueType="num">
                                      <p:cBhvr>
                                        <p:cTn id="41" dur="500" fill="hold"/>
                                        <p:tgtEl>
                                          <p:spTgt spid="18"/>
                                        </p:tgtEl>
                                        <p:attrNameLst>
                                          <p:attrName>ppt_x</p:attrName>
                                        </p:attrNameLst>
                                      </p:cBhvr>
                                      <p:tavLst>
                                        <p:tav tm="0">
                                          <p:val>
                                            <p:strVal val="#ppt_x"/>
                                          </p:val>
                                        </p:tav>
                                        <p:tav tm="100000">
                                          <p:val>
                                            <p:strVal val="#ppt_x"/>
                                          </p:val>
                                        </p:tav>
                                      </p:tavLst>
                                    </p:anim>
                                    <p:anim calcmode="lin" valueType="num">
                                      <p:cBhvr>
                                        <p:cTn id="42" dur="500" fill="hold"/>
                                        <p:tgtEl>
                                          <p:spTgt spid="1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45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anim calcmode="lin" valueType="num">
                                      <p:cBhvr>
                                        <p:cTn id="46" dur="500" fill="hold"/>
                                        <p:tgtEl>
                                          <p:spTgt spid="19"/>
                                        </p:tgtEl>
                                        <p:attrNameLst>
                                          <p:attrName>ppt_x</p:attrName>
                                        </p:attrNameLst>
                                      </p:cBhvr>
                                      <p:tavLst>
                                        <p:tav tm="0">
                                          <p:val>
                                            <p:strVal val="#ppt_x"/>
                                          </p:val>
                                        </p:tav>
                                        <p:tav tm="100000">
                                          <p:val>
                                            <p:strVal val="#ppt_x"/>
                                          </p:val>
                                        </p:tav>
                                      </p:tavLst>
                                    </p:anim>
                                    <p:anim calcmode="lin" valueType="num">
                                      <p:cBhvr>
                                        <p:cTn id="47"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remove" display="0">
                  <p:stCondLst>
                    <p:cond delay="indefinite"/>
                  </p:stCondLst>
                  <p:endCondLst>
                    <p:cond evt="onStopAudio" delay="0">
                      <p:tgtEl>
                        <p:sldTgt/>
                      </p:tgtEl>
                    </p:cond>
                  </p:endCondLst>
                </p:cTn>
                <p:tgtEl>
                  <p:spTgt spid="6"/>
                </p:tgtEl>
              </p:cMediaNode>
            </p:audio>
          </p:childTnLst>
        </p:cTn>
      </p:par>
    </p:tnLst>
    <p:bldLst>
      <p:bldP spid="15" grpId="0" animBg="1"/>
      <p:bldP spid="3" grpId="0"/>
      <p:bldP spid="2" grpId="0" animBg="1"/>
      <p:bldP spid="11"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807D463-0853-4E2D-AFCB-1EAEAC187BE7}"/>
              </a:ext>
            </a:extLst>
          </p:cNvPr>
          <p:cNvSpPr>
            <a:spLocks noGrp="1"/>
          </p:cNvSpPr>
          <p:nvPr>
            <p:ph type="title" idx="4294967295"/>
          </p:nvPr>
        </p:nvSpPr>
        <p:spPr>
          <a:xfrm>
            <a:off x="838200" y="365125"/>
            <a:ext cx="10521950" cy="1325563"/>
          </a:xfrm>
          <a:prstGeom prst="rect">
            <a:avLst/>
          </a:prstGeom>
        </p:spPr>
        <p:txBody>
          <a:bodyPr/>
          <a:lstStyle/>
          <a:p>
            <a:r>
              <a:rPr lang="en-US" dirty="0"/>
              <a:t>9</a:t>
            </a:r>
          </a:p>
        </p:txBody>
      </p:sp>
    </p:spTree>
    <p:extLst>
      <p:ext uri="{BB962C8B-B14F-4D97-AF65-F5344CB8AC3E}">
        <p14:creationId xmlns:p14="http://schemas.microsoft.com/office/powerpoint/2010/main" val="193274602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083045"/>
      </a:dk2>
      <a:lt2>
        <a:srgbClr val="FFBB74"/>
      </a:lt2>
      <a:accent1>
        <a:srgbClr val="083045"/>
      </a:accent1>
      <a:accent2>
        <a:srgbClr val="C41212"/>
      </a:accent2>
      <a:accent3>
        <a:srgbClr val="303030"/>
      </a:accent3>
      <a:accent4>
        <a:srgbClr val="D9D9D9"/>
      </a:accent4>
      <a:accent5>
        <a:srgbClr val="FFBB74"/>
      </a:accent5>
      <a:accent6>
        <a:srgbClr val="1576A9"/>
      </a:accent6>
      <a:hlink>
        <a:srgbClr val="1576A9"/>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R_Overview_for_RAP_Sponsors_Draft_1.pptx" id="{4BCD7F9C-D381-46BC-83FF-D6B6E1C48340}" vid="{D2A97A83-8563-48C0-A2F7-025E31CE8D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b3a29e-8b67-460c-b972-eb941cb5aa5e">
      <Terms xmlns="http://schemas.microsoft.com/office/infopath/2007/PartnerControls"/>
    </lcf76f155ced4ddcb4097134ff3c332f>
    <TaxCatchAll xmlns="d53e5660-146e-4d78-8f86-ac58ea4305f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416B97E551424E934D0FD78FD81C8C" ma:contentTypeVersion="16" ma:contentTypeDescription="Create a new document." ma:contentTypeScope="" ma:versionID="b80d272d5002d5f38983d47186e0af75">
  <xsd:schema xmlns:xsd="http://www.w3.org/2001/XMLSchema" xmlns:xs="http://www.w3.org/2001/XMLSchema" xmlns:p="http://schemas.microsoft.com/office/2006/metadata/properties" xmlns:ns2="d53e5660-146e-4d78-8f86-ac58ea4305f5" xmlns:ns3="78b3a29e-8b67-460c-b972-eb941cb5aa5e" targetNamespace="http://schemas.microsoft.com/office/2006/metadata/properties" ma:root="true" ma:fieldsID="38bb58d7fa8f54a4d035ef5516c47fc8" ns2:_="" ns3:_="">
    <xsd:import namespace="d53e5660-146e-4d78-8f86-ac58ea4305f5"/>
    <xsd:import namespace="78b3a29e-8b67-460c-b972-eb941cb5aa5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3e5660-146e-4d78-8f86-ac58ea4305f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4fc0e2b5-2634-413f-9347-cc38b9e9cc9c}" ma:internalName="TaxCatchAll" ma:showField="CatchAllData" ma:web="d53e5660-146e-4d78-8f86-ac58ea4305f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8b3a29e-8b67-460c-b972-eb941cb5aa5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ACBD88-18A1-473F-AC12-AB6D9E351049}">
  <ds:schemaRefs>
    <ds:schemaRef ds:uri="http://purl.org/dc/dcmitype/"/>
    <ds:schemaRef ds:uri="78b3a29e-8b67-460c-b972-eb941cb5aa5e"/>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d53e5660-146e-4d78-8f86-ac58ea4305f5"/>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D9DAA061-2138-4BA3-9E52-DDE6BDD72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3e5660-146e-4d78-8f86-ac58ea4305f5"/>
    <ds:schemaRef ds:uri="78b3a29e-8b67-460c-b972-eb941cb5aa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6588FE-E283-4894-9CFB-6E113912AD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35683</TotalTime>
  <Words>3932</Words>
  <Application>Microsoft Office PowerPoint</Application>
  <PresentationFormat>Custom</PresentationFormat>
  <Paragraphs>618</Paragraphs>
  <Slides>68</Slides>
  <Notes>63</Notes>
  <HiddenSlides>0</HiddenSlides>
  <MMClips>33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68</vt:i4>
      </vt:variant>
    </vt:vector>
  </HeadingPairs>
  <TitlesOfParts>
    <vt:vector size="79" baseType="lpstr">
      <vt:lpstr>Arial</vt:lpstr>
      <vt:lpstr>Calibri</vt:lpstr>
      <vt:lpstr>Calibri Light</vt:lpstr>
      <vt:lpstr>Georgia</vt:lpstr>
      <vt:lpstr>Georgia Pro Semibold</vt:lpstr>
      <vt:lpstr>Neue Haas Grotesk Text Pro</vt:lpstr>
      <vt:lpstr>Segoe UI</vt:lpstr>
      <vt:lpstr>Times New Roman</vt:lpstr>
      <vt:lpstr>Wingdings</vt:lpstr>
      <vt:lpstr>Wingdings 3</vt:lpstr>
      <vt:lpstr>Office Theme</vt:lpstr>
      <vt:lpstr>NOTE: FOR BEST RESULTS, PLAY AS A SLIDESHOW</vt:lpstr>
      <vt:lpstr>Understanding Apprenticeship Program Reviews (APRs)</vt:lpstr>
      <vt:lpstr>3</vt:lpstr>
      <vt:lpstr>Learning Objectives</vt:lpstr>
      <vt:lpstr>5</vt:lpstr>
      <vt:lpstr>Overview of the Program Review</vt:lpstr>
      <vt:lpstr>7</vt:lpstr>
      <vt:lpstr> What is an Apprenticeship Program Review?</vt:lpstr>
      <vt:lpstr>9</vt:lpstr>
      <vt:lpstr>Two Types of Program Reviews</vt:lpstr>
      <vt:lpstr>11</vt:lpstr>
      <vt:lpstr>Two-Fold Purpose of Program Reviews</vt:lpstr>
      <vt:lpstr>13</vt:lpstr>
      <vt:lpstr>Timing of Program Reviews</vt:lpstr>
      <vt:lpstr>15</vt:lpstr>
      <vt:lpstr>Documenting Program Reviews – APR Tool</vt:lpstr>
      <vt:lpstr>17</vt:lpstr>
      <vt:lpstr>Documenting Program Reviews – EAPR Tool</vt:lpstr>
      <vt:lpstr>19</vt:lpstr>
      <vt:lpstr>Check Your Knowledge</vt:lpstr>
      <vt:lpstr>Check Your Knowledge – Question 1 Feedback </vt:lpstr>
      <vt:lpstr>Check Your Knowledge  </vt:lpstr>
      <vt:lpstr>Check Your Knowledge – Question 2 Feedback   </vt:lpstr>
      <vt:lpstr>Check Your Knowledge    </vt:lpstr>
      <vt:lpstr>Check Your Knowledge – Question 3 Feedback     </vt:lpstr>
      <vt:lpstr>26</vt:lpstr>
      <vt:lpstr>Components of the Program Review</vt:lpstr>
      <vt:lpstr>28</vt:lpstr>
      <vt:lpstr>3 Components of a Program Review</vt:lpstr>
      <vt:lpstr>30</vt:lpstr>
      <vt:lpstr>1) DESK REVIEW</vt:lpstr>
      <vt:lpstr>32</vt:lpstr>
      <vt:lpstr>Registered Standards</vt:lpstr>
      <vt:lpstr>34</vt:lpstr>
      <vt:lpstr>Notice of Review</vt:lpstr>
      <vt:lpstr>36</vt:lpstr>
      <vt:lpstr>2) IN-PERSON REVIEW</vt:lpstr>
      <vt:lpstr>APR Activities</vt:lpstr>
      <vt:lpstr>EAPR Activities</vt:lpstr>
      <vt:lpstr>40</vt:lpstr>
      <vt:lpstr>Safety and Diversity, Equity, Inclusion, and Accessibility (DEIA)</vt:lpstr>
      <vt:lpstr>42</vt:lpstr>
      <vt:lpstr>Sponsor Responsibilities (APR and EAPR)</vt:lpstr>
      <vt:lpstr>44</vt:lpstr>
      <vt:lpstr>Affirmative Action Plan (for EAPR only)</vt:lpstr>
      <vt:lpstr>46</vt:lpstr>
      <vt:lpstr>3) ANALYSIS OF FINDINGS</vt:lpstr>
      <vt:lpstr>48</vt:lpstr>
      <vt:lpstr>Defining Deficiencies</vt:lpstr>
      <vt:lpstr>50</vt:lpstr>
      <vt:lpstr>Notice of Review Findings</vt:lpstr>
      <vt:lpstr>52</vt:lpstr>
      <vt:lpstr>Sponsor Timelines to Respond</vt:lpstr>
      <vt:lpstr>54</vt:lpstr>
      <vt:lpstr>Sponsor’s Compliance Action Plan</vt:lpstr>
      <vt:lpstr>56</vt:lpstr>
      <vt:lpstr>Agency’s Response to Sponsor’s Written Rebuttal</vt:lpstr>
      <vt:lpstr>58</vt:lpstr>
      <vt:lpstr>Check Your Knowledge       </vt:lpstr>
      <vt:lpstr>Check Your Knowledge – Question 1 Feedback        </vt:lpstr>
      <vt:lpstr>QUESTION 2 OF 3</vt:lpstr>
      <vt:lpstr>Check Your Knowledge – Question 2 Feedback                                      </vt:lpstr>
      <vt:lpstr>QUESTION 3 OF 3</vt:lpstr>
      <vt:lpstr>Check Your Knowledge – Question 3 Feedback         </vt:lpstr>
      <vt:lpstr>65</vt:lpstr>
      <vt:lpstr>After Closeout of the Program Review</vt:lpstr>
      <vt:lpstr>67</vt:lpstr>
      <vt:lpstr>Thank you!</vt:lpstr>
    </vt:vector>
  </TitlesOfParts>
  <Company>SafalPartners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program reviews for RAP</dc:title>
  <dc:subject>Program Review</dc:subject>
  <dc:creator>Debby Andrews</dc:creator>
  <cp:lastModifiedBy>Aadahl, Jordan M - OASAM OCIO CTR</cp:lastModifiedBy>
  <cp:revision>247</cp:revision>
  <dcterms:created xsi:type="dcterms:W3CDTF">2021-05-06T14:26:25Z</dcterms:created>
  <dcterms:modified xsi:type="dcterms:W3CDTF">2022-12-07T20:26:17Z</dcterms:modified>
  <cp:category>Training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0x01010099416B97E551424E934D0FD78FD81C8C</vt:lpwstr>
  </property>
  <property fmtid="{D5CDD505-2E9C-101B-9397-08002B2CF9AE}" pid="3" name="MediaServiceImageTags">
    <vt:lpwstr/>
  </property>
</Properties>
</file>